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</p:sldIdLst>
  <p:sldSz cx="9144000" cy="6858000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000066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3399FF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1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000066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3399FF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1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0559" y="123794"/>
            <a:ext cx="8883440" cy="920151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92725" y="4039093"/>
            <a:ext cx="2808351" cy="236646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000066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834644" y="1802129"/>
            <a:ext cx="3714750" cy="3561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606264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3399FF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1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000066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3399FF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1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3399FF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1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60559" y="123794"/>
            <a:ext cx="8883440" cy="92015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82344" y="358901"/>
            <a:ext cx="6127750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000066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3500" y="2774950"/>
            <a:ext cx="4194175" cy="2806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706370" y="6568027"/>
            <a:ext cx="3518535" cy="2557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rgbClr val="3399FF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1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image" Target="../media/image28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jpg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jpg"/></Relationships>
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/Relationships>
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1.png"/></Relationships>
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6" Type="http://schemas.openxmlformats.org/officeDocument/2006/relationships/image" Target="../media/image46.png"/><Relationship Id="rId7" Type="http://schemas.openxmlformats.org/officeDocument/2006/relationships/image" Target="../media/image47.png"/><Relationship Id="rId8" Type="http://schemas.openxmlformats.org/officeDocument/2006/relationships/image" Target="../media/image48.png"/><Relationship Id="rId9" Type="http://schemas.openxmlformats.org/officeDocument/2006/relationships/image" Target="../media/image49.png"/><Relationship Id="rId10" Type="http://schemas.openxmlformats.org/officeDocument/2006/relationships/image" Target="../media/image50.png"/><Relationship Id="rId11" Type="http://schemas.openxmlformats.org/officeDocument/2006/relationships/image" Target="../media/image51.png"/></Relationships>
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54.png"/><Relationship Id="rId5" Type="http://schemas.openxmlformats.org/officeDocument/2006/relationships/image" Target="../media/image55.png"/><Relationship Id="rId6" Type="http://schemas.openxmlformats.org/officeDocument/2006/relationships/image" Target="../media/image56.png"/><Relationship Id="rId7" Type="http://schemas.openxmlformats.org/officeDocument/2006/relationships/image" Target="../media/image57.png"/><Relationship Id="rId8" Type="http://schemas.openxmlformats.org/officeDocument/2006/relationships/image" Target="../media/image58.png"/><Relationship Id="rId9" Type="http://schemas.openxmlformats.org/officeDocument/2006/relationships/image" Target="../media/image59.png"/><Relationship Id="rId10" Type="http://schemas.openxmlformats.org/officeDocument/2006/relationships/image" Target="../media/image60.png"/><Relationship Id="rId11" Type="http://schemas.openxmlformats.org/officeDocument/2006/relationships/image" Target="../media/image61.png"/><Relationship Id="rId12" Type="http://schemas.openxmlformats.org/officeDocument/2006/relationships/image" Target="../media/image62.png"/></Relationships>
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png"/><Relationship Id="rId3" Type="http://schemas.openxmlformats.org/officeDocument/2006/relationships/image" Target="../media/image64.png"/><Relationship Id="rId4" Type="http://schemas.openxmlformats.org/officeDocument/2006/relationships/image" Target="../media/image65.png"/><Relationship Id="rId5" Type="http://schemas.openxmlformats.org/officeDocument/2006/relationships/image" Target="../media/image66.png"/><Relationship Id="rId6" Type="http://schemas.openxmlformats.org/officeDocument/2006/relationships/image" Target="../media/image67.png"/><Relationship Id="rId7" Type="http://schemas.openxmlformats.org/officeDocument/2006/relationships/image" Target="../media/image68.png"/><Relationship Id="rId8" Type="http://schemas.openxmlformats.org/officeDocument/2006/relationships/image" Target="../media/image69.png"/><Relationship Id="rId9" Type="http://schemas.openxmlformats.org/officeDocument/2006/relationships/image" Target="../media/image70.png"/><Relationship Id="rId10" Type="http://schemas.openxmlformats.org/officeDocument/2006/relationships/image" Target="../media/image71.png"/><Relationship Id="rId11" Type="http://schemas.openxmlformats.org/officeDocument/2006/relationships/image" Target="../media/image72.png"/></Relationships>
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png"/><Relationship Id="rId3" Type="http://schemas.openxmlformats.org/officeDocument/2006/relationships/image" Target="../media/image74.png"/><Relationship Id="rId4" Type="http://schemas.openxmlformats.org/officeDocument/2006/relationships/image" Target="../media/image75.png"/><Relationship Id="rId5" Type="http://schemas.openxmlformats.org/officeDocument/2006/relationships/image" Target="../media/image65.png"/><Relationship Id="rId6" Type="http://schemas.openxmlformats.org/officeDocument/2006/relationships/image" Target="../media/image76.png"/><Relationship Id="rId7" Type="http://schemas.openxmlformats.org/officeDocument/2006/relationships/image" Target="../media/image77.png"/><Relationship Id="rId8" Type="http://schemas.openxmlformats.org/officeDocument/2006/relationships/image" Target="../media/image78.png"/><Relationship Id="rId9" Type="http://schemas.openxmlformats.org/officeDocument/2006/relationships/image" Target="../media/image79.png"/><Relationship Id="rId10" Type="http://schemas.openxmlformats.org/officeDocument/2006/relationships/image" Target="../media/image80.png"/><Relationship Id="rId11" Type="http://schemas.openxmlformats.org/officeDocument/2006/relationships/image" Target="../media/image81.png"/></Relationships>
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png"/><Relationship Id="rId3" Type="http://schemas.openxmlformats.org/officeDocument/2006/relationships/image" Target="../media/image82.png"/><Relationship Id="rId4" Type="http://schemas.openxmlformats.org/officeDocument/2006/relationships/image" Target="../media/image83.png"/><Relationship Id="rId5" Type="http://schemas.openxmlformats.org/officeDocument/2006/relationships/image" Target="../media/image84.png"/><Relationship Id="rId6" Type="http://schemas.openxmlformats.org/officeDocument/2006/relationships/image" Target="../media/image58.png"/><Relationship Id="rId7" Type="http://schemas.openxmlformats.org/officeDocument/2006/relationships/image" Target="../media/image85.png"/><Relationship Id="rId8" Type="http://schemas.openxmlformats.org/officeDocument/2006/relationships/image" Target="../media/image44.png"/><Relationship Id="rId9" Type="http://schemas.openxmlformats.org/officeDocument/2006/relationships/image" Target="../media/image86.png"/></Relationships>
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7.png"/><Relationship Id="rId3" Type="http://schemas.openxmlformats.org/officeDocument/2006/relationships/image" Target="../media/image88.png"/><Relationship Id="rId4" Type="http://schemas.openxmlformats.org/officeDocument/2006/relationships/image" Target="../media/image89.png"/><Relationship Id="rId5" Type="http://schemas.openxmlformats.org/officeDocument/2006/relationships/image" Target="../media/image90.png"/><Relationship Id="rId6" Type="http://schemas.openxmlformats.org/officeDocument/2006/relationships/image" Target="../media/image91.png"/><Relationship Id="rId7" Type="http://schemas.openxmlformats.org/officeDocument/2006/relationships/image" Target="../media/image92.png"/><Relationship Id="rId8" Type="http://schemas.openxmlformats.org/officeDocument/2006/relationships/image" Target="../media/image93.png"/><Relationship Id="rId9" Type="http://schemas.openxmlformats.org/officeDocument/2006/relationships/image" Target="../media/image94.png"/><Relationship Id="rId10" Type="http://schemas.openxmlformats.org/officeDocument/2006/relationships/image" Target="../media/image95.png"/></Relationships>
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6.png"/><Relationship Id="rId3" Type="http://schemas.openxmlformats.org/officeDocument/2006/relationships/image" Target="../media/image97.png"/><Relationship Id="rId4" Type="http://schemas.openxmlformats.org/officeDocument/2006/relationships/image" Target="../media/image98.png"/><Relationship Id="rId5" Type="http://schemas.openxmlformats.org/officeDocument/2006/relationships/image" Target="../media/image99.png"/><Relationship Id="rId6" Type="http://schemas.openxmlformats.org/officeDocument/2006/relationships/image" Target="../media/image100.png"/><Relationship Id="rId7" Type="http://schemas.openxmlformats.org/officeDocument/2006/relationships/image" Target="../media/image101.png"/><Relationship Id="rId8" Type="http://schemas.openxmlformats.org/officeDocument/2006/relationships/image" Target="../media/image102.png"/><Relationship Id="rId9" Type="http://schemas.openxmlformats.org/officeDocument/2006/relationships/image" Target="../media/image103.png"/><Relationship Id="rId10" Type="http://schemas.openxmlformats.org/officeDocument/2006/relationships/image" Target="../media/image104.png"/><Relationship Id="rId11" Type="http://schemas.openxmlformats.org/officeDocument/2006/relationships/image" Target="../media/image105.png"/></Relationships>
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6.png"/><Relationship Id="rId3" Type="http://schemas.openxmlformats.org/officeDocument/2006/relationships/image" Target="../media/image96.png"/><Relationship Id="rId4" Type="http://schemas.openxmlformats.org/officeDocument/2006/relationships/image" Target="../media/image104.png"/><Relationship Id="rId5" Type="http://schemas.openxmlformats.org/officeDocument/2006/relationships/image" Target="../media/image107.png"/><Relationship Id="rId6" Type="http://schemas.openxmlformats.org/officeDocument/2006/relationships/image" Target="../media/image108.png"/><Relationship Id="rId7" Type="http://schemas.openxmlformats.org/officeDocument/2006/relationships/image" Target="../media/image109.png"/><Relationship Id="rId8" Type="http://schemas.openxmlformats.org/officeDocument/2006/relationships/image" Target="../media/image98.png"/><Relationship Id="rId9" Type="http://schemas.openxmlformats.org/officeDocument/2006/relationships/image" Target="../media/image110.png"/><Relationship Id="rId10" Type="http://schemas.openxmlformats.org/officeDocument/2006/relationships/image" Target="../media/image111.png"/><Relationship Id="rId11" Type="http://schemas.openxmlformats.org/officeDocument/2006/relationships/image" Target="../media/image112.png"/></Relationships>
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2"/>
            <a:ext cx="9144000" cy="685793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922523" y="5716016"/>
            <a:ext cx="289115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solidFill>
                  <a:srgbClr val="5BC5E8"/>
                </a:solidFill>
                <a:latin typeface="Arial MT"/>
                <a:cs typeface="Arial MT"/>
              </a:rPr>
              <a:t>15</a:t>
            </a:r>
            <a:r>
              <a:rPr dirty="0" sz="1400" spc="-35">
                <a:solidFill>
                  <a:srgbClr val="5BC5E8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BC5E8"/>
                </a:solidFill>
                <a:latin typeface="Arial MT"/>
                <a:cs typeface="Arial MT"/>
              </a:rPr>
              <a:t>de</a:t>
            </a:r>
            <a:r>
              <a:rPr dirty="0" sz="1400" spc="-10">
                <a:solidFill>
                  <a:srgbClr val="5BC5E8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BC5E8"/>
                </a:solidFill>
                <a:latin typeface="Arial MT"/>
                <a:cs typeface="Arial MT"/>
              </a:rPr>
              <a:t>agosto</a:t>
            </a:r>
            <a:r>
              <a:rPr dirty="0" sz="1400" spc="-50">
                <a:solidFill>
                  <a:srgbClr val="5BC5E8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BC5E8"/>
                </a:solidFill>
                <a:latin typeface="Arial MT"/>
                <a:cs typeface="Arial MT"/>
              </a:rPr>
              <a:t>de</a:t>
            </a:r>
            <a:r>
              <a:rPr dirty="0" sz="1400" spc="-10">
                <a:solidFill>
                  <a:srgbClr val="5BC5E8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BC5E8"/>
                </a:solidFill>
                <a:latin typeface="Arial MT"/>
                <a:cs typeface="Arial MT"/>
              </a:rPr>
              <a:t>2008</a:t>
            </a:r>
            <a:r>
              <a:rPr dirty="0" sz="1400" spc="-35">
                <a:solidFill>
                  <a:srgbClr val="5BC5E8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BC5E8"/>
                </a:solidFill>
                <a:latin typeface="Arial MT"/>
                <a:cs typeface="Arial MT"/>
              </a:rPr>
              <a:t>–</a:t>
            </a:r>
            <a:r>
              <a:rPr dirty="0" sz="1400" spc="-15">
                <a:solidFill>
                  <a:srgbClr val="5BC5E8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BC5E8"/>
                </a:solidFill>
                <a:latin typeface="Arial MT"/>
                <a:cs typeface="Arial MT"/>
              </a:rPr>
              <a:t>Lima</a:t>
            </a:r>
            <a:r>
              <a:rPr dirty="0" sz="1400" spc="-10">
                <a:solidFill>
                  <a:srgbClr val="5BC5E8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BC5E8"/>
                </a:solidFill>
                <a:latin typeface="Arial MT"/>
                <a:cs typeface="Arial MT"/>
              </a:rPr>
              <a:t>–</a:t>
            </a:r>
            <a:r>
              <a:rPr dirty="0" sz="1400" spc="-20">
                <a:solidFill>
                  <a:srgbClr val="5BC5E8"/>
                </a:solidFill>
                <a:latin typeface="Arial MT"/>
                <a:cs typeface="Arial MT"/>
              </a:rPr>
              <a:t> Perú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2706370" y="6568027"/>
            <a:ext cx="3518535" cy="167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>
                <a:solidFill>
                  <a:srgbClr val="3399FF"/>
                </a:solidFill>
                <a:latin typeface="Arial MT"/>
                <a:cs typeface="Arial MT"/>
              </a:rPr>
              <a:t>©Todos</a:t>
            </a:r>
            <a:r>
              <a:rPr dirty="0" sz="1000" spc="-45">
                <a:solidFill>
                  <a:srgbClr val="3399FF"/>
                </a:solidFill>
                <a:latin typeface="Arial MT"/>
                <a:cs typeface="Arial MT"/>
              </a:rPr>
              <a:t> </a:t>
            </a:r>
            <a:r>
              <a:rPr dirty="0" sz="1000">
                <a:solidFill>
                  <a:srgbClr val="3399FF"/>
                </a:solidFill>
                <a:latin typeface="Arial MT"/>
                <a:cs typeface="Arial MT"/>
              </a:rPr>
              <a:t>los</a:t>
            </a:r>
            <a:r>
              <a:rPr dirty="0" sz="1000" spc="-20">
                <a:solidFill>
                  <a:srgbClr val="3399FF"/>
                </a:solidFill>
                <a:latin typeface="Arial MT"/>
                <a:cs typeface="Arial MT"/>
              </a:rPr>
              <a:t> </a:t>
            </a:r>
            <a:r>
              <a:rPr dirty="0" sz="1000">
                <a:solidFill>
                  <a:srgbClr val="3399FF"/>
                </a:solidFill>
                <a:latin typeface="Arial MT"/>
                <a:cs typeface="Arial MT"/>
              </a:rPr>
              <a:t>derechos</a:t>
            </a:r>
            <a:r>
              <a:rPr dirty="0" sz="1000" spc="-45">
                <a:solidFill>
                  <a:srgbClr val="3399FF"/>
                </a:solidFill>
                <a:latin typeface="Arial MT"/>
                <a:cs typeface="Arial MT"/>
              </a:rPr>
              <a:t> </a:t>
            </a:r>
            <a:r>
              <a:rPr dirty="0" sz="1000">
                <a:solidFill>
                  <a:srgbClr val="3399FF"/>
                </a:solidFill>
                <a:latin typeface="Arial MT"/>
                <a:cs typeface="Arial MT"/>
              </a:rPr>
              <a:t>reservados</a:t>
            </a:r>
            <a:r>
              <a:rPr dirty="0" sz="1000" spc="-20">
                <a:solidFill>
                  <a:srgbClr val="3399FF"/>
                </a:solidFill>
                <a:latin typeface="Arial MT"/>
                <a:cs typeface="Arial MT"/>
              </a:rPr>
              <a:t> </a:t>
            </a:r>
            <a:r>
              <a:rPr dirty="0" sz="1000">
                <a:solidFill>
                  <a:srgbClr val="3399FF"/>
                </a:solidFill>
                <a:latin typeface="Arial MT"/>
                <a:cs typeface="Arial MT"/>
              </a:rPr>
              <a:t>por</a:t>
            </a:r>
            <a:r>
              <a:rPr dirty="0" sz="1000" spc="-35">
                <a:solidFill>
                  <a:srgbClr val="3399FF"/>
                </a:solidFill>
                <a:latin typeface="Arial MT"/>
                <a:cs typeface="Arial MT"/>
              </a:rPr>
              <a:t> </a:t>
            </a:r>
            <a:r>
              <a:rPr dirty="0" sz="1000">
                <a:solidFill>
                  <a:srgbClr val="3399FF"/>
                </a:solidFill>
                <a:latin typeface="Arial MT"/>
                <a:cs typeface="Arial MT"/>
              </a:rPr>
              <a:t>Red</a:t>
            </a:r>
            <a:r>
              <a:rPr dirty="0" sz="1000" spc="-30">
                <a:solidFill>
                  <a:srgbClr val="3399FF"/>
                </a:solidFill>
                <a:latin typeface="Arial MT"/>
                <a:cs typeface="Arial MT"/>
              </a:rPr>
              <a:t> </a:t>
            </a:r>
            <a:r>
              <a:rPr dirty="0" sz="1000">
                <a:solidFill>
                  <a:srgbClr val="3399FF"/>
                </a:solidFill>
                <a:latin typeface="Arial MT"/>
                <a:cs typeface="Arial MT"/>
              </a:rPr>
              <a:t>de</a:t>
            </a:r>
            <a:r>
              <a:rPr dirty="0" sz="1000" spc="-30">
                <a:solidFill>
                  <a:srgbClr val="3399FF"/>
                </a:solidFill>
                <a:latin typeface="Arial MT"/>
                <a:cs typeface="Arial MT"/>
              </a:rPr>
              <a:t> </a:t>
            </a:r>
            <a:r>
              <a:rPr dirty="0" sz="1000">
                <a:solidFill>
                  <a:srgbClr val="3399FF"/>
                </a:solidFill>
                <a:latin typeface="Arial MT"/>
                <a:cs typeface="Arial MT"/>
              </a:rPr>
              <a:t>Energía</a:t>
            </a:r>
            <a:r>
              <a:rPr dirty="0" sz="1000" spc="-40">
                <a:solidFill>
                  <a:srgbClr val="3399FF"/>
                </a:solidFill>
                <a:latin typeface="Arial MT"/>
                <a:cs typeface="Arial MT"/>
              </a:rPr>
              <a:t> </a:t>
            </a:r>
            <a:r>
              <a:rPr dirty="0" sz="1000">
                <a:solidFill>
                  <a:srgbClr val="3399FF"/>
                </a:solidFill>
                <a:latin typeface="Arial MT"/>
                <a:cs typeface="Arial MT"/>
              </a:rPr>
              <a:t>del</a:t>
            </a:r>
            <a:r>
              <a:rPr dirty="0" sz="1000" spc="-20">
                <a:solidFill>
                  <a:srgbClr val="3399FF"/>
                </a:solidFill>
                <a:latin typeface="Arial MT"/>
                <a:cs typeface="Arial MT"/>
              </a:rPr>
              <a:t> Perú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91108" y="2846958"/>
            <a:ext cx="5565775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FFFFFF"/>
                </a:solidFill>
              </a:rPr>
              <a:t>ANÁLISIS</a:t>
            </a:r>
            <a:r>
              <a:rPr dirty="0" spc="-55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DE</a:t>
            </a:r>
            <a:r>
              <a:rPr dirty="0" spc="-3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CONFIABILIDAD</a:t>
            </a:r>
            <a:r>
              <a:rPr dirty="0" spc="-55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DEL</a:t>
            </a:r>
            <a:r>
              <a:rPr dirty="0" spc="-65">
                <a:solidFill>
                  <a:srgbClr val="FFFFFF"/>
                </a:solidFill>
              </a:rPr>
              <a:t> </a:t>
            </a:r>
            <a:r>
              <a:rPr dirty="0" spc="-10">
                <a:solidFill>
                  <a:srgbClr val="FFFFFF"/>
                </a:solidFill>
              </a:rPr>
              <a:t>SERVICIO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992225" y="3456813"/>
            <a:ext cx="4763770" cy="9404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2000" spc="-10" b="1">
                <a:solidFill>
                  <a:srgbClr val="FFFFFF"/>
                </a:solidFill>
                <a:latin typeface="Arial"/>
                <a:cs typeface="Arial"/>
              </a:rPr>
              <a:t>ELÉCTRICO</a:t>
            </a:r>
            <a:r>
              <a:rPr dirty="0" sz="2000" spc="-1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ABASTECIDO</a:t>
            </a:r>
            <a:r>
              <a:rPr dirty="0" sz="20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DESDE</a:t>
            </a:r>
            <a:r>
              <a:rPr dirty="0" sz="20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25" b="1">
                <a:solidFill>
                  <a:srgbClr val="FFFFFF"/>
                </a:solidFill>
                <a:latin typeface="Arial"/>
                <a:cs typeface="Arial"/>
              </a:rPr>
              <a:t>LAS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2000">
              <a:latin typeface="Arial"/>
              <a:cs typeface="Arial"/>
            </a:endParaRPr>
          </a:p>
          <a:p>
            <a:pPr algn="ctr" marL="2540">
              <a:lnSpc>
                <a:spcPct val="100000"/>
              </a:lnSpc>
              <a:spcBef>
                <a:spcPts val="5"/>
              </a:spcBef>
            </a:pPr>
            <a:r>
              <a:rPr dirty="0" sz="2000" spc="-20" b="1">
                <a:solidFill>
                  <a:srgbClr val="FFFFFF"/>
                </a:solidFill>
                <a:latin typeface="Arial"/>
                <a:cs typeface="Arial"/>
              </a:rPr>
              <a:t>SUBESTACIONES</a:t>
            </a:r>
            <a:r>
              <a:rPr dirty="0" sz="20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20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25" b="1">
                <a:solidFill>
                  <a:srgbClr val="FFFFFF"/>
                </a:solidFill>
                <a:latin typeface="Arial"/>
                <a:cs typeface="Arial"/>
              </a:rPr>
              <a:t>REP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850895" y="997457"/>
            <a:ext cx="5445125" cy="3510279"/>
          </a:xfrm>
          <a:prstGeom prst="rect">
            <a:avLst/>
          </a:prstGeom>
        </p:spPr>
        <p:txBody>
          <a:bodyPr wrap="square" lIns="0" tIns="94615" rIns="0" bIns="0" rtlCol="0" vert="horz">
            <a:spAutoFit/>
          </a:bodyPr>
          <a:lstStyle/>
          <a:p>
            <a:pPr marL="469265" indent="-456565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469265" algn="l"/>
              </a:tabLst>
            </a:pP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Objetivo</a:t>
            </a:r>
            <a:endParaRPr sz="180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spcBef>
                <a:spcPts val="650"/>
              </a:spcBef>
              <a:buAutoNum type="arabicPeriod"/>
              <a:tabLst>
                <a:tab pos="469265" algn="l"/>
              </a:tabLst>
            </a:pP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Antecedentes</a:t>
            </a:r>
            <a:endParaRPr sz="180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spcBef>
                <a:spcPts val="650"/>
              </a:spcBef>
              <a:buAutoNum type="arabicPeriod"/>
              <a:tabLst>
                <a:tab pos="469265" algn="l"/>
              </a:tabLst>
            </a:pP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Conceptos</a:t>
            </a:r>
            <a:endParaRPr sz="180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spcBef>
                <a:spcPts val="650"/>
              </a:spcBef>
              <a:buAutoNum type="arabicPeriod"/>
              <a:tabLst>
                <a:tab pos="469265" algn="l"/>
              </a:tabLst>
            </a:pP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Alcances</a:t>
            </a:r>
            <a:endParaRPr sz="180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spcBef>
                <a:spcPts val="645"/>
              </a:spcBef>
              <a:buAutoNum type="arabicPeriod"/>
              <a:tabLst>
                <a:tab pos="46926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Actividades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para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el</a:t>
            </a:r>
            <a:r>
              <a:rPr dirty="0" sz="1800" spc="-4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análisis</a:t>
            </a:r>
            <a:endParaRPr sz="180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spcBef>
                <a:spcPts val="650"/>
              </a:spcBef>
              <a:buAutoNum type="arabicPeriod"/>
              <a:tabLst>
                <a:tab pos="46926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Desarrollo</a:t>
            </a:r>
            <a:r>
              <a:rPr dirty="0" sz="1800" spc="-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escenarios</a:t>
            </a:r>
            <a:endParaRPr sz="180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spcBef>
                <a:spcPts val="645"/>
              </a:spcBef>
              <a:buAutoNum type="arabicPeriod"/>
              <a:tabLst>
                <a:tab pos="46926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Análisis</a:t>
            </a:r>
            <a:r>
              <a:rPr dirty="0" sz="1800" spc="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con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red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completa</a:t>
            </a:r>
            <a:endParaRPr sz="180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spcBef>
                <a:spcPts val="650"/>
              </a:spcBef>
              <a:buAutoNum type="arabicPeriod"/>
              <a:tabLst>
                <a:tab pos="46926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Consideraciones</a:t>
            </a:r>
            <a:r>
              <a:rPr dirty="0" sz="1800" spc="-4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sobre</a:t>
            </a:r>
            <a:r>
              <a:rPr dirty="0" sz="1800" spc="-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confiabilidad</a:t>
            </a:r>
            <a:r>
              <a:rPr dirty="0" sz="1800" spc="-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endParaRPr sz="18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</a:pP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subestaciones</a:t>
            </a:r>
            <a:endParaRPr sz="180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spcBef>
                <a:spcPts val="650"/>
              </a:spcBef>
              <a:buAutoNum type="arabicPeriod" startAt="9"/>
              <a:tabLst>
                <a:tab pos="46926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Modelo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confiabilidad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las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subestaciones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2850895" y="4564126"/>
            <a:ext cx="5521960" cy="1644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900" marR="1325880" indent="-457200">
              <a:lnSpc>
                <a:spcPct val="100000"/>
              </a:lnSpc>
              <a:spcBef>
                <a:spcPts val="100"/>
              </a:spcBef>
              <a:buAutoNum type="arabicPeriod" startAt="10"/>
              <a:tabLst>
                <a:tab pos="469900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Evaluación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confiabilidad</a:t>
            </a:r>
            <a:r>
              <a:rPr dirty="0" sz="1800" spc="-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las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subestaciones</a:t>
            </a:r>
            <a:endParaRPr sz="180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spcBef>
                <a:spcPts val="650"/>
              </a:spcBef>
              <a:buAutoNum type="arabicPeriod" startAt="10"/>
              <a:tabLst>
                <a:tab pos="46926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Evaluación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económica</a:t>
            </a:r>
            <a:r>
              <a:rPr dirty="0" sz="1800" spc="-4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para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las</a:t>
            </a:r>
            <a:r>
              <a:rPr dirty="0" sz="1800" spc="-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subestaciones</a:t>
            </a:r>
            <a:endParaRPr sz="180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spcBef>
                <a:spcPts val="645"/>
              </a:spcBef>
              <a:buAutoNum type="arabicPeriod" startAt="10"/>
              <a:tabLst>
                <a:tab pos="46926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Resultados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obtenidos</a:t>
            </a:r>
            <a:endParaRPr sz="180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spcBef>
                <a:spcPts val="650"/>
              </a:spcBef>
              <a:buAutoNum type="arabicPeriod" startAt="10"/>
              <a:tabLst>
                <a:tab pos="46926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Resultados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económicos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59740" y="3231261"/>
            <a:ext cx="155384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10" b="1">
                <a:solidFill>
                  <a:srgbClr val="003B69"/>
                </a:solidFill>
                <a:latin typeface="Arial"/>
                <a:cs typeface="Arial"/>
              </a:rPr>
              <a:t>CONTENIDO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37465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02B82"/>
                </a:solidFill>
              </a:rPr>
              <a:t>1.</a:t>
            </a:r>
            <a:r>
              <a:rPr dirty="0" spc="-35">
                <a:solidFill>
                  <a:srgbClr val="002B82"/>
                </a:solidFill>
              </a:rPr>
              <a:t> </a:t>
            </a:r>
            <a:r>
              <a:rPr dirty="0" spc="-10">
                <a:solidFill>
                  <a:srgbClr val="002B82"/>
                </a:solidFill>
              </a:rPr>
              <a:t>OBJETIVO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266571" y="2435478"/>
            <a:ext cx="6902450" cy="13423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20000"/>
              </a:lnSpc>
              <a:spcBef>
                <a:spcPts val="100"/>
              </a:spcBef>
            </a:pPr>
            <a:r>
              <a:rPr dirty="0" sz="1800" b="1">
                <a:solidFill>
                  <a:srgbClr val="606264"/>
                </a:solidFill>
                <a:latin typeface="Arial"/>
                <a:cs typeface="Arial"/>
              </a:rPr>
              <a:t>Evaluar</a:t>
            </a:r>
            <a:r>
              <a:rPr dirty="0" sz="1800" spc="145" b="1">
                <a:solidFill>
                  <a:srgbClr val="606264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606264"/>
                </a:solidFill>
                <a:latin typeface="Arial"/>
                <a:cs typeface="Arial"/>
              </a:rPr>
              <a:t>la</a:t>
            </a:r>
            <a:r>
              <a:rPr dirty="0" sz="1800" spc="150" b="1">
                <a:solidFill>
                  <a:srgbClr val="606264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606264"/>
                </a:solidFill>
                <a:latin typeface="Arial"/>
                <a:cs typeface="Arial"/>
              </a:rPr>
              <a:t>confiabilidad</a:t>
            </a:r>
            <a:r>
              <a:rPr dirty="0" sz="1800" spc="160" b="1">
                <a:solidFill>
                  <a:srgbClr val="606264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606264"/>
                </a:solidFill>
                <a:latin typeface="Arial"/>
                <a:cs typeface="Arial"/>
              </a:rPr>
              <a:t>de</a:t>
            </a:r>
            <a:r>
              <a:rPr dirty="0" sz="1800" spc="135" b="1">
                <a:solidFill>
                  <a:srgbClr val="606264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606264"/>
                </a:solidFill>
                <a:latin typeface="Arial"/>
                <a:cs typeface="Arial"/>
              </a:rPr>
              <a:t>las</a:t>
            </a:r>
            <a:r>
              <a:rPr dirty="0" sz="1800" spc="145" b="1">
                <a:solidFill>
                  <a:srgbClr val="606264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606264"/>
                </a:solidFill>
                <a:latin typeface="Arial"/>
                <a:cs typeface="Arial"/>
              </a:rPr>
              <a:t>subestaciones</a:t>
            </a:r>
            <a:r>
              <a:rPr dirty="0" sz="1800" spc="145" b="1">
                <a:solidFill>
                  <a:srgbClr val="606264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606264"/>
                </a:solidFill>
                <a:latin typeface="Arial"/>
                <a:cs typeface="Arial"/>
              </a:rPr>
              <a:t>a</a:t>
            </a:r>
            <a:r>
              <a:rPr dirty="0" sz="1800" spc="145" b="1">
                <a:solidFill>
                  <a:srgbClr val="606264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606264"/>
                </a:solidFill>
                <a:latin typeface="Arial"/>
                <a:cs typeface="Arial"/>
              </a:rPr>
              <a:t>cargo</a:t>
            </a:r>
            <a:r>
              <a:rPr dirty="0" sz="1800" spc="160" b="1">
                <a:solidFill>
                  <a:srgbClr val="606264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606264"/>
                </a:solidFill>
                <a:latin typeface="Arial"/>
                <a:cs typeface="Arial"/>
              </a:rPr>
              <a:t>de</a:t>
            </a:r>
            <a:r>
              <a:rPr dirty="0" sz="1800" spc="150" b="1">
                <a:solidFill>
                  <a:srgbClr val="606264"/>
                </a:solidFill>
                <a:latin typeface="Arial"/>
                <a:cs typeface="Arial"/>
              </a:rPr>
              <a:t> </a:t>
            </a:r>
            <a:r>
              <a:rPr dirty="0" sz="1800" spc="-40" b="1">
                <a:solidFill>
                  <a:srgbClr val="606264"/>
                </a:solidFill>
                <a:latin typeface="Arial"/>
                <a:cs typeface="Arial"/>
              </a:rPr>
              <a:t>REP, </a:t>
            </a:r>
            <a:r>
              <a:rPr dirty="0" sz="1800" b="1">
                <a:solidFill>
                  <a:srgbClr val="606264"/>
                </a:solidFill>
                <a:latin typeface="Arial"/>
                <a:cs typeface="Arial"/>
              </a:rPr>
              <a:t>que</a:t>
            </a:r>
            <a:r>
              <a:rPr dirty="0" sz="1800" spc="495" b="1">
                <a:solidFill>
                  <a:srgbClr val="606264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606264"/>
                </a:solidFill>
                <a:latin typeface="Arial"/>
                <a:cs typeface="Arial"/>
              </a:rPr>
              <a:t>permita</a:t>
            </a:r>
            <a:r>
              <a:rPr dirty="0" sz="1800" spc="484" b="1">
                <a:solidFill>
                  <a:srgbClr val="606264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606264"/>
                </a:solidFill>
                <a:latin typeface="Arial"/>
                <a:cs typeface="Arial"/>
              </a:rPr>
              <a:t>sustentar,</a:t>
            </a:r>
            <a:r>
              <a:rPr dirty="0" sz="1800" spc="5" b="1">
                <a:solidFill>
                  <a:srgbClr val="606264"/>
                </a:solidFill>
                <a:latin typeface="Arial"/>
                <a:cs typeface="Arial"/>
              </a:rPr>
              <a:t>  </a:t>
            </a:r>
            <a:r>
              <a:rPr dirty="0" sz="1800" b="1">
                <a:solidFill>
                  <a:srgbClr val="606264"/>
                </a:solidFill>
                <a:latin typeface="Arial"/>
                <a:cs typeface="Arial"/>
              </a:rPr>
              <a:t>desde  el  punto  de  evaluación  de  </a:t>
            </a:r>
            <a:r>
              <a:rPr dirty="0" sz="1800" spc="-25" b="1">
                <a:solidFill>
                  <a:srgbClr val="606264"/>
                </a:solidFill>
                <a:latin typeface="Arial"/>
                <a:cs typeface="Arial"/>
              </a:rPr>
              <a:t>la </a:t>
            </a:r>
            <a:r>
              <a:rPr dirty="0" sz="1800" b="1">
                <a:solidFill>
                  <a:srgbClr val="606264"/>
                </a:solidFill>
                <a:latin typeface="Arial"/>
                <a:cs typeface="Arial"/>
              </a:rPr>
              <a:t>confiabilidad,</a:t>
            </a:r>
            <a:r>
              <a:rPr dirty="0" sz="1800" spc="130" b="1">
                <a:solidFill>
                  <a:srgbClr val="606264"/>
                </a:solidFill>
                <a:latin typeface="Arial"/>
                <a:cs typeface="Arial"/>
              </a:rPr>
              <a:t>  </a:t>
            </a:r>
            <a:r>
              <a:rPr dirty="0" sz="1800" b="1">
                <a:solidFill>
                  <a:srgbClr val="606264"/>
                </a:solidFill>
                <a:latin typeface="Arial"/>
                <a:cs typeface="Arial"/>
              </a:rPr>
              <a:t>los</a:t>
            </a:r>
            <a:r>
              <a:rPr dirty="0" sz="1800" spc="130" b="1">
                <a:solidFill>
                  <a:srgbClr val="606264"/>
                </a:solidFill>
                <a:latin typeface="Arial"/>
                <a:cs typeface="Arial"/>
              </a:rPr>
              <a:t>  </a:t>
            </a:r>
            <a:r>
              <a:rPr dirty="0" sz="1800" b="1">
                <a:solidFill>
                  <a:srgbClr val="606264"/>
                </a:solidFill>
                <a:latin typeface="Arial"/>
                <a:cs typeface="Arial"/>
              </a:rPr>
              <a:t>refuerzos</a:t>
            </a:r>
            <a:r>
              <a:rPr dirty="0" sz="1800" spc="130" b="1">
                <a:solidFill>
                  <a:srgbClr val="606264"/>
                </a:solidFill>
                <a:latin typeface="Arial"/>
                <a:cs typeface="Arial"/>
              </a:rPr>
              <a:t>  </a:t>
            </a:r>
            <a:r>
              <a:rPr dirty="0" sz="1800" b="1">
                <a:solidFill>
                  <a:srgbClr val="606264"/>
                </a:solidFill>
                <a:latin typeface="Arial"/>
                <a:cs typeface="Arial"/>
              </a:rPr>
              <a:t>y</a:t>
            </a:r>
            <a:r>
              <a:rPr dirty="0" sz="1800" spc="125" b="1">
                <a:solidFill>
                  <a:srgbClr val="606264"/>
                </a:solidFill>
                <a:latin typeface="Arial"/>
                <a:cs typeface="Arial"/>
              </a:rPr>
              <a:t>  </a:t>
            </a:r>
            <a:r>
              <a:rPr dirty="0" sz="1800" b="1">
                <a:solidFill>
                  <a:srgbClr val="606264"/>
                </a:solidFill>
                <a:latin typeface="Arial"/>
                <a:cs typeface="Arial"/>
              </a:rPr>
              <a:t>equipos</a:t>
            </a:r>
            <a:r>
              <a:rPr dirty="0" sz="1800" spc="135" b="1">
                <a:solidFill>
                  <a:srgbClr val="606264"/>
                </a:solidFill>
                <a:latin typeface="Arial"/>
                <a:cs typeface="Arial"/>
              </a:rPr>
              <a:t>  </a:t>
            </a:r>
            <a:r>
              <a:rPr dirty="0" sz="1800" b="1">
                <a:solidFill>
                  <a:srgbClr val="606264"/>
                </a:solidFill>
                <a:latin typeface="Arial"/>
                <a:cs typeface="Arial"/>
              </a:rPr>
              <a:t>de</a:t>
            </a:r>
            <a:r>
              <a:rPr dirty="0" sz="1800" spc="130" b="1">
                <a:solidFill>
                  <a:srgbClr val="606264"/>
                </a:solidFill>
                <a:latin typeface="Arial"/>
                <a:cs typeface="Arial"/>
              </a:rPr>
              <a:t>  </a:t>
            </a:r>
            <a:r>
              <a:rPr dirty="0" sz="1800" b="1">
                <a:solidFill>
                  <a:srgbClr val="606264"/>
                </a:solidFill>
                <a:latin typeface="Arial"/>
                <a:cs typeface="Arial"/>
              </a:rPr>
              <a:t>reserva</a:t>
            </a:r>
            <a:r>
              <a:rPr dirty="0" sz="1800" spc="135" b="1">
                <a:solidFill>
                  <a:srgbClr val="606264"/>
                </a:solidFill>
                <a:latin typeface="Arial"/>
                <a:cs typeface="Arial"/>
              </a:rPr>
              <a:t>  </a:t>
            </a:r>
            <a:r>
              <a:rPr dirty="0" sz="1800" b="1">
                <a:solidFill>
                  <a:srgbClr val="606264"/>
                </a:solidFill>
                <a:latin typeface="Arial"/>
                <a:cs typeface="Arial"/>
              </a:rPr>
              <a:t>de</a:t>
            </a:r>
            <a:r>
              <a:rPr dirty="0" sz="1800" spc="130" b="1">
                <a:solidFill>
                  <a:srgbClr val="606264"/>
                </a:solidFill>
                <a:latin typeface="Arial"/>
                <a:cs typeface="Arial"/>
              </a:rPr>
              <a:t>  </a:t>
            </a:r>
            <a:r>
              <a:rPr dirty="0" sz="1800" spc="-25" b="1">
                <a:solidFill>
                  <a:srgbClr val="606264"/>
                </a:solidFill>
                <a:latin typeface="Arial"/>
                <a:cs typeface="Arial"/>
              </a:rPr>
              <a:t>sus </a:t>
            </a:r>
            <a:r>
              <a:rPr dirty="0" sz="1800" b="1">
                <a:solidFill>
                  <a:srgbClr val="606264"/>
                </a:solidFill>
                <a:latin typeface="Arial"/>
                <a:cs typeface="Arial"/>
              </a:rPr>
              <a:t>subestaciones</a:t>
            </a:r>
            <a:r>
              <a:rPr dirty="0" sz="1800" spc="-45" b="1">
                <a:solidFill>
                  <a:srgbClr val="606264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606264"/>
                </a:solidFill>
                <a:latin typeface="Arial"/>
                <a:cs typeface="Arial"/>
              </a:rPr>
              <a:t>(principalmente</a:t>
            </a:r>
            <a:r>
              <a:rPr dirty="0" sz="1800" spc="-30" b="1">
                <a:solidFill>
                  <a:srgbClr val="606264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606264"/>
                </a:solidFill>
                <a:latin typeface="Arial"/>
                <a:cs typeface="Arial"/>
              </a:rPr>
              <a:t>transformadores</a:t>
            </a:r>
            <a:r>
              <a:rPr dirty="0" sz="1800" spc="-20" b="1">
                <a:solidFill>
                  <a:srgbClr val="606264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606264"/>
                </a:solidFill>
                <a:latin typeface="Arial"/>
                <a:cs typeface="Arial"/>
              </a:rPr>
              <a:t>de</a:t>
            </a:r>
            <a:r>
              <a:rPr dirty="0" sz="1800" spc="-35" b="1">
                <a:solidFill>
                  <a:srgbClr val="606264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606264"/>
                </a:solidFill>
                <a:latin typeface="Arial"/>
                <a:cs typeface="Arial"/>
              </a:rPr>
              <a:t>potencia).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517525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02B82"/>
                </a:solidFill>
              </a:rPr>
              <a:t>2.</a:t>
            </a:r>
            <a:r>
              <a:rPr dirty="0" spc="-114">
                <a:solidFill>
                  <a:srgbClr val="002B82"/>
                </a:solidFill>
              </a:rPr>
              <a:t> </a:t>
            </a:r>
            <a:r>
              <a:rPr dirty="0" spc="-10">
                <a:solidFill>
                  <a:srgbClr val="002B82"/>
                </a:solidFill>
              </a:rPr>
              <a:t>ANTECEDENTES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011928" y="1873376"/>
            <a:ext cx="3655060" cy="18548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solidFill>
                  <a:srgbClr val="4D4D4D"/>
                </a:solidFill>
                <a:latin typeface="Arial MT"/>
                <a:cs typeface="Arial MT"/>
              </a:rPr>
              <a:t>Se</a:t>
            </a:r>
            <a:r>
              <a:rPr dirty="0" sz="1600" spc="-4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4D4D4D"/>
                </a:solidFill>
                <a:latin typeface="Arial MT"/>
                <a:cs typeface="Arial MT"/>
              </a:rPr>
              <a:t>consideró</a:t>
            </a:r>
            <a:r>
              <a:rPr dirty="0" sz="1600" spc="-3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4D4D4D"/>
                </a:solidFill>
                <a:latin typeface="Arial MT"/>
                <a:cs typeface="Arial MT"/>
              </a:rPr>
              <a:t>la</a:t>
            </a:r>
            <a:r>
              <a:rPr dirty="0" sz="1600" spc="-3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4D4D4D"/>
                </a:solidFill>
                <a:latin typeface="Arial MT"/>
                <a:cs typeface="Arial MT"/>
              </a:rPr>
              <a:t>necesidad</a:t>
            </a:r>
            <a:r>
              <a:rPr dirty="0" sz="1600" spc="-4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4D4D4D"/>
                </a:solidFill>
                <a:latin typeface="Arial MT"/>
                <a:cs typeface="Arial MT"/>
              </a:rPr>
              <a:t>de</a:t>
            </a:r>
            <a:r>
              <a:rPr dirty="0" sz="1600" spc="-3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4D4D4D"/>
                </a:solidFill>
                <a:latin typeface="Arial MT"/>
                <a:cs typeface="Arial MT"/>
              </a:rPr>
              <a:t>validar</a:t>
            </a:r>
            <a:r>
              <a:rPr dirty="0" sz="1600" spc="-3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1600" spc="-25">
                <a:solidFill>
                  <a:srgbClr val="4D4D4D"/>
                </a:solidFill>
                <a:latin typeface="Arial MT"/>
                <a:cs typeface="Arial MT"/>
              </a:rPr>
              <a:t>los </a:t>
            </a:r>
            <a:r>
              <a:rPr dirty="0" sz="1600">
                <a:solidFill>
                  <a:srgbClr val="4D4D4D"/>
                </a:solidFill>
                <a:latin typeface="Arial MT"/>
                <a:cs typeface="Arial MT"/>
              </a:rPr>
              <a:t>resultados</a:t>
            </a:r>
            <a:r>
              <a:rPr dirty="0" sz="1600" spc="-7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4D4D4D"/>
                </a:solidFill>
                <a:latin typeface="Arial MT"/>
                <a:cs typeface="Arial MT"/>
              </a:rPr>
              <a:t>mediante</a:t>
            </a:r>
            <a:r>
              <a:rPr dirty="0" sz="1600" spc="-5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4D4D4D"/>
                </a:solidFill>
                <a:latin typeface="Arial MT"/>
                <a:cs typeface="Arial MT"/>
              </a:rPr>
              <a:t>un</a:t>
            </a:r>
            <a:r>
              <a:rPr dirty="0" sz="1600" spc="-6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4D4D4D"/>
                </a:solidFill>
                <a:latin typeface="Arial MT"/>
                <a:cs typeface="Arial MT"/>
              </a:rPr>
              <a:t>estudio</a:t>
            </a:r>
            <a:r>
              <a:rPr dirty="0" sz="1600" spc="-6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1600" spc="-25">
                <a:solidFill>
                  <a:srgbClr val="4D4D4D"/>
                </a:solidFill>
                <a:latin typeface="Arial MT"/>
                <a:cs typeface="Arial MT"/>
              </a:rPr>
              <a:t>que </a:t>
            </a:r>
            <a:r>
              <a:rPr dirty="0" sz="1600">
                <a:solidFill>
                  <a:srgbClr val="4D4D4D"/>
                </a:solidFill>
                <a:latin typeface="Arial MT"/>
                <a:cs typeface="Arial MT"/>
              </a:rPr>
              <a:t>considere</a:t>
            </a:r>
            <a:r>
              <a:rPr dirty="0" sz="1600" spc="-9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4D4D4D"/>
                </a:solidFill>
                <a:latin typeface="Arial MT"/>
                <a:cs typeface="Arial MT"/>
              </a:rPr>
              <a:t>evaluaciones</a:t>
            </a:r>
            <a:r>
              <a:rPr dirty="0" sz="1600" spc="-10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4D4D4D"/>
                </a:solidFill>
                <a:latin typeface="Arial MT"/>
                <a:cs typeface="Arial MT"/>
              </a:rPr>
              <a:t>probabilísticas.</a:t>
            </a:r>
            <a:endParaRPr sz="1600">
              <a:latin typeface="Arial MT"/>
              <a:cs typeface="Arial MT"/>
            </a:endParaRPr>
          </a:p>
          <a:p>
            <a:pPr marL="12700" marR="321310">
              <a:lnSpc>
                <a:spcPct val="100000"/>
              </a:lnSpc>
              <a:spcBef>
                <a:spcPts val="965"/>
              </a:spcBef>
            </a:pPr>
            <a:r>
              <a:rPr dirty="0" sz="1600">
                <a:solidFill>
                  <a:srgbClr val="4D4D4D"/>
                </a:solidFill>
                <a:latin typeface="Arial MT"/>
                <a:cs typeface="Arial MT"/>
              </a:rPr>
              <a:t>Con</a:t>
            </a:r>
            <a:r>
              <a:rPr dirty="0" sz="1600" spc="-5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4D4D4D"/>
                </a:solidFill>
                <a:latin typeface="Arial MT"/>
                <a:cs typeface="Arial MT"/>
              </a:rPr>
              <a:t>este</a:t>
            </a:r>
            <a:r>
              <a:rPr dirty="0" sz="1600" spc="-3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4D4D4D"/>
                </a:solidFill>
                <a:latin typeface="Arial MT"/>
                <a:cs typeface="Arial MT"/>
              </a:rPr>
              <a:t>motivo</a:t>
            </a:r>
            <a:r>
              <a:rPr dirty="0" sz="1600" spc="-4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4D4D4D"/>
                </a:solidFill>
                <a:latin typeface="Arial MT"/>
                <a:cs typeface="Arial MT"/>
              </a:rPr>
              <a:t>se</a:t>
            </a:r>
            <a:r>
              <a:rPr dirty="0" sz="1600" spc="-4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4D4D4D"/>
                </a:solidFill>
                <a:latin typeface="Arial MT"/>
                <a:cs typeface="Arial MT"/>
              </a:rPr>
              <a:t>contrató</a:t>
            </a:r>
            <a:r>
              <a:rPr dirty="0" sz="1600" spc="-2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1600" spc="-25">
                <a:solidFill>
                  <a:srgbClr val="4D4D4D"/>
                </a:solidFill>
                <a:latin typeface="Arial MT"/>
                <a:cs typeface="Arial MT"/>
              </a:rPr>
              <a:t>la </a:t>
            </a:r>
            <a:r>
              <a:rPr dirty="0" sz="1600">
                <a:solidFill>
                  <a:srgbClr val="4D4D4D"/>
                </a:solidFill>
                <a:latin typeface="Arial MT"/>
                <a:cs typeface="Arial MT"/>
              </a:rPr>
              <a:t>elaboración</a:t>
            </a:r>
            <a:r>
              <a:rPr dirty="0" sz="1600" spc="-5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4D4D4D"/>
                </a:solidFill>
                <a:latin typeface="Arial MT"/>
                <a:cs typeface="Arial MT"/>
              </a:rPr>
              <a:t>del</a:t>
            </a:r>
            <a:r>
              <a:rPr dirty="0" sz="1600" spc="-2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4D4D4D"/>
                </a:solidFill>
                <a:latin typeface="Arial MT"/>
                <a:cs typeface="Arial MT"/>
              </a:rPr>
              <a:t>estudio</a:t>
            </a:r>
            <a:r>
              <a:rPr dirty="0" sz="1600" spc="-3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4D4D4D"/>
                </a:solidFill>
                <a:latin typeface="Arial MT"/>
                <a:cs typeface="Arial MT"/>
              </a:rPr>
              <a:t>a</a:t>
            </a:r>
            <a:r>
              <a:rPr dirty="0" sz="1600" spc="-1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4D4D4D"/>
                </a:solidFill>
                <a:latin typeface="Arial MT"/>
                <a:cs typeface="Arial MT"/>
              </a:rPr>
              <a:t>la</a:t>
            </a:r>
            <a:r>
              <a:rPr dirty="0" sz="1600" spc="-3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4D4D4D"/>
                </a:solidFill>
                <a:latin typeface="Arial MT"/>
                <a:cs typeface="Arial MT"/>
              </a:rPr>
              <a:t>empresa </a:t>
            </a:r>
            <a:r>
              <a:rPr dirty="0" sz="1600">
                <a:solidFill>
                  <a:srgbClr val="4D4D4D"/>
                </a:solidFill>
                <a:latin typeface="Arial MT"/>
                <a:cs typeface="Arial MT"/>
              </a:rPr>
              <a:t>CESI,</a:t>
            </a:r>
            <a:r>
              <a:rPr dirty="0" sz="1600" spc="-5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4D4D4D"/>
                </a:solidFill>
                <a:latin typeface="Arial MT"/>
                <a:cs typeface="Arial MT"/>
              </a:rPr>
              <a:t>de</a:t>
            </a:r>
            <a:r>
              <a:rPr dirty="0" sz="1600" spc="-3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4D4D4D"/>
                </a:solidFill>
                <a:latin typeface="Arial MT"/>
                <a:cs typeface="Arial MT"/>
              </a:rPr>
              <a:t>reconocido</a:t>
            </a:r>
            <a:r>
              <a:rPr dirty="0" sz="1600" spc="-5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4D4D4D"/>
                </a:solidFill>
                <a:latin typeface="Arial MT"/>
                <a:cs typeface="Arial MT"/>
              </a:rPr>
              <a:t>prestigio</a:t>
            </a:r>
            <a:r>
              <a:rPr dirty="0" sz="1600" spc="-4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4D4D4D"/>
                </a:solidFill>
                <a:latin typeface="Arial MT"/>
                <a:cs typeface="Arial MT"/>
              </a:rPr>
              <a:t>en</a:t>
            </a:r>
            <a:r>
              <a:rPr dirty="0" sz="1600" spc="-4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1600" spc="-25">
                <a:solidFill>
                  <a:srgbClr val="4D4D4D"/>
                </a:solidFill>
                <a:latin typeface="Arial MT"/>
                <a:cs typeface="Arial MT"/>
              </a:rPr>
              <a:t>el </a:t>
            </a:r>
            <a:r>
              <a:rPr dirty="0" sz="1600" spc="-10">
                <a:solidFill>
                  <a:srgbClr val="4D4D4D"/>
                </a:solidFill>
                <a:latin typeface="Arial MT"/>
                <a:cs typeface="Arial MT"/>
              </a:rPr>
              <a:t>Perú.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idx="2" sz="half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180975">
              <a:lnSpc>
                <a:spcPct val="100000"/>
              </a:lnSpc>
              <a:spcBef>
                <a:spcPts val="95"/>
              </a:spcBef>
            </a:pPr>
            <a:r>
              <a:rPr dirty="0"/>
              <a:t>Al</a:t>
            </a:r>
            <a:r>
              <a:rPr dirty="0" spc="-40"/>
              <a:t> </a:t>
            </a:r>
            <a:r>
              <a:rPr dirty="0"/>
              <a:t>inicio</a:t>
            </a:r>
            <a:r>
              <a:rPr dirty="0" spc="-45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las</a:t>
            </a:r>
            <a:r>
              <a:rPr dirty="0" spc="-30"/>
              <a:t> </a:t>
            </a:r>
            <a:r>
              <a:rPr dirty="0"/>
              <a:t>operaciones</a:t>
            </a:r>
            <a:r>
              <a:rPr dirty="0" spc="-1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 spc="-45"/>
              <a:t>REP,</a:t>
            </a:r>
            <a:r>
              <a:rPr dirty="0" spc="-25"/>
              <a:t> se </a:t>
            </a:r>
            <a:r>
              <a:rPr dirty="0"/>
              <a:t>observó</a:t>
            </a:r>
            <a:r>
              <a:rPr dirty="0" spc="-45"/>
              <a:t> </a:t>
            </a:r>
            <a:r>
              <a:rPr dirty="0"/>
              <a:t>que</a:t>
            </a:r>
            <a:r>
              <a:rPr dirty="0" spc="-25"/>
              <a:t> </a:t>
            </a:r>
            <a:r>
              <a:rPr dirty="0"/>
              <a:t>no</a:t>
            </a:r>
            <a:r>
              <a:rPr dirty="0" spc="-35"/>
              <a:t> </a:t>
            </a:r>
            <a:r>
              <a:rPr dirty="0"/>
              <a:t>se</a:t>
            </a:r>
            <a:r>
              <a:rPr dirty="0" spc="-40"/>
              <a:t> </a:t>
            </a:r>
            <a:r>
              <a:rPr dirty="0"/>
              <a:t>contaba</a:t>
            </a:r>
            <a:r>
              <a:rPr dirty="0" spc="-25"/>
              <a:t> con </a:t>
            </a:r>
            <a:r>
              <a:rPr dirty="0" spc="-10"/>
              <a:t>transformadores</a:t>
            </a:r>
            <a:r>
              <a:rPr dirty="0" spc="5"/>
              <a:t> </a:t>
            </a:r>
            <a:r>
              <a:rPr dirty="0"/>
              <a:t>de</a:t>
            </a:r>
            <a:r>
              <a:rPr dirty="0" spc="-5"/>
              <a:t> </a:t>
            </a:r>
            <a:r>
              <a:rPr dirty="0"/>
              <a:t>reserva,</a:t>
            </a:r>
            <a:r>
              <a:rPr dirty="0" spc="5"/>
              <a:t> </a:t>
            </a:r>
            <a:r>
              <a:rPr dirty="0"/>
              <a:t>por</a:t>
            </a:r>
            <a:r>
              <a:rPr dirty="0" spc="-10"/>
              <a:t> </a:t>
            </a:r>
            <a:r>
              <a:rPr dirty="0"/>
              <a:t>lo</a:t>
            </a:r>
            <a:r>
              <a:rPr dirty="0" spc="-30"/>
              <a:t> </a:t>
            </a:r>
            <a:r>
              <a:rPr dirty="0" spc="-25"/>
              <a:t>que </a:t>
            </a:r>
            <a:r>
              <a:rPr dirty="0"/>
              <a:t>internamente,</a:t>
            </a:r>
            <a:r>
              <a:rPr dirty="0" spc="-30"/>
              <a:t> </a:t>
            </a:r>
            <a:r>
              <a:rPr dirty="0"/>
              <a:t>se</a:t>
            </a:r>
            <a:r>
              <a:rPr dirty="0" spc="-35"/>
              <a:t> </a:t>
            </a:r>
            <a:r>
              <a:rPr dirty="0"/>
              <a:t>realizó</a:t>
            </a:r>
            <a:r>
              <a:rPr dirty="0" spc="-45"/>
              <a:t> </a:t>
            </a:r>
            <a:r>
              <a:rPr dirty="0"/>
              <a:t>un</a:t>
            </a:r>
            <a:r>
              <a:rPr dirty="0" spc="-25"/>
              <a:t> </a:t>
            </a:r>
            <a:r>
              <a:rPr dirty="0"/>
              <a:t>Plan</a:t>
            </a:r>
            <a:r>
              <a:rPr dirty="0" spc="-45"/>
              <a:t> </a:t>
            </a:r>
            <a:r>
              <a:rPr dirty="0" spc="-25"/>
              <a:t>de </a:t>
            </a:r>
            <a:r>
              <a:rPr dirty="0"/>
              <a:t>Contingencia,</a:t>
            </a:r>
            <a:r>
              <a:rPr dirty="0" spc="-40"/>
              <a:t> </a:t>
            </a:r>
            <a:r>
              <a:rPr dirty="0" spc="-10"/>
              <a:t>estableciéndose</a:t>
            </a:r>
            <a:r>
              <a:rPr dirty="0" spc="-35"/>
              <a:t> </a:t>
            </a:r>
            <a:r>
              <a:rPr dirty="0" spc="-25"/>
              <a:t>la </a:t>
            </a:r>
            <a:r>
              <a:rPr dirty="0"/>
              <a:t>necesidad</a:t>
            </a:r>
            <a:r>
              <a:rPr dirty="0" spc="-55"/>
              <a:t> </a:t>
            </a:r>
            <a:r>
              <a:rPr dirty="0"/>
              <a:t>de</a:t>
            </a:r>
            <a:r>
              <a:rPr dirty="0" spc="-35"/>
              <a:t> </a:t>
            </a:r>
            <a:r>
              <a:rPr dirty="0"/>
              <a:t>contar</a:t>
            </a:r>
            <a:r>
              <a:rPr dirty="0" spc="-5"/>
              <a:t> </a:t>
            </a:r>
            <a:r>
              <a:rPr dirty="0" spc="-25"/>
              <a:t>con </a:t>
            </a:r>
            <a:r>
              <a:rPr dirty="0" spc="-10"/>
              <a:t>transformadores</a:t>
            </a:r>
            <a:r>
              <a:rPr dirty="0" spc="20"/>
              <a:t> </a:t>
            </a:r>
            <a:r>
              <a:rPr dirty="0"/>
              <a:t>de</a:t>
            </a:r>
            <a:r>
              <a:rPr dirty="0" spc="10"/>
              <a:t> </a:t>
            </a:r>
            <a:r>
              <a:rPr dirty="0" spc="-10"/>
              <a:t>reserva.</a:t>
            </a:r>
          </a:p>
          <a:p>
            <a:pPr marL="12700" marR="5080">
              <a:lnSpc>
                <a:spcPct val="100000"/>
              </a:lnSpc>
              <a:spcBef>
                <a:spcPts val="960"/>
              </a:spcBef>
            </a:pPr>
            <a:r>
              <a:rPr dirty="0"/>
              <a:t>El</a:t>
            </a:r>
            <a:r>
              <a:rPr dirty="0" spc="-45"/>
              <a:t> </a:t>
            </a:r>
            <a:r>
              <a:rPr dirty="0"/>
              <a:t>Plan</a:t>
            </a:r>
            <a:r>
              <a:rPr dirty="0" spc="-35"/>
              <a:t> </a:t>
            </a:r>
            <a:r>
              <a:rPr dirty="0"/>
              <a:t>de</a:t>
            </a:r>
            <a:r>
              <a:rPr dirty="0" spc="-15"/>
              <a:t> </a:t>
            </a:r>
            <a:r>
              <a:rPr dirty="0"/>
              <a:t>Contingencia</a:t>
            </a:r>
            <a:r>
              <a:rPr dirty="0" spc="-45"/>
              <a:t> </a:t>
            </a:r>
            <a:r>
              <a:rPr dirty="0"/>
              <a:t>fue</a:t>
            </a:r>
            <a:r>
              <a:rPr dirty="0" spc="-15"/>
              <a:t> </a:t>
            </a:r>
            <a:r>
              <a:rPr dirty="0"/>
              <a:t>realizado</a:t>
            </a:r>
            <a:r>
              <a:rPr dirty="0" spc="-40"/>
              <a:t> </a:t>
            </a:r>
            <a:r>
              <a:rPr dirty="0" spc="-50"/>
              <a:t>a </a:t>
            </a:r>
            <a:r>
              <a:rPr dirty="0"/>
              <a:t>partir</a:t>
            </a:r>
            <a:r>
              <a:rPr dirty="0" spc="-2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evaluaciones</a:t>
            </a:r>
            <a:r>
              <a:rPr dirty="0" spc="-45"/>
              <a:t> </a:t>
            </a:r>
            <a:r>
              <a:rPr dirty="0" spc="-10"/>
              <a:t>determinísticas</a:t>
            </a:r>
            <a:r>
              <a:rPr dirty="0" spc="-25"/>
              <a:t> de </a:t>
            </a:r>
            <a:r>
              <a:rPr dirty="0"/>
              <a:t>posibles</a:t>
            </a:r>
            <a:r>
              <a:rPr dirty="0" spc="-45"/>
              <a:t> </a:t>
            </a:r>
            <a:r>
              <a:rPr dirty="0"/>
              <a:t>contingencias</a:t>
            </a:r>
            <a:r>
              <a:rPr dirty="0" spc="-35"/>
              <a:t> </a:t>
            </a:r>
            <a:r>
              <a:rPr dirty="0"/>
              <a:t>y</a:t>
            </a:r>
            <a:r>
              <a:rPr dirty="0" spc="-10"/>
              <a:t> </a:t>
            </a:r>
            <a:r>
              <a:rPr dirty="0"/>
              <a:t>con</a:t>
            </a:r>
            <a:r>
              <a:rPr dirty="0" spc="-15"/>
              <a:t> </a:t>
            </a:r>
            <a:r>
              <a:rPr dirty="0"/>
              <a:t>una</a:t>
            </a:r>
            <a:r>
              <a:rPr dirty="0" spc="-5"/>
              <a:t> </a:t>
            </a:r>
            <a:r>
              <a:rPr dirty="0" spc="-10"/>
              <a:t>matriz </a:t>
            </a:r>
            <a:r>
              <a:rPr dirty="0"/>
              <a:t>de</a:t>
            </a:r>
            <a:r>
              <a:rPr dirty="0" spc="-35"/>
              <a:t> </a:t>
            </a:r>
            <a:r>
              <a:rPr dirty="0"/>
              <a:t>decisión</a:t>
            </a:r>
            <a:r>
              <a:rPr dirty="0" spc="-45"/>
              <a:t> </a:t>
            </a:r>
            <a:r>
              <a:rPr dirty="0"/>
              <a:t>de</a:t>
            </a:r>
            <a:r>
              <a:rPr dirty="0" spc="-10"/>
              <a:t> </a:t>
            </a:r>
            <a:r>
              <a:rPr dirty="0"/>
              <a:t>que</a:t>
            </a:r>
            <a:r>
              <a:rPr dirty="0" spc="-25"/>
              <a:t> </a:t>
            </a:r>
            <a:r>
              <a:rPr dirty="0"/>
              <a:t>tomó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25"/>
              <a:t> </a:t>
            </a:r>
            <a:r>
              <a:rPr dirty="0"/>
              <a:t>cuenta</a:t>
            </a:r>
            <a:r>
              <a:rPr dirty="0" spc="-10"/>
              <a:t> </a:t>
            </a:r>
            <a:r>
              <a:rPr dirty="0" spc="-25"/>
              <a:t>los </a:t>
            </a:r>
            <a:r>
              <a:rPr dirty="0"/>
              <a:t>riesgos</a:t>
            </a:r>
            <a:r>
              <a:rPr dirty="0" spc="-35"/>
              <a:t> </a:t>
            </a:r>
            <a:r>
              <a:rPr dirty="0"/>
              <a:t>por</a:t>
            </a:r>
            <a:r>
              <a:rPr dirty="0" spc="-15"/>
              <a:t> </a:t>
            </a:r>
            <a:r>
              <a:rPr dirty="0"/>
              <a:t>pago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compensaciones, </a:t>
            </a:r>
            <a:r>
              <a:rPr dirty="0"/>
              <a:t>estado</a:t>
            </a:r>
            <a:r>
              <a:rPr dirty="0" spc="-45"/>
              <a:t> </a:t>
            </a:r>
            <a:r>
              <a:rPr dirty="0"/>
              <a:t>de</a:t>
            </a:r>
            <a:r>
              <a:rPr dirty="0" spc="-15"/>
              <a:t> </a:t>
            </a:r>
            <a:r>
              <a:rPr dirty="0"/>
              <a:t>los</a:t>
            </a:r>
            <a:r>
              <a:rPr dirty="0" spc="-35"/>
              <a:t> </a:t>
            </a:r>
            <a:r>
              <a:rPr dirty="0"/>
              <a:t>equipos,</a:t>
            </a:r>
            <a:r>
              <a:rPr dirty="0" spc="-35"/>
              <a:t> </a:t>
            </a:r>
            <a:r>
              <a:rPr dirty="0" spc="-10"/>
              <a:t>racionamiento</a:t>
            </a:r>
            <a:r>
              <a:rPr dirty="0" spc="-30"/>
              <a:t> </a:t>
            </a:r>
            <a:r>
              <a:rPr dirty="0" spc="-50"/>
              <a:t>e </a:t>
            </a:r>
            <a:r>
              <a:rPr dirty="0"/>
              <a:t>imagen</a:t>
            </a:r>
            <a:r>
              <a:rPr dirty="0" spc="-3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la</a:t>
            </a:r>
            <a:r>
              <a:rPr dirty="0" spc="-25"/>
              <a:t> </a:t>
            </a:r>
            <a:r>
              <a:rPr dirty="0" spc="-10"/>
              <a:t>empresa.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007363" y="2486639"/>
            <a:ext cx="1312545" cy="244475"/>
            <a:chOff x="1007363" y="2486639"/>
            <a:chExt cx="1312545" cy="24447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8699" y="2486639"/>
              <a:ext cx="1234440" cy="172963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7363" y="2641092"/>
              <a:ext cx="1312164" cy="89915"/>
            </a:xfrm>
            <a:prstGeom prst="rect">
              <a:avLst/>
            </a:prstGeom>
          </p:spPr>
        </p:pic>
      </p:grpSp>
      <p:grpSp>
        <p:nvGrpSpPr>
          <p:cNvPr id="5" name="object 5" descr=""/>
          <p:cNvGrpSpPr/>
          <p:nvPr/>
        </p:nvGrpSpPr>
        <p:grpSpPr>
          <a:xfrm>
            <a:off x="5943600" y="2368295"/>
            <a:ext cx="1882139" cy="341630"/>
            <a:chOff x="5943600" y="2368295"/>
            <a:chExt cx="1882139" cy="341630"/>
          </a:xfrm>
        </p:grpSpPr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27419" y="2486639"/>
              <a:ext cx="82296" cy="72826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43600" y="2368295"/>
              <a:ext cx="981455" cy="341375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644640" y="2368295"/>
              <a:ext cx="1181100" cy="341375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227965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02B82"/>
                </a:solidFill>
              </a:rPr>
              <a:t>3.</a:t>
            </a:r>
            <a:r>
              <a:rPr dirty="0" spc="-35">
                <a:solidFill>
                  <a:srgbClr val="002B82"/>
                </a:solidFill>
              </a:rPr>
              <a:t> </a:t>
            </a:r>
            <a:r>
              <a:rPr dirty="0" spc="-10">
                <a:solidFill>
                  <a:srgbClr val="002B82"/>
                </a:solidFill>
              </a:rPr>
              <a:t>CONCEPTOS</a:t>
            </a:r>
          </a:p>
        </p:txBody>
      </p:sp>
      <p:grpSp>
        <p:nvGrpSpPr>
          <p:cNvPr id="10" name="object 10" descr=""/>
          <p:cNvGrpSpPr/>
          <p:nvPr/>
        </p:nvGrpSpPr>
        <p:grpSpPr>
          <a:xfrm>
            <a:off x="5341620" y="5516351"/>
            <a:ext cx="1297305" cy="561975"/>
            <a:chOff x="5341620" y="5516351"/>
            <a:chExt cx="1297305" cy="561975"/>
          </a:xfrm>
        </p:grpSpPr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60909" y="5516351"/>
              <a:ext cx="1022925" cy="213928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35168" y="5670803"/>
              <a:ext cx="1095756" cy="89915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341620" y="5714999"/>
              <a:ext cx="1296924" cy="341376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57444" y="5987795"/>
              <a:ext cx="1095755" cy="89915"/>
            </a:xfrm>
            <a:prstGeom prst="rect">
              <a:avLst/>
            </a:prstGeom>
          </p:spPr>
        </p:pic>
      </p:grpSp>
      <p:sp>
        <p:nvSpPr>
          <p:cNvPr id="15" name="object 15" descr=""/>
          <p:cNvSpPr txBox="1"/>
          <p:nvPr/>
        </p:nvSpPr>
        <p:spPr>
          <a:xfrm>
            <a:off x="372567" y="1223035"/>
            <a:ext cx="8418830" cy="4812030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23495">
              <a:lnSpc>
                <a:spcPct val="100000"/>
              </a:lnSpc>
              <a:spcBef>
                <a:spcPts val="675"/>
              </a:spcBef>
            </a:pPr>
            <a:r>
              <a:rPr dirty="0" sz="1600" b="1">
                <a:solidFill>
                  <a:srgbClr val="002B82"/>
                </a:solidFill>
                <a:latin typeface="Arial"/>
                <a:cs typeface="Arial"/>
              </a:rPr>
              <a:t>Índices</a:t>
            </a:r>
            <a:r>
              <a:rPr dirty="0" sz="1600" spc="-25" b="1">
                <a:solidFill>
                  <a:srgbClr val="002B82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2B82"/>
                </a:solidFill>
                <a:latin typeface="Arial"/>
                <a:cs typeface="Arial"/>
              </a:rPr>
              <a:t>de</a:t>
            </a:r>
            <a:r>
              <a:rPr dirty="0" sz="1600" spc="-30" b="1">
                <a:solidFill>
                  <a:srgbClr val="002B82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2B82"/>
                </a:solidFill>
                <a:latin typeface="Arial"/>
                <a:cs typeface="Arial"/>
              </a:rPr>
              <a:t>Riesgo</a:t>
            </a:r>
            <a:endParaRPr sz="1600">
              <a:latin typeface="Arial"/>
              <a:cs typeface="Arial"/>
            </a:endParaRPr>
          </a:p>
          <a:p>
            <a:pPr marL="366395" marR="283845" indent="-342900">
              <a:lnSpc>
                <a:spcPct val="100000"/>
              </a:lnSpc>
              <a:spcBef>
                <a:spcPts val="580"/>
              </a:spcBef>
              <a:buChar char="•"/>
              <a:tabLst>
                <a:tab pos="366395" algn="l"/>
              </a:tabLst>
            </a:pP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La</a:t>
            </a:r>
            <a:r>
              <a:rPr dirty="0" sz="1600" spc="-45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confiabilidad</a:t>
            </a:r>
            <a:r>
              <a:rPr dirty="0" sz="1600" spc="-60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estática</a:t>
            </a:r>
            <a:r>
              <a:rPr dirty="0" sz="1600" spc="-35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de</a:t>
            </a:r>
            <a:r>
              <a:rPr dirty="0" sz="1600" spc="-20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un</a:t>
            </a:r>
            <a:r>
              <a:rPr dirty="0" sz="1600" spc="-35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sistema</a:t>
            </a:r>
            <a:r>
              <a:rPr dirty="0" sz="1600" spc="-35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es</a:t>
            </a:r>
            <a:r>
              <a:rPr dirty="0" sz="1600" spc="-25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la</a:t>
            </a:r>
            <a:r>
              <a:rPr dirty="0" sz="1600" spc="-35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capacidad</a:t>
            </a:r>
            <a:r>
              <a:rPr dirty="0" sz="1600" spc="-45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de</a:t>
            </a:r>
            <a:r>
              <a:rPr dirty="0" sz="1600" spc="-30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abastecer</a:t>
            </a:r>
            <a:r>
              <a:rPr dirty="0" sz="1600" spc="-25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la</a:t>
            </a:r>
            <a:r>
              <a:rPr dirty="0" sz="1600" spc="-35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demanda</a:t>
            </a:r>
            <a:r>
              <a:rPr dirty="0" sz="1600" spc="-35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 spc="-20">
                <a:solidFill>
                  <a:srgbClr val="606264"/>
                </a:solidFill>
                <a:latin typeface="Arial MT"/>
                <a:cs typeface="Arial MT"/>
              </a:rPr>
              <a:t>para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las</a:t>
            </a:r>
            <a:r>
              <a:rPr dirty="0" sz="1600" spc="-40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diversas</a:t>
            </a:r>
            <a:r>
              <a:rPr dirty="0" sz="1600" spc="-15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condiciones</a:t>
            </a:r>
            <a:r>
              <a:rPr dirty="0" sz="1600" spc="-50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de</a:t>
            </a:r>
            <a:r>
              <a:rPr dirty="0" sz="1600" spc="-10">
                <a:solidFill>
                  <a:srgbClr val="606264"/>
                </a:solidFill>
                <a:latin typeface="Arial MT"/>
                <a:cs typeface="Arial MT"/>
              </a:rPr>
              <a:t> funcionamiento,</a:t>
            </a:r>
            <a:r>
              <a:rPr dirty="0" sz="1600" spc="-25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aún</a:t>
            </a:r>
            <a:r>
              <a:rPr dirty="0" sz="1600" spc="-20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en</a:t>
            </a:r>
            <a:r>
              <a:rPr dirty="0" sz="1600" spc="-10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situaciones</a:t>
            </a:r>
            <a:r>
              <a:rPr dirty="0" sz="1600" spc="-40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de</a:t>
            </a:r>
            <a:r>
              <a:rPr dirty="0" sz="1600" spc="-25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fallas</a:t>
            </a:r>
            <a:r>
              <a:rPr dirty="0" sz="1600" spc="-30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en</a:t>
            </a:r>
            <a:r>
              <a:rPr dirty="0" sz="1600" spc="-20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 spc="-25">
                <a:solidFill>
                  <a:srgbClr val="606264"/>
                </a:solidFill>
                <a:latin typeface="Arial MT"/>
                <a:cs typeface="Arial MT"/>
              </a:rPr>
              <a:t>los </a:t>
            </a:r>
            <a:r>
              <a:rPr dirty="0" sz="1600" spc="-10">
                <a:solidFill>
                  <a:srgbClr val="606264"/>
                </a:solidFill>
                <a:latin typeface="Arial MT"/>
                <a:cs typeface="Arial MT"/>
              </a:rPr>
              <a:t>componentes</a:t>
            </a:r>
            <a:r>
              <a:rPr dirty="0" sz="1600" spc="-20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del</a:t>
            </a:r>
            <a:r>
              <a:rPr dirty="0" sz="1600" spc="-10">
                <a:solidFill>
                  <a:srgbClr val="606264"/>
                </a:solidFill>
                <a:latin typeface="Arial MT"/>
                <a:cs typeface="Arial MT"/>
              </a:rPr>
              <a:t> sistema</a:t>
            </a:r>
            <a:endParaRPr sz="1600">
              <a:latin typeface="Arial MT"/>
              <a:cs typeface="Arial MT"/>
            </a:endParaRPr>
          </a:p>
          <a:p>
            <a:pPr marL="366395" indent="-342900">
              <a:lnSpc>
                <a:spcPct val="100000"/>
              </a:lnSpc>
              <a:spcBef>
                <a:spcPts val="575"/>
              </a:spcBef>
              <a:buChar char="•"/>
              <a:tabLst>
                <a:tab pos="366395" algn="l"/>
              </a:tabLst>
            </a:pP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La</a:t>
            </a:r>
            <a:r>
              <a:rPr dirty="0" sz="1600" spc="-45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u="sng" sz="1600">
                <a:solidFill>
                  <a:srgbClr val="606264"/>
                </a:solidFill>
                <a:uFill>
                  <a:solidFill>
                    <a:srgbClr val="606264"/>
                  </a:solidFill>
                </a:uFill>
                <a:latin typeface="Arial MT"/>
                <a:cs typeface="Arial MT"/>
              </a:rPr>
              <a:t>cuantificación</a:t>
            </a:r>
            <a:r>
              <a:rPr dirty="0" sz="1600" spc="-45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de</a:t>
            </a:r>
            <a:r>
              <a:rPr dirty="0" sz="1600" spc="-20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la</a:t>
            </a:r>
            <a:r>
              <a:rPr dirty="0" sz="1600" spc="-45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confiabilidad</a:t>
            </a:r>
            <a:r>
              <a:rPr dirty="0" sz="1600" spc="-65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se</a:t>
            </a:r>
            <a:r>
              <a:rPr dirty="0" sz="1600" spc="-35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obtiene</a:t>
            </a:r>
            <a:r>
              <a:rPr dirty="0" sz="1600" spc="-40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calculando</a:t>
            </a:r>
            <a:r>
              <a:rPr dirty="0" sz="1600" spc="-30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 i="1">
                <a:solidFill>
                  <a:srgbClr val="606264"/>
                </a:solidFill>
                <a:latin typeface="Arial"/>
                <a:cs typeface="Arial"/>
              </a:rPr>
              <a:t>“índices</a:t>
            </a:r>
            <a:r>
              <a:rPr dirty="0" sz="1600" spc="-20" i="1">
                <a:solidFill>
                  <a:srgbClr val="606264"/>
                </a:solidFill>
                <a:latin typeface="Arial"/>
                <a:cs typeface="Arial"/>
              </a:rPr>
              <a:t> </a:t>
            </a:r>
            <a:r>
              <a:rPr dirty="0" sz="1600" i="1">
                <a:solidFill>
                  <a:srgbClr val="606264"/>
                </a:solidFill>
                <a:latin typeface="Arial"/>
                <a:cs typeface="Arial"/>
              </a:rPr>
              <a:t>de</a:t>
            </a:r>
            <a:r>
              <a:rPr dirty="0" sz="1600" spc="-25" i="1">
                <a:solidFill>
                  <a:srgbClr val="606264"/>
                </a:solidFill>
                <a:latin typeface="Arial"/>
                <a:cs typeface="Arial"/>
              </a:rPr>
              <a:t> </a:t>
            </a:r>
            <a:r>
              <a:rPr dirty="0" sz="1600" spc="-10" i="1">
                <a:solidFill>
                  <a:srgbClr val="606264"/>
                </a:solidFill>
                <a:latin typeface="Arial"/>
                <a:cs typeface="Arial"/>
              </a:rPr>
              <a:t>riesgo”</a:t>
            </a:r>
            <a:endParaRPr sz="1600">
              <a:latin typeface="Arial"/>
              <a:cs typeface="Arial"/>
            </a:endParaRPr>
          </a:p>
          <a:p>
            <a:pPr lvl="1" marL="767080" indent="-286385">
              <a:lnSpc>
                <a:spcPct val="100000"/>
              </a:lnSpc>
              <a:spcBef>
                <a:spcPts val="575"/>
              </a:spcBef>
              <a:buChar char="–"/>
              <a:tabLst>
                <a:tab pos="767080" algn="l"/>
              </a:tabLst>
            </a:pP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El</a:t>
            </a:r>
            <a:r>
              <a:rPr dirty="0" sz="1600" spc="-60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más</a:t>
            </a:r>
            <a:r>
              <a:rPr dirty="0" sz="1600" spc="-25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significativo</a:t>
            </a:r>
            <a:r>
              <a:rPr dirty="0" sz="1600" spc="-70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es</a:t>
            </a:r>
            <a:r>
              <a:rPr dirty="0" sz="1600" spc="-40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el</a:t>
            </a:r>
            <a:r>
              <a:rPr dirty="0" sz="1600" spc="-40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índice</a:t>
            </a:r>
            <a:r>
              <a:rPr dirty="0" sz="1600" spc="-50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de</a:t>
            </a:r>
            <a:r>
              <a:rPr dirty="0" sz="1600" spc="-30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“Energía</a:t>
            </a:r>
            <a:r>
              <a:rPr dirty="0" sz="1600" spc="-15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No</a:t>
            </a:r>
            <a:r>
              <a:rPr dirty="0" sz="1600" spc="-45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Suministrada”</a:t>
            </a:r>
            <a:r>
              <a:rPr dirty="0" sz="1600" spc="-40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(ENS)</a:t>
            </a:r>
            <a:r>
              <a:rPr dirty="0" sz="1600" spc="-35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sobre</a:t>
            </a:r>
            <a:r>
              <a:rPr dirty="0" sz="1600" spc="-35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todo</a:t>
            </a:r>
            <a:r>
              <a:rPr dirty="0" sz="1600" spc="-25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 spc="-20">
                <a:solidFill>
                  <a:srgbClr val="606264"/>
                </a:solidFill>
                <a:latin typeface="Arial MT"/>
                <a:cs typeface="Arial MT"/>
              </a:rPr>
              <a:t>para</a:t>
            </a:r>
            <a:endParaRPr sz="1600">
              <a:latin typeface="Arial MT"/>
              <a:cs typeface="Arial MT"/>
            </a:endParaRPr>
          </a:p>
          <a:p>
            <a:pPr marL="767080">
              <a:lnSpc>
                <a:spcPct val="100000"/>
              </a:lnSpc>
              <a:spcBef>
                <a:spcPts val="5"/>
              </a:spcBef>
            </a:pP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los</a:t>
            </a:r>
            <a:r>
              <a:rPr dirty="0" sz="1600" spc="-35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niveles</a:t>
            </a:r>
            <a:r>
              <a:rPr dirty="0" sz="1600" spc="-30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jerárquicos</a:t>
            </a:r>
            <a:r>
              <a:rPr dirty="0" sz="1600" spc="-10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1</a:t>
            </a:r>
            <a:r>
              <a:rPr dirty="0" sz="1600" spc="-15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y</a:t>
            </a:r>
            <a:r>
              <a:rPr dirty="0" sz="1600" spc="5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2</a:t>
            </a:r>
            <a:r>
              <a:rPr dirty="0" sz="1600" spc="-15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(generación y</a:t>
            </a:r>
            <a:r>
              <a:rPr dirty="0" sz="1600" spc="-10">
                <a:solidFill>
                  <a:srgbClr val="606264"/>
                </a:solidFill>
                <a:latin typeface="Arial MT"/>
                <a:cs typeface="Arial MT"/>
              </a:rPr>
              <a:t> transmisión)</a:t>
            </a:r>
            <a:endParaRPr sz="1600">
              <a:latin typeface="Arial MT"/>
              <a:cs typeface="Arial MT"/>
            </a:endParaRPr>
          </a:p>
          <a:p>
            <a:pPr lvl="1" marL="767080" marR="647065" indent="-287020">
              <a:lnSpc>
                <a:spcPct val="100000"/>
              </a:lnSpc>
              <a:spcBef>
                <a:spcPts val="575"/>
              </a:spcBef>
              <a:buChar char="–"/>
              <a:tabLst>
                <a:tab pos="767080" algn="l"/>
              </a:tabLst>
            </a:pP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Muy</a:t>
            </a:r>
            <a:r>
              <a:rPr dirty="0" sz="1600" spc="-35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importante</a:t>
            </a:r>
            <a:r>
              <a:rPr dirty="0" sz="1600" spc="-30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en</a:t>
            </a:r>
            <a:r>
              <a:rPr dirty="0" sz="1600" spc="-25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el</a:t>
            </a:r>
            <a:r>
              <a:rPr dirty="0" sz="1600" spc="-45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nivel</a:t>
            </a:r>
            <a:r>
              <a:rPr dirty="0" sz="1600" spc="-50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jerárquicos</a:t>
            </a:r>
            <a:r>
              <a:rPr dirty="0" sz="1600" spc="-45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3</a:t>
            </a:r>
            <a:r>
              <a:rPr dirty="0" sz="1600" spc="-30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(distribución)</a:t>
            </a:r>
            <a:r>
              <a:rPr dirty="0" sz="1600" spc="-40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son</a:t>
            </a:r>
            <a:r>
              <a:rPr dirty="0" sz="1600" spc="-35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la</a:t>
            </a:r>
            <a:r>
              <a:rPr dirty="0" sz="1600" spc="-55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frecuencia</a:t>
            </a:r>
            <a:r>
              <a:rPr dirty="0" sz="1600" spc="-25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de</a:t>
            </a:r>
            <a:r>
              <a:rPr dirty="0" sz="1600" spc="-45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 spc="-25">
                <a:solidFill>
                  <a:srgbClr val="606264"/>
                </a:solidFill>
                <a:latin typeface="Arial MT"/>
                <a:cs typeface="Arial MT"/>
              </a:rPr>
              <a:t>las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interrupciones</a:t>
            </a:r>
            <a:r>
              <a:rPr dirty="0" sz="1600" spc="-45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(1/a)</a:t>
            </a:r>
            <a:r>
              <a:rPr dirty="0" sz="1600" spc="-20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y</a:t>
            </a:r>
            <a:r>
              <a:rPr dirty="0" sz="1600" spc="-20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la</a:t>
            </a:r>
            <a:r>
              <a:rPr dirty="0" sz="1600" spc="-45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duración</a:t>
            </a:r>
            <a:r>
              <a:rPr dirty="0" sz="1600" spc="-40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de</a:t>
            </a:r>
            <a:r>
              <a:rPr dirty="0" sz="1600" spc="-25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cada</a:t>
            </a:r>
            <a:r>
              <a:rPr dirty="0" sz="1600" spc="-35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606264"/>
                </a:solidFill>
                <a:latin typeface="Arial MT"/>
                <a:cs typeface="Arial MT"/>
              </a:rPr>
              <a:t>interrupción</a:t>
            </a:r>
            <a:r>
              <a:rPr dirty="0" sz="1600" spc="-40">
                <a:solidFill>
                  <a:srgbClr val="606264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606264"/>
                </a:solidFill>
                <a:latin typeface="Arial MT"/>
                <a:cs typeface="Arial MT"/>
              </a:rPr>
              <a:t>(h/a)</a:t>
            </a:r>
            <a:endParaRPr sz="1600">
              <a:latin typeface="Arial MT"/>
              <a:cs typeface="Arial MT"/>
            </a:endParaRPr>
          </a:p>
          <a:p>
            <a:pPr lvl="1">
              <a:lnSpc>
                <a:spcPct val="100000"/>
              </a:lnSpc>
              <a:spcBef>
                <a:spcPts val="1280"/>
              </a:spcBef>
              <a:buClr>
                <a:srgbClr val="606264"/>
              </a:buClr>
              <a:buFont typeface="Arial MT"/>
              <a:buChar char="–"/>
            </a:pP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600" b="1">
                <a:solidFill>
                  <a:srgbClr val="002B82"/>
                </a:solidFill>
                <a:latin typeface="Arial"/>
                <a:cs typeface="Arial"/>
              </a:rPr>
              <a:t>Índices</a:t>
            </a:r>
            <a:r>
              <a:rPr dirty="0" sz="1600" spc="-40" b="1">
                <a:solidFill>
                  <a:srgbClr val="002B82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2B82"/>
                </a:solidFill>
                <a:latin typeface="Arial"/>
                <a:cs typeface="Arial"/>
              </a:rPr>
              <a:t>globales</a:t>
            </a:r>
            <a:r>
              <a:rPr dirty="0" sz="1600" spc="-25" b="1">
                <a:solidFill>
                  <a:srgbClr val="002B82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2B82"/>
                </a:solidFill>
                <a:latin typeface="Arial"/>
                <a:cs typeface="Arial"/>
              </a:rPr>
              <a:t>de</a:t>
            </a:r>
            <a:r>
              <a:rPr dirty="0" sz="1600" spc="-40" b="1">
                <a:solidFill>
                  <a:srgbClr val="002B82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2B82"/>
                </a:solidFill>
                <a:latin typeface="Arial"/>
                <a:cs typeface="Arial"/>
              </a:rPr>
              <a:t>confiabilidad</a:t>
            </a:r>
            <a:endParaRPr sz="16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575"/>
              </a:spcBef>
              <a:buChar char="•"/>
              <a:tabLst>
                <a:tab pos="354965" algn="l"/>
              </a:tabLst>
            </a:pP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SAIDI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(índice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medio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la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duración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la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interrupción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en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el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sistema);</a:t>
            </a:r>
            <a:endParaRPr sz="16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575"/>
              </a:spcBef>
              <a:buChar char="•"/>
              <a:tabLst>
                <a:tab pos="354965" algn="l"/>
              </a:tabLst>
            </a:pP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SAIFI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(índice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medio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la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frecuencia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interrupción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en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el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sistema);</a:t>
            </a:r>
            <a:endParaRPr sz="16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575"/>
              </a:spcBef>
              <a:buChar char="•"/>
              <a:tabLst>
                <a:tab pos="354965" algn="l"/>
              </a:tabLst>
            </a:pP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ASAI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(índice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medio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1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la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disponibilidad</a:t>
            </a:r>
            <a:r>
              <a:rPr dirty="0" sz="1600" spc="-5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del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servicio);</a:t>
            </a:r>
            <a:endParaRPr sz="16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580"/>
              </a:spcBef>
              <a:buChar char="•"/>
              <a:tabLst>
                <a:tab pos="354965" algn="l"/>
              </a:tabLst>
            </a:pP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CAIDI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(índice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medio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la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duración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la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interrupción</a:t>
            </a:r>
            <a:r>
              <a:rPr dirty="0" sz="1600" spc="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u="sng" sz="160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 MT"/>
                <a:cs typeface="Arial MT"/>
              </a:rPr>
              <a:t>por</a:t>
            </a:r>
            <a:r>
              <a:rPr dirty="0" u="sng" sz="1600" spc="-15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 MT"/>
                <a:cs typeface="Arial MT"/>
              </a:rPr>
              <a:t> </a:t>
            </a:r>
            <a:r>
              <a:rPr dirty="0" u="sng" sz="1600" spc="-1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 MT"/>
                <a:cs typeface="Arial MT"/>
              </a:rPr>
              <a:t>usuario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);</a:t>
            </a:r>
            <a:endParaRPr sz="16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575"/>
              </a:spcBef>
              <a:buChar char="•"/>
              <a:tabLst>
                <a:tab pos="354965" algn="l"/>
              </a:tabLst>
            </a:pP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CAIFI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(índice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medio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la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frecuencia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interrupción</a:t>
            </a:r>
            <a:r>
              <a:rPr dirty="0" sz="1600" spc="-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u="sng" sz="160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 MT"/>
                <a:cs typeface="Arial MT"/>
              </a:rPr>
              <a:t>por</a:t>
            </a:r>
            <a:r>
              <a:rPr dirty="0" u="sng" sz="1600" spc="-25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 MT"/>
                <a:cs typeface="Arial MT"/>
              </a:rPr>
              <a:t> </a:t>
            </a:r>
            <a:r>
              <a:rPr dirty="0" u="sng" sz="1600" spc="-1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 MT"/>
                <a:cs typeface="Arial MT"/>
              </a:rPr>
              <a:t>usuario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);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6" name="object 1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1552702"/>
            <a:ext cx="7973695" cy="13423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</a:tabLst>
            </a:pP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Evaluaciones</a:t>
            </a:r>
            <a:r>
              <a:rPr dirty="0" sz="1600" spc="-7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1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confiabilidad</a:t>
            </a:r>
            <a:r>
              <a:rPr dirty="0" sz="1600" spc="-5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para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las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S/E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a</a:t>
            </a:r>
            <a:r>
              <a:rPr dirty="0" sz="1600" spc="-1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cargo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1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REP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y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análisis</a:t>
            </a:r>
            <a:r>
              <a:rPr dirty="0" sz="1600" spc="-4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económicos.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850"/>
              </a:spcBef>
              <a:buClr>
                <a:srgbClr val="5F5F5F"/>
              </a:buClr>
              <a:buFont typeface="Arial MT"/>
              <a:buChar char="•"/>
            </a:pPr>
            <a:endParaRPr sz="1600">
              <a:latin typeface="Arial MT"/>
              <a:cs typeface="Arial MT"/>
            </a:endParaRPr>
          </a:p>
          <a:p>
            <a:pPr algn="just" marL="355600" marR="5080" indent="-342900">
              <a:lnSpc>
                <a:spcPct val="100000"/>
              </a:lnSpc>
              <a:buChar char="•"/>
              <a:tabLst>
                <a:tab pos="355600" algn="l"/>
                <a:tab pos="358140" algn="l"/>
              </a:tabLst>
            </a:pP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	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Identificando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cuales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son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las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interrupciones</a:t>
            </a:r>
            <a:r>
              <a:rPr dirty="0" sz="1600" spc="-1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del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 abastecimiento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1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la</a:t>
            </a:r>
            <a:r>
              <a:rPr dirty="0" sz="1600" spc="-1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carga debidos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50">
                <a:solidFill>
                  <a:srgbClr val="5F5F5F"/>
                </a:solidFill>
                <a:latin typeface="Arial MT"/>
                <a:cs typeface="Arial MT"/>
              </a:rPr>
              <a:t>a </a:t>
            </a:r>
            <a:r>
              <a:rPr dirty="0" u="sng" sz="160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 MT"/>
                <a:cs typeface="Arial MT"/>
              </a:rPr>
              <a:t>limitaciones</a:t>
            </a:r>
            <a:r>
              <a:rPr dirty="0" u="sng" sz="1600" spc="-65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 MT"/>
                <a:cs typeface="Arial MT"/>
              </a:rPr>
              <a:t> </a:t>
            </a:r>
            <a:r>
              <a:rPr dirty="0" u="sng" sz="160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 MT"/>
                <a:cs typeface="Arial MT"/>
              </a:rPr>
              <a:t>en</a:t>
            </a:r>
            <a:r>
              <a:rPr dirty="0" u="sng" sz="1600" spc="-15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 MT"/>
                <a:cs typeface="Arial MT"/>
              </a:rPr>
              <a:t> </a:t>
            </a:r>
            <a:r>
              <a:rPr dirty="0" u="sng" sz="160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 MT"/>
                <a:cs typeface="Arial MT"/>
              </a:rPr>
              <a:t>la</a:t>
            </a:r>
            <a:r>
              <a:rPr dirty="0" u="sng" sz="1600" spc="-35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 MT"/>
                <a:cs typeface="Arial MT"/>
              </a:rPr>
              <a:t> </a:t>
            </a:r>
            <a:r>
              <a:rPr dirty="0" u="sng" sz="160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 MT"/>
                <a:cs typeface="Arial MT"/>
              </a:rPr>
              <a:t>Red</a:t>
            </a:r>
            <a:r>
              <a:rPr dirty="0" u="sng" sz="1600" spc="-1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 MT"/>
                <a:cs typeface="Arial MT"/>
              </a:rPr>
              <a:t> </a:t>
            </a:r>
            <a:r>
              <a:rPr dirty="0" u="sng" sz="160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 MT"/>
                <a:cs typeface="Arial MT"/>
              </a:rPr>
              <a:t>de</a:t>
            </a:r>
            <a:r>
              <a:rPr dirty="0" u="sng" sz="1600" spc="-25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 MT"/>
                <a:cs typeface="Arial MT"/>
              </a:rPr>
              <a:t> </a:t>
            </a:r>
            <a:r>
              <a:rPr dirty="0" u="sng" sz="160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 MT"/>
                <a:cs typeface="Arial MT"/>
              </a:rPr>
              <a:t>Transmisión</a:t>
            </a:r>
            <a:r>
              <a:rPr dirty="0" sz="1600" spc="-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y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cuales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son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aquellos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debidos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a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los</a:t>
            </a:r>
            <a:r>
              <a:rPr dirty="0" sz="1600" spc="-1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u="sng" sz="160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 MT"/>
                <a:cs typeface="Arial MT"/>
              </a:rPr>
              <a:t>límites</a:t>
            </a:r>
            <a:r>
              <a:rPr dirty="0" u="sng" sz="1600" spc="-2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 MT"/>
                <a:cs typeface="Arial MT"/>
              </a:rPr>
              <a:t> </a:t>
            </a:r>
            <a:r>
              <a:rPr dirty="0" u="sng" sz="1600" spc="-25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 MT"/>
                <a:cs typeface="Arial MT"/>
              </a:rPr>
              <a:t>de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u="sng" sz="160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 MT"/>
                <a:cs typeface="Arial MT"/>
              </a:rPr>
              <a:t>la</a:t>
            </a:r>
            <a:r>
              <a:rPr dirty="0" u="sng" sz="1600" spc="-4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 MT"/>
                <a:cs typeface="Arial MT"/>
              </a:rPr>
              <a:t> </a:t>
            </a:r>
            <a:r>
              <a:rPr dirty="0" u="sng" sz="160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 MT"/>
                <a:cs typeface="Arial MT"/>
              </a:rPr>
              <a:t>propia</a:t>
            </a:r>
            <a:r>
              <a:rPr dirty="0" u="sng" sz="1600" spc="-25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 MT"/>
                <a:cs typeface="Arial MT"/>
              </a:rPr>
              <a:t> </a:t>
            </a:r>
            <a:r>
              <a:rPr dirty="0" u="sng" sz="160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 MT"/>
                <a:cs typeface="Arial MT"/>
              </a:rPr>
              <a:t>S/E</a:t>
            </a:r>
            <a:r>
              <a:rPr dirty="0" u="sng" sz="1600" spc="-2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 MT"/>
                <a:cs typeface="Arial MT"/>
              </a:rPr>
              <a:t> </a:t>
            </a:r>
            <a:r>
              <a:rPr dirty="0" u="sng" sz="1600" spc="-1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 MT"/>
                <a:cs typeface="Arial MT"/>
              </a:rPr>
              <a:t>Subestación.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35687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02B82"/>
                </a:solidFill>
              </a:rPr>
              <a:t>4.</a:t>
            </a:r>
            <a:r>
              <a:rPr dirty="0" spc="-114">
                <a:solidFill>
                  <a:srgbClr val="002B82"/>
                </a:solidFill>
              </a:rPr>
              <a:t> </a:t>
            </a:r>
            <a:r>
              <a:rPr dirty="0" spc="-10">
                <a:solidFill>
                  <a:srgbClr val="002B82"/>
                </a:solidFill>
              </a:rPr>
              <a:t>ALCANCES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32815" y="1441526"/>
            <a:ext cx="7477125" cy="44151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355600" algn="l"/>
              </a:tabLst>
            </a:pP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Recolección</a:t>
            </a:r>
            <a:r>
              <a:rPr dirty="0" sz="1600" spc="-7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y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análisis</a:t>
            </a:r>
            <a:r>
              <a:rPr dirty="0" sz="1600" spc="-6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la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información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datos</a:t>
            </a:r>
            <a:r>
              <a:rPr dirty="0" sz="1600" spc="-1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del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sistema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eléctrico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del</a:t>
            </a:r>
            <a:endParaRPr sz="1600">
              <a:latin typeface="Arial MT"/>
              <a:cs typeface="Arial MT"/>
            </a:endParaRPr>
          </a:p>
          <a:p>
            <a:pPr marL="355600">
              <a:lnSpc>
                <a:spcPct val="100000"/>
              </a:lnSpc>
            </a:pP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período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estudio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2006-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2015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50">
                <a:solidFill>
                  <a:srgbClr val="5F5F5F"/>
                </a:solidFill>
                <a:latin typeface="Arial MT"/>
                <a:cs typeface="Arial MT"/>
              </a:rPr>
              <a:t>:</a:t>
            </a:r>
            <a:endParaRPr sz="1600">
              <a:latin typeface="Arial MT"/>
              <a:cs typeface="Arial MT"/>
            </a:endParaRPr>
          </a:p>
          <a:p>
            <a:pPr lvl="1" marL="756285" indent="-286385">
              <a:lnSpc>
                <a:spcPct val="100000"/>
              </a:lnSpc>
              <a:spcBef>
                <a:spcPts val="385"/>
              </a:spcBef>
              <a:buChar char="–"/>
              <a:tabLst>
                <a:tab pos="756285" algn="l"/>
              </a:tabLst>
            </a:pP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Plan</a:t>
            </a:r>
            <a:r>
              <a:rPr dirty="0" sz="1600" spc="-4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expansión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del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SEIN.</a:t>
            </a:r>
            <a:endParaRPr sz="1600">
              <a:latin typeface="Arial MT"/>
              <a:cs typeface="Arial MT"/>
            </a:endParaRPr>
          </a:p>
          <a:p>
            <a:pPr lvl="1" marL="756285" indent="-286385">
              <a:lnSpc>
                <a:spcPct val="100000"/>
              </a:lnSpc>
              <a:spcBef>
                <a:spcPts val="385"/>
              </a:spcBef>
              <a:buChar char="–"/>
              <a:tabLst>
                <a:tab pos="756285" algn="l"/>
              </a:tabLst>
            </a:pP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Tasa</a:t>
            </a:r>
            <a:r>
              <a:rPr dirty="0" sz="1600" spc="-4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crecimiento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la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demanda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del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sistema.</a:t>
            </a:r>
            <a:endParaRPr sz="1600">
              <a:latin typeface="Arial MT"/>
              <a:cs typeface="Arial MT"/>
            </a:endParaRPr>
          </a:p>
          <a:p>
            <a:pPr lvl="1" marL="756285" marR="222250" indent="-287020">
              <a:lnSpc>
                <a:spcPct val="100000"/>
              </a:lnSpc>
              <a:spcBef>
                <a:spcPts val="385"/>
              </a:spcBef>
              <a:buChar char="–"/>
              <a:tabLst>
                <a:tab pos="756285" algn="l"/>
              </a:tabLst>
            </a:pP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Diagrama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carga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horario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y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diagrama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duración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anual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la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carga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de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cada</a:t>
            </a:r>
            <a:r>
              <a:rPr dirty="0" sz="1600" spc="-4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subestación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del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año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referencia</a:t>
            </a:r>
            <a:r>
              <a:rPr dirty="0" sz="1600" spc="-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2005.</a:t>
            </a:r>
            <a:endParaRPr sz="1600">
              <a:latin typeface="Arial MT"/>
              <a:cs typeface="Arial MT"/>
            </a:endParaRPr>
          </a:p>
          <a:p>
            <a:pPr lvl="1" marL="756285" indent="-286385">
              <a:lnSpc>
                <a:spcPct val="100000"/>
              </a:lnSpc>
              <a:spcBef>
                <a:spcPts val="385"/>
              </a:spcBef>
              <a:buChar char="–"/>
              <a:tabLst>
                <a:tab pos="756285" algn="l"/>
              </a:tabLst>
            </a:pP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Orden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mérito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para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el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despacho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la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generación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(estiaje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y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avenida;</a:t>
            </a:r>
            <a:endParaRPr sz="1600">
              <a:latin typeface="Arial MT"/>
              <a:cs typeface="Arial MT"/>
            </a:endParaRPr>
          </a:p>
          <a:p>
            <a:pPr marL="756285">
              <a:lnSpc>
                <a:spcPct val="100000"/>
              </a:lnSpc>
            </a:pP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hidrología</a:t>
            </a:r>
            <a:r>
              <a:rPr dirty="0" sz="1600" spc="-5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seca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y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húmeda;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y,</a:t>
            </a:r>
            <a:r>
              <a:rPr dirty="0" sz="1600" spc="-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en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los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diferentes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estados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demanda).</a:t>
            </a:r>
            <a:endParaRPr sz="1600">
              <a:latin typeface="Arial MT"/>
              <a:cs typeface="Arial MT"/>
            </a:endParaRPr>
          </a:p>
          <a:p>
            <a:pPr lvl="1" marL="756285" marR="5080" indent="-287020">
              <a:lnSpc>
                <a:spcPct val="100000"/>
              </a:lnSpc>
              <a:spcBef>
                <a:spcPts val="385"/>
              </a:spcBef>
              <a:buChar char="–"/>
              <a:tabLst>
                <a:tab pos="756285" algn="l"/>
              </a:tabLst>
            </a:pP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Número</a:t>
            </a:r>
            <a:r>
              <a:rPr dirty="0" sz="1600" spc="-4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fallas</a:t>
            </a:r>
            <a:r>
              <a:rPr dirty="0" sz="1600" spc="-5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y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duración</a:t>
            </a:r>
            <a:r>
              <a:rPr dirty="0" sz="1600" spc="-4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por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año</a:t>
            </a:r>
            <a:r>
              <a:rPr dirty="0" sz="1600" spc="-4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para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líneas</a:t>
            </a:r>
            <a:r>
              <a:rPr dirty="0" sz="1600" spc="-5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y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transformadores</a:t>
            </a:r>
            <a:r>
              <a:rPr dirty="0" sz="1600" spc="-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4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220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kV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y</a:t>
            </a:r>
            <a:r>
              <a:rPr dirty="0" sz="1600" spc="-1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138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kV.</a:t>
            </a:r>
            <a:endParaRPr sz="1600">
              <a:latin typeface="Arial MT"/>
              <a:cs typeface="Arial MT"/>
            </a:endParaRPr>
          </a:p>
          <a:p>
            <a:pPr lvl="1" marL="756285" indent="-286385">
              <a:lnSpc>
                <a:spcPct val="100000"/>
              </a:lnSpc>
              <a:spcBef>
                <a:spcPts val="384"/>
              </a:spcBef>
              <a:buChar char="–"/>
              <a:tabLst>
                <a:tab pos="756285" algn="l"/>
              </a:tabLst>
            </a:pP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Edad</a:t>
            </a:r>
            <a:r>
              <a:rPr dirty="0" sz="1600" spc="-5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media</a:t>
            </a:r>
            <a:r>
              <a:rPr dirty="0" sz="1600" spc="-4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4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los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componentes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(líneas,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transformadores)</a:t>
            </a:r>
            <a:endParaRPr sz="1600">
              <a:latin typeface="Arial MT"/>
              <a:cs typeface="Arial MT"/>
            </a:endParaRPr>
          </a:p>
          <a:p>
            <a:pPr lvl="1" marL="756285" marR="426720" indent="-287020">
              <a:lnSpc>
                <a:spcPct val="100000"/>
              </a:lnSpc>
              <a:spcBef>
                <a:spcPts val="380"/>
              </a:spcBef>
              <a:buChar char="–"/>
              <a:tabLst>
                <a:tab pos="756285" algn="l"/>
              </a:tabLst>
            </a:pP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Para</a:t>
            </a:r>
            <a:r>
              <a:rPr dirty="0" sz="1600" spc="-4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fallas</a:t>
            </a:r>
            <a:r>
              <a:rPr dirty="0" sz="1600" spc="-4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típicas: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duración</a:t>
            </a:r>
            <a:r>
              <a:rPr dirty="0" sz="1600" spc="-4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la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interrupción;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tiempos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reparación;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conexiones</a:t>
            </a:r>
            <a:r>
              <a:rPr dirty="0" sz="1600" spc="-5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emergencia;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y,</a:t>
            </a:r>
            <a:r>
              <a:rPr dirty="0" sz="1600" spc="-1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maniobras.</a:t>
            </a:r>
            <a:endParaRPr sz="1600">
              <a:latin typeface="Arial MT"/>
              <a:cs typeface="Arial MT"/>
            </a:endParaRPr>
          </a:p>
          <a:p>
            <a:pPr lvl="1" marL="756285" indent="-286385">
              <a:lnSpc>
                <a:spcPct val="100000"/>
              </a:lnSpc>
              <a:spcBef>
                <a:spcPts val="390"/>
              </a:spcBef>
              <a:buChar char="–"/>
              <a:tabLst>
                <a:tab pos="756285" algn="l"/>
              </a:tabLst>
            </a:pP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Esquemas</a:t>
            </a:r>
            <a:r>
              <a:rPr dirty="0" sz="1600" spc="-4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detalle</a:t>
            </a:r>
            <a:r>
              <a:rPr dirty="0" sz="1600" spc="-5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las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subestaciones.</a:t>
            </a:r>
            <a:endParaRPr sz="16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384"/>
              </a:spcBef>
              <a:buChar char="•"/>
              <a:tabLst>
                <a:tab pos="355600" algn="l"/>
              </a:tabLst>
            </a:pP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Información</a:t>
            </a:r>
            <a:r>
              <a:rPr dirty="0" sz="1600" spc="-4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internacional</a:t>
            </a:r>
            <a:r>
              <a:rPr dirty="0" sz="1600" spc="-4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4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estadística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componentes.</a:t>
            </a:r>
            <a:endParaRPr sz="16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380"/>
              </a:spcBef>
              <a:buChar char="•"/>
              <a:tabLst>
                <a:tab pos="355600" algn="l"/>
              </a:tabLst>
            </a:pP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Software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utilizada:</a:t>
            </a:r>
            <a:r>
              <a:rPr dirty="0" sz="1600" spc="-6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DigSilent,</a:t>
            </a:r>
            <a:r>
              <a:rPr dirty="0" sz="1600" spc="-6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Grandes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Redes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y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(los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dos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últimos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CESI)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29972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02B82"/>
                </a:solidFill>
              </a:rPr>
              <a:t>5.</a:t>
            </a:r>
            <a:r>
              <a:rPr dirty="0" spc="-35">
                <a:solidFill>
                  <a:srgbClr val="002B82"/>
                </a:solidFill>
              </a:rPr>
              <a:t> </a:t>
            </a:r>
            <a:r>
              <a:rPr dirty="0">
                <a:solidFill>
                  <a:srgbClr val="002B82"/>
                </a:solidFill>
              </a:rPr>
              <a:t>INFORMACIÓN</a:t>
            </a:r>
            <a:r>
              <a:rPr dirty="0" spc="-30">
                <a:solidFill>
                  <a:srgbClr val="002B82"/>
                </a:solidFill>
              </a:rPr>
              <a:t> </a:t>
            </a:r>
            <a:r>
              <a:rPr dirty="0" spc="-10">
                <a:solidFill>
                  <a:srgbClr val="002B82"/>
                </a:solidFill>
              </a:rPr>
              <a:t>UTILIZADA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02B82"/>
                </a:solidFill>
              </a:rPr>
              <a:t>5.</a:t>
            </a:r>
            <a:r>
              <a:rPr dirty="0" spc="-140">
                <a:solidFill>
                  <a:srgbClr val="002B82"/>
                </a:solidFill>
              </a:rPr>
              <a:t> </a:t>
            </a:r>
            <a:r>
              <a:rPr dirty="0">
                <a:solidFill>
                  <a:srgbClr val="002B82"/>
                </a:solidFill>
              </a:rPr>
              <a:t>ACTIVIDADES</a:t>
            </a:r>
            <a:r>
              <a:rPr dirty="0" spc="-60">
                <a:solidFill>
                  <a:srgbClr val="002B82"/>
                </a:solidFill>
              </a:rPr>
              <a:t> </a:t>
            </a:r>
            <a:r>
              <a:rPr dirty="0" spc="-50">
                <a:solidFill>
                  <a:srgbClr val="002B82"/>
                </a:solidFill>
              </a:rPr>
              <a:t>PARA</a:t>
            </a:r>
            <a:r>
              <a:rPr dirty="0" spc="-85">
                <a:solidFill>
                  <a:srgbClr val="002B82"/>
                </a:solidFill>
              </a:rPr>
              <a:t> </a:t>
            </a:r>
            <a:r>
              <a:rPr dirty="0" spc="-20">
                <a:solidFill>
                  <a:srgbClr val="002B82"/>
                </a:solidFill>
              </a:rPr>
              <a:t>EL</a:t>
            </a:r>
            <a:r>
              <a:rPr dirty="0" spc="-120">
                <a:solidFill>
                  <a:srgbClr val="002B82"/>
                </a:solidFill>
              </a:rPr>
              <a:t> </a:t>
            </a:r>
            <a:r>
              <a:rPr dirty="0" spc="-10">
                <a:solidFill>
                  <a:srgbClr val="002B82"/>
                </a:solidFill>
              </a:rPr>
              <a:t>ANÁLISIS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74065" y="887374"/>
            <a:ext cx="7602855" cy="2952115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484"/>
              </a:spcBef>
              <a:buChar char="•"/>
              <a:tabLst>
                <a:tab pos="354965" algn="l"/>
              </a:tabLst>
            </a:pP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Cálculos</a:t>
            </a:r>
            <a:r>
              <a:rPr dirty="0" sz="1600" spc="-6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parámetros de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confiabilidad</a:t>
            </a:r>
            <a:r>
              <a:rPr dirty="0" sz="1600" spc="-6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por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cada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tipología:</a:t>
            </a:r>
            <a:endParaRPr sz="1600">
              <a:latin typeface="Arial MT"/>
              <a:cs typeface="Arial MT"/>
            </a:endParaRPr>
          </a:p>
          <a:p>
            <a:pPr lvl="1" marL="756285" indent="-286385">
              <a:lnSpc>
                <a:spcPct val="100000"/>
              </a:lnSpc>
              <a:spcBef>
                <a:spcPts val="380"/>
              </a:spcBef>
              <a:buChar char="•"/>
              <a:tabLst>
                <a:tab pos="756285" algn="l"/>
              </a:tabLst>
            </a:pP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Tasa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Falla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media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del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componente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por</a:t>
            </a:r>
            <a:r>
              <a:rPr dirty="0" sz="1600" spc="-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Falla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Propia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(FP)</a:t>
            </a:r>
            <a:endParaRPr sz="1600">
              <a:latin typeface="Arial MT"/>
              <a:cs typeface="Arial MT"/>
            </a:endParaRPr>
          </a:p>
          <a:p>
            <a:pPr lvl="1" marL="756285" indent="-286385">
              <a:lnSpc>
                <a:spcPct val="100000"/>
              </a:lnSpc>
              <a:spcBef>
                <a:spcPts val="385"/>
              </a:spcBef>
              <a:buChar char="•"/>
              <a:tabLst>
                <a:tab pos="756285" algn="l"/>
              </a:tabLst>
            </a:pP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Tasa</a:t>
            </a:r>
            <a:r>
              <a:rPr dirty="0" sz="1600" spc="-5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4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Falla</a:t>
            </a:r>
            <a:r>
              <a:rPr dirty="0" sz="1600" spc="-5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media</a:t>
            </a:r>
            <a:r>
              <a:rPr dirty="0" sz="1600" spc="-4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agregada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del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grupo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por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FP</a:t>
            </a:r>
            <a:endParaRPr sz="1600">
              <a:latin typeface="Arial MT"/>
              <a:cs typeface="Arial MT"/>
            </a:endParaRPr>
          </a:p>
          <a:p>
            <a:pPr lvl="1" marL="756285" indent="-286385">
              <a:lnSpc>
                <a:spcPct val="100000"/>
              </a:lnSpc>
              <a:spcBef>
                <a:spcPts val="385"/>
              </a:spcBef>
              <a:buChar char="•"/>
              <a:tabLst>
                <a:tab pos="756285" algn="l"/>
              </a:tabLst>
            </a:pP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Niveles</a:t>
            </a:r>
            <a:r>
              <a:rPr dirty="0" sz="1600" spc="-6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confianza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la</a:t>
            </a:r>
            <a:r>
              <a:rPr dirty="0" sz="1600" spc="-6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Tasa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Falla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agregada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por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FP</a:t>
            </a:r>
            <a:r>
              <a:rPr dirty="0" sz="1600" spc="-5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del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5%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y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95%</a:t>
            </a:r>
            <a:endParaRPr sz="1600">
              <a:latin typeface="Arial MT"/>
              <a:cs typeface="Arial MT"/>
            </a:endParaRPr>
          </a:p>
          <a:p>
            <a:pPr lvl="1" marL="756285" indent="-286385">
              <a:lnSpc>
                <a:spcPct val="100000"/>
              </a:lnSpc>
              <a:spcBef>
                <a:spcPts val="385"/>
              </a:spcBef>
              <a:buChar char="•"/>
              <a:tabLst>
                <a:tab pos="756285" algn="l"/>
              </a:tabLst>
            </a:pP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Media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la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distribución</a:t>
            </a:r>
            <a:endParaRPr sz="1600">
              <a:latin typeface="Arial MT"/>
              <a:cs typeface="Arial MT"/>
            </a:endParaRPr>
          </a:p>
          <a:p>
            <a:pPr lvl="1" marL="756285" indent="-286385">
              <a:lnSpc>
                <a:spcPct val="100000"/>
              </a:lnSpc>
              <a:spcBef>
                <a:spcPts val="385"/>
              </a:spcBef>
              <a:buChar char="•"/>
              <a:tabLst>
                <a:tab pos="756285" algn="l"/>
              </a:tabLst>
            </a:pP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Mediana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la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distribución</a:t>
            </a:r>
            <a:endParaRPr sz="16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385"/>
              </a:spcBef>
              <a:buChar char="•"/>
              <a:tabLst>
                <a:tab pos="354965" algn="l"/>
              </a:tabLst>
            </a:pP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Preparación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 la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base</a:t>
            </a:r>
            <a:r>
              <a:rPr dirty="0" sz="1600" spc="-1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datos</a:t>
            </a:r>
            <a:r>
              <a:rPr dirty="0" sz="1600" spc="-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</a:t>
            </a:r>
            <a:r>
              <a:rPr dirty="0" sz="1600" spc="-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implementación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1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los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modelos</a:t>
            </a:r>
            <a:endParaRPr sz="16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384"/>
              </a:spcBef>
              <a:buChar char="•"/>
              <a:tabLst>
                <a:tab pos="354965" algn="l"/>
              </a:tabLst>
            </a:pP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Evaluaciones</a:t>
            </a:r>
            <a:r>
              <a:rPr dirty="0" sz="1600" spc="-7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1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confiabilidad</a:t>
            </a:r>
            <a:r>
              <a:rPr dirty="0" sz="1600" spc="-6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la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Generación</a:t>
            </a:r>
            <a:r>
              <a:rPr dirty="0" sz="1600" spc="-1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y</a:t>
            </a:r>
            <a:r>
              <a:rPr dirty="0" sz="1600" spc="-5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Transmisión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(2006</a:t>
            </a:r>
            <a:r>
              <a:rPr dirty="0" sz="1600" spc="-10">
                <a:solidFill>
                  <a:srgbClr val="5F5F5F"/>
                </a:solidFill>
                <a:latin typeface="Wingdings"/>
                <a:cs typeface="Wingdings"/>
              </a:rPr>
              <a:t>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2009)</a:t>
            </a:r>
            <a:endParaRPr sz="16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380"/>
              </a:spcBef>
              <a:buChar char="•"/>
              <a:tabLst>
                <a:tab pos="354965" algn="l"/>
              </a:tabLst>
            </a:pP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Evaluaciones</a:t>
            </a:r>
            <a:r>
              <a:rPr dirty="0" sz="1600" spc="-7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la</a:t>
            </a:r>
            <a:r>
              <a:rPr dirty="0" sz="1600" spc="-4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confiabilidad</a:t>
            </a:r>
            <a:r>
              <a:rPr dirty="0" sz="1600" spc="-6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las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subestaciones</a:t>
            </a:r>
            <a:r>
              <a:rPr dirty="0" sz="1600" spc="-5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(2006</a:t>
            </a:r>
            <a:r>
              <a:rPr dirty="0" sz="1600" spc="-10">
                <a:solidFill>
                  <a:srgbClr val="5F5F5F"/>
                </a:solidFill>
                <a:latin typeface="Wingdings"/>
                <a:cs typeface="Wingdings"/>
              </a:rPr>
              <a:t>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2015)</a:t>
            </a:r>
            <a:endParaRPr sz="16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390"/>
              </a:spcBef>
              <a:buChar char="•"/>
              <a:tabLst>
                <a:tab pos="354965" algn="l"/>
              </a:tabLst>
            </a:pP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Cálculo</a:t>
            </a:r>
            <a:r>
              <a:rPr dirty="0" sz="1600" spc="-8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las</a:t>
            </a:r>
            <a:r>
              <a:rPr dirty="0" sz="1600" spc="-5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inversiones</a:t>
            </a:r>
            <a:r>
              <a:rPr dirty="0" sz="1600" spc="-5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para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las</a:t>
            </a:r>
            <a:r>
              <a:rPr dirty="0" sz="1600" spc="-5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soluciones</a:t>
            </a:r>
            <a:r>
              <a:rPr dirty="0" sz="1600" spc="-6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propuestas (basadas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en</a:t>
            </a:r>
            <a:r>
              <a:rPr dirty="0" sz="1600" spc="-4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30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años)</a:t>
            </a:r>
            <a:endParaRPr sz="1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29590" y="1222628"/>
            <a:ext cx="8378190" cy="45510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29870">
              <a:lnSpc>
                <a:spcPct val="100000"/>
              </a:lnSpc>
              <a:spcBef>
                <a:spcPts val="105"/>
              </a:spcBef>
            </a:pPr>
            <a:r>
              <a:rPr dirty="0" sz="2000" spc="-10" b="1">
                <a:solidFill>
                  <a:srgbClr val="003B69"/>
                </a:solidFill>
                <a:latin typeface="Arial"/>
                <a:cs typeface="Arial"/>
              </a:rPr>
              <a:t>Objetivo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80"/>
              </a:spcBef>
            </a:pPr>
            <a:endParaRPr sz="2000">
              <a:latin typeface="Arial"/>
              <a:cs typeface="Arial"/>
            </a:endParaRPr>
          </a:p>
          <a:p>
            <a:pPr marL="355600" marR="118745" indent="-342900">
              <a:lnSpc>
                <a:spcPct val="13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Evidenciar las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eventuales</a:t>
            </a:r>
            <a:r>
              <a:rPr dirty="0" sz="1800" spc="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criticidades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debidas</a:t>
            </a:r>
            <a:r>
              <a:rPr dirty="0" sz="1800" spc="-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al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sistema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transmisión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en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términos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ENS;</a:t>
            </a:r>
            <a:endParaRPr sz="1800">
              <a:latin typeface="Arial"/>
              <a:cs typeface="Arial"/>
            </a:endParaRPr>
          </a:p>
          <a:p>
            <a:pPr marL="355600" marR="117475" indent="-342900">
              <a:lnSpc>
                <a:spcPct val="130100"/>
              </a:lnSpc>
              <a:spcBef>
                <a:spcPts val="4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Verificar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el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impacto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que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tienen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sobre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el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SEIN,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las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principales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expansiones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y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refuerzos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red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previstas</a:t>
            </a:r>
            <a:r>
              <a:rPr dirty="0" sz="1800" spc="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en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el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periodo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estudio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(2006- 2009);</a:t>
            </a:r>
            <a:endParaRPr sz="18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08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-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valorización</a:t>
            </a:r>
            <a:r>
              <a:rPr dirty="0" sz="1800" spc="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toma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en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consideración:</a:t>
            </a:r>
            <a:endParaRPr sz="1800">
              <a:latin typeface="Arial"/>
              <a:cs typeface="Arial"/>
            </a:endParaRPr>
          </a:p>
          <a:p>
            <a:pPr lvl="1" marL="755650" indent="-285750">
              <a:lnSpc>
                <a:spcPct val="100000"/>
              </a:lnSpc>
              <a:spcBef>
                <a:spcPts val="1080"/>
              </a:spcBef>
              <a:buFont typeface="Wingdings"/>
              <a:buChar char=""/>
              <a:tabLst>
                <a:tab pos="755650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El</a:t>
            </a:r>
            <a:r>
              <a:rPr dirty="0" sz="1800" spc="-4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incremento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confiabilidad</a:t>
            </a:r>
            <a:r>
              <a:rPr dirty="0" sz="1800" spc="-4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del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sistema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eléctrico;</a:t>
            </a:r>
            <a:endParaRPr sz="1800">
              <a:latin typeface="Arial"/>
              <a:cs typeface="Arial"/>
            </a:endParaRPr>
          </a:p>
          <a:p>
            <a:pPr lvl="1" marL="755015" marR="5080" indent="-285750">
              <a:lnSpc>
                <a:spcPct val="130000"/>
              </a:lnSpc>
              <a:spcBef>
                <a:spcPts val="434"/>
              </a:spcBef>
              <a:buFont typeface="Wingdings"/>
              <a:buChar char=""/>
              <a:tabLst>
                <a:tab pos="75628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identificación</a:t>
            </a:r>
            <a:r>
              <a:rPr dirty="0" sz="1800" spc="5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los</a:t>
            </a:r>
            <a:r>
              <a:rPr dirty="0" sz="1800" spc="5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vínculos</a:t>
            </a:r>
            <a:r>
              <a:rPr dirty="0" sz="1800" spc="5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que</a:t>
            </a:r>
            <a:r>
              <a:rPr dirty="0" sz="1800" spc="4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pueden</a:t>
            </a:r>
            <a:r>
              <a:rPr dirty="0" sz="1800" spc="4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limitar</a:t>
            </a:r>
            <a:r>
              <a:rPr dirty="0" sz="1800" spc="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explotación</a:t>
            </a:r>
            <a:r>
              <a:rPr dirty="0" sz="1800" spc="5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de 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	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los</a:t>
            </a:r>
            <a:r>
              <a:rPr dirty="0" sz="1800" spc="-4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recursos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generación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más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económica;</a:t>
            </a:r>
            <a:endParaRPr sz="1800">
              <a:latin typeface="Arial"/>
              <a:cs typeface="Arial"/>
            </a:endParaRPr>
          </a:p>
          <a:p>
            <a:pPr lvl="1" marL="755650" indent="-285750">
              <a:lnSpc>
                <a:spcPct val="100000"/>
              </a:lnSpc>
              <a:spcBef>
                <a:spcPts val="1080"/>
              </a:spcBef>
              <a:buFont typeface="Wingdings"/>
              <a:buChar char=""/>
              <a:tabLst>
                <a:tab pos="755650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reducción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las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pérdidas: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02B82"/>
                </a:solidFill>
              </a:rPr>
              <a:t>7.</a:t>
            </a:r>
            <a:r>
              <a:rPr dirty="0" spc="-130">
                <a:solidFill>
                  <a:srgbClr val="002B82"/>
                </a:solidFill>
              </a:rPr>
              <a:t> </a:t>
            </a:r>
            <a:r>
              <a:rPr dirty="0">
                <a:solidFill>
                  <a:srgbClr val="002B82"/>
                </a:solidFill>
              </a:rPr>
              <a:t>ANÁLISIS</a:t>
            </a:r>
            <a:r>
              <a:rPr dirty="0" spc="-35">
                <a:solidFill>
                  <a:srgbClr val="002B82"/>
                </a:solidFill>
              </a:rPr>
              <a:t> </a:t>
            </a:r>
            <a:r>
              <a:rPr dirty="0">
                <a:solidFill>
                  <a:srgbClr val="002B82"/>
                </a:solidFill>
              </a:rPr>
              <a:t>CON</a:t>
            </a:r>
            <a:r>
              <a:rPr dirty="0" spc="-30">
                <a:solidFill>
                  <a:srgbClr val="002B82"/>
                </a:solidFill>
              </a:rPr>
              <a:t> </a:t>
            </a:r>
            <a:r>
              <a:rPr dirty="0">
                <a:solidFill>
                  <a:srgbClr val="002B82"/>
                </a:solidFill>
              </a:rPr>
              <a:t>LA</a:t>
            </a:r>
            <a:r>
              <a:rPr dirty="0" spc="-110">
                <a:solidFill>
                  <a:srgbClr val="002B82"/>
                </a:solidFill>
              </a:rPr>
              <a:t> </a:t>
            </a:r>
            <a:r>
              <a:rPr dirty="0">
                <a:solidFill>
                  <a:srgbClr val="002B82"/>
                </a:solidFill>
              </a:rPr>
              <a:t>RED</a:t>
            </a:r>
            <a:r>
              <a:rPr dirty="0" spc="-25">
                <a:solidFill>
                  <a:srgbClr val="002B82"/>
                </a:solidFill>
              </a:rPr>
              <a:t> </a:t>
            </a:r>
            <a:r>
              <a:rPr dirty="0" spc="-10">
                <a:solidFill>
                  <a:srgbClr val="002B82"/>
                </a:solidFill>
              </a:rPr>
              <a:t>COMPLETA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74065" y="1438477"/>
            <a:ext cx="7885430" cy="31616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01625">
              <a:lnSpc>
                <a:spcPct val="100000"/>
              </a:lnSpc>
              <a:spcBef>
                <a:spcPts val="105"/>
              </a:spcBef>
            </a:pPr>
            <a:r>
              <a:rPr dirty="0" sz="2000" spc="-10" b="1">
                <a:solidFill>
                  <a:srgbClr val="003B69"/>
                </a:solidFill>
                <a:latin typeface="Arial"/>
                <a:cs typeface="Arial"/>
              </a:rPr>
              <a:t>Alcance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69"/>
              </a:spcBef>
            </a:pPr>
            <a:endParaRPr sz="2000">
              <a:latin typeface="Arial"/>
              <a:cs typeface="Arial"/>
            </a:endParaRPr>
          </a:p>
          <a:p>
            <a:pPr marL="355600" marR="5080" indent="-342900">
              <a:lnSpc>
                <a:spcPct val="14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El</a:t>
            </a:r>
            <a:r>
              <a:rPr dirty="0" sz="1800" spc="-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alcance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este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estudio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no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contempla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el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análisis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las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soluciones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que</a:t>
            </a:r>
            <a:r>
              <a:rPr dirty="0" sz="1800" spc="-4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permiten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superar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las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probables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limitaciones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que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presenta 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el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sistema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nivel</a:t>
            </a:r>
            <a:r>
              <a:rPr dirty="0" sz="1800" spc="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Jerárquico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I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y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II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(Generación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–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Transmisión);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5F5F5F"/>
              </a:buClr>
              <a:buFont typeface="Arial MT"/>
              <a:buChar char="•"/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15"/>
              </a:spcBef>
              <a:buClr>
                <a:srgbClr val="5F5F5F"/>
              </a:buClr>
              <a:buFont typeface="Arial MT"/>
              <a:buChar char="•"/>
            </a:pPr>
            <a:endParaRPr sz="18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Las</a:t>
            </a:r>
            <a:r>
              <a:rPr dirty="0" sz="1800" spc="-4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soluciones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estos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problemas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se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encuentran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través</a:t>
            </a:r>
            <a:r>
              <a:rPr dirty="0" sz="1800" spc="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un</a:t>
            </a:r>
            <a:endParaRPr sz="18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865"/>
              </a:spcBef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proceso</a:t>
            </a:r>
            <a:r>
              <a:rPr dirty="0" sz="1800" spc="-4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planificación</a:t>
            </a:r>
            <a:r>
              <a:rPr dirty="0" sz="1800" spc="-4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bastante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más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complejo.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02B82"/>
                </a:solidFill>
              </a:rPr>
              <a:t>7.</a:t>
            </a:r>
            <a:r>
              <a:rPr dirty="0" spc="-130">
                <a:solidFill>
                  <a:srgbClr val="002B82"/>
                </a:solidFill>
              </a:rPr>
              <a:t> </a:t>
            </a:r>
            <a:r>
              <a:rPr dirty="0">
                <a:solidFill>
                  <a:srgbClr val="002B82"/>
                </a:solidFill>
              </a:rPr>
              <a:t>ANÁLISIS</a:t>
            </a:r>
            <a:r>
              <a:rPr dirty="0" spc="-35">
                <a:solidFill>
                  <a:srgbClr val="002B82"/>
                </a:solidFill>
              </a:rPr>
              <a:t> </a:t>
            </a:r>
            <a:r>
              <a:rPr dirty="0">
                <a:solidFill>
                  <a:srgbClr val="002B82"/>
                </a:solidFill>
              </a:rPr>
              <a:t>CON</a:t>
            </a:r>
            <a:r>
              <a:rPr dirty="0" spc="-30">
                <a:solidFill>
                  <a:srgbClr val="002B82"/>
                </a:solidFill>
              </a:rPr>
              <a:t> </a:t>
            </a:r>
            <a:r>
              <a:rPr dirty="0">
                <a:solidFill>
                  <a:srgbClr val="002B82"/>
                </a:solidFill>
              </a:rPr>
              <a:t>LA</a:t>
            </a:r>
            <a:r>
              <a:rPr dirty="0" spc="-110">
                <a:solidFill>
                  <a:srgbClr val="002B82"/>
                </a:solidFill>
              </a:rPr>
              <a:t> </a:t>
            </a:r>
            <a:r>
              <a:rPr dirty="0">
                <a:solidFill>
                  <a:srgbClr val="002B82"/>
                </a:solidFill>
              </a:rPr>
              <a:t>RED</a:t>
            </a:r>
            <a:r>
              <a:rPr dirty="0" spc="-25">
                <a:solidFill>
                  <a:srgbClr val="002B82"/>
                </a:solidFill>
              </a:rPr>
              <a:t> </a:t>
            </a:r>
            <a:r>
              <a:rPr dirty="0" spc="-10">
                <a:solidFill>
                  <a:srgbClr val="002B82"/>
                </a:solidFill>
              </a:rPr>
              <a:t>COMPLETA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56845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02B82"/>
                </a:solidFill>
              </a:rPr>
              <a:t>7.</a:t>
            </a:r>
            <a:r>
              <a:rPr dirty="0" spc="-130">
                <a:solidFill>
                  <a:srgbClr val="002B82"/>
                </a:solidFill>
              </a:rPr>
              <a:t> </a:t>
            </a:r>
            <a:r>
              <a:rPr dirty="0">
                <a:solidFill>
                  <a:srgbClr val="002B82"/>
                </a:solidFill>
              </a:rPr>
              <a:t>ANÁLISIS</a:t>
            </a:r>
            <a:r>
              <a:rPr dirty="0" spc="-35">
                <a:solidFill>
                  <a:srgbClr val="002B82"/>
                </a:solidFill>
              </a:rPr>
              <a:t> </a:t>
            </a:r>
            <a:r>
              <a:rPr dirty="0">
                <a:solidFill>
                  <a:srgbClr val="002B82"/>
                </a:solidFill>
              </a:rPr>
              <a:t>CON</a:t>
            </a:r>
            <a:r>
              <a:rPr dirty="0" spc="-30">
                <a:solidFill>
                  <a:srgbClr val="002B82"/>
                </a:solidFill>
              </a:rPr>
              <a:t> </a:t>
            </a:r>
            <a:r>
              <a:rPr dirty="0">
                <a:solidFill>
                  <a:srgbClr val="002B82"/>
                </a:solidFill>
              </a:rPr>
              <a:t>LA</a:t>
            </a:r>
            <a:r>
              <a:rPr dirty="0" spc="-110">
                <a:solidFill>
                  <a:srgbClr val="002B82"/>
                </a:solidFill>
              </a:rPr>
              <a:t> </a:t>
            </a:r>
            <a:r>
              <a:rPr dirty="0">
                <a:solidFill>
                  <a:srgbClr val="002B82"/>
                </a:solidFill>
              </a:rPr>
              <a:t>RED</a:t>
            </a:r>
            <a:r>
              <a:rPr dirty="0" spc="-25">
                <a:solidFill>
                  <a:srgbClr val="002B82"/>
                </a:solidFill>
              </a:rPr>
              <a:t> </a:t>
            </a:r>
            <a:r>
              <a:rPr dirty="0" spc="-10">
                <a:solidFill>
                  <a:srgbClr val="002B82"/>
                </a:solidFill>
              </a:rPr>
              <a:t>COMPLETA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684212" y="1412875"/>
            <a:ext cx="1511300" cy="561975"/>
          </a:xfrm>
          <a:custGeom>
            <a:avLst/>
            <a:gdLst/>
            <a:ahLst/>
            <a:cxnLst/>
            <a:rect l="l" t="t" r="r" b="b"/>
            <a:pathLst>
              <a:path w="1511300" h="561975">
                <a:moveTo>
                  <a:pt x="1511300" y="0"/>
                </a:moveTo>
                <a:lnTo>
                  <a:pt x="0" y="0"/>
                </a:lnTo>
                <a:lnTo>
                  <a:pt x="0" y="561975"/>
                </a:lnTo>
                <a:lnTo>
                  <a:pt x="1511300" y="561975"/>
                </a:lnTo>
                <a:lnTo>
                  <a:pt x="15113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474065" y="1269067"/>
            <a:ext cx="8007984" cy="4658995"/>
          </a:xfrm>
          <a:prstGeom prst="rect">
            <a:avLst/>
          </a:prstGeom>
        </p:spPr>
        <p:txBody>
          <a:bodyPr wrap="square" lIns="0" tIns="182880" rIns="0" bIns="0" rtlCol="0" vert="horz">
            <a:spAutoFit/>
          </a:bodyPr>
          <a:lstStyle/>
          <a:p>
            <a:pPr marL="301625">
              <a:lnSpc>
                <a:spcPct val="100000"/>
              </a:lnSpc>
              <a:spcBef>
                <a:spcPts val="1440"/>
              </a:spcBef>
            </a:pPr>
            <a:r>
              <a:rPr dirty="0" sz="2000" spc="-10" b="1">
                <a:solidFill>
                  <a:srgbClr val="003B69"/>
                </a:solidFill>
                <a:latin typeface="Arial"/>
                <a:cs typeface="Arial"/>
              </a:rPr>
              <a:t>Alcance</a:t>
            </a:r>
            <a:endParaRPr sz="2000">
              <a:latin typeface="Arial"/>
              <a:cs typeface="Arial"/>
            </a:endParaRPr>
          </a:p>
          <a:p>
            <a:pPr marL="355600" marR="218440" indent="-342900">
              <a:lnSpc>
                <a:spcPct val="120100"/>
              </a:lnSpc>
              <a:spcBef>
                <a:spcPts val="76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Se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realiza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sobre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los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escenarios ajustados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desde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el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año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2006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al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2009,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donde</a:t>
            </a:r>
            <a:r>
              <a:rPr dirty="0" sz="1800" spc="-5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se</a:t>
            </a:r>
            <a:r>
              <a:rPr dirty="0" sz="1800" spc="-4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modelan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los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niveles</a:t>
            </a:r>
            <a:r>
              <a:rPr dirty="0" sz="1800" spc="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4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generación,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transmisión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y</a:t>
            </a:r>
            <a:r>
              <a:rPr dirty="0" sz="1800" spc="-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MT;</a:t>
            </a:r>
            <a:endParaRPr sz="18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86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El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modelo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básicamente</a:t>
            </a:r>
            <a:r>
              <a:rPr dirty="0" sz="1800" spc="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tiene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en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cuenta:</a:t>
            </a:r>
            <a:endParaRPr sz="1800">
              <a:latin typeface="Arial"/>
              <a:cs typeface="Arial"/>
            </a:endParaRPr>
          </a:p>
          <a:p>
            <a:pPr lvl="1" marL="755650" indent="-285750">
              <a:lnSpc>
                <a:spcPct val="100000"/>
              </a:lnSpc>
              <a:spcBef>
                <a:spcPts val="865"/>
              </a:spcBef>
              <a:buFont typeface="Wingdings"/>
              <a:buChar char=""/>
              <a:tabLst>
                <a:tab pos="755650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Tasa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 fallas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en</a:t>
            </a:r>
            <a:r>
              <a:rPr dirty="0" sz="1800" spc="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generación;</a:t>
            </a:r>
            <a:endParaRPr sz="1800">
              <a:latin typeface="Arial"/>
              <a:cs typeface="Arial"/>
            </a:endParaRPr>
          </a:p>
          <a:p>
            <a:pPr lvl="1" marL="755650" indent="-285750">
              <a:lnSpc>
                <a:spcPct val="100000"/>
              </a:lnSpc>
              <a:spcBef>
                <a:spcPts val="865"/>
              </a:spcBef>
              <a:buFont typeface="Wingdings"/>
              <a:buChar char=""/>
              <a:tabLst>
                <a:tab pos="755650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Tasa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falla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en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lineas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y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transformadores;</a:t>
            </a:r>
            <a:endParaRPr sz="1800">
              <a:latin typeface="Arial"/>
              <a:cs typeface="Arial"/>
            </a:endParaRPr>
          </a:p>
          <a:p>
            <a:pPr lvl="1" marL="755015" marR="5080" indent="-285750">
              <a:lnSpc>
                <a:spcPct val="120000"/>
              </a:lnSpc>
              <a:spcBef>
                <a:spcPts val="434"/>
              </a:spcBef>
              <a:buFont typeface="Wingdings"/>
              <a:buChar char=""/>
              <a:tabLst>
                <a:tab pos="75628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indisponibilidad</a:t>
            </a:r>
            <a:r>
              <a:rPr dirty="0" sz="1800" spc="-6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contemporánea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mas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componentes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(n-1;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n-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2;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n- 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	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3...,etc),</a:t>
            </a:r>
            <a:endParaRPr sz="1800">
              <a:latin typeface="Arial"/>
              <a:cs typeface="Arial"/>
            </a:endParaRPr>
          </a:p>
          <a:p>
            <a:pPr lvl="1" marL="755650" indent="-285750">
              <a:lnSpc>
                <a:spcPct val="100000"/>
              </a:lnSpc>
              <a:spcBef>
                <a:spcPts val="865"/>
              </a:spcBef>
              <a:buFont typeface="Wingdings"/>
              <a:buChar char=""/>
              <a:tabLst>
                <a:tab pos="755650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Mantenimiento</a:t>
            </a:r>
            <a:r>
              <a:rPr dirty="0" sz="1800" spc="-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programado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en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generación;</a:t>
            </a:r>
            <a:endParaRPr sz="1800">
              <a:latin typeface="Arial"/>
              <a:cs typeface="Arial"/>
            </a:endParaRPr>
          </a:p>
          <a:p>
            <a:pPr lvl="1" marL="755650" indent="-285750">
              <a:lnSpc>
                <a:spcPct val="100000"/>
              </a:lnSpc>
              <a:spcBef>
                <a:spcPts val="860"/>
              </a:spcBef>
              <a:buFont typeface="Wingdings"/>
              <a:buChar char=""/>
              <a:tabLst>
                <a:tab pos="755650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Costos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operación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del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sistema;</a:t>
            </a:r>
            <a:endParaRPr sz="1800">
              <a:latin typeface="Arial"/>
              <a:cs typeface="Arial"/>
            </a:endParaRPr>
          </a:p>
          <a:p>
            <a:pPr lvl="1" marL="755650" indent="-285750">
              <a:lnSpc>
                <a:spcPct val="100000"/>
              </a:lnSpc>
              <a:spcBef>
                <a:spcPts val="870"/>
              </a:spcBef>
              <a:buFont typeface="Wingdings"/>
              <a:buChar char=""/>
              <a:tabLst>
                <a:tab pos="755650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Perfil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variación</a:t>
            </a:r>
            <a:r>
              <a:rPr dirty="0" sz="1800" spc="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horaria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demanda;</a:t>
            </a:r>
            <a:endParaRPr sz="18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86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Se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analizan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2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hidraulicidades: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Humeda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y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Seca </a:t>
            </a:r>
            <a:r>
              <a:rPr dirty="0" sz="1800" spc="-50" b="1">
                <a:solidFill>
                  <a:srgbClr val="5F5F5F"/>
                </a:solidFill>
                <a:latin typeface="Arial"/>
                <a:cs typeface="Arial"/>
              </a:rPr>
              <a:t>;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36219" y="1392682"/>
            <a:ext cx="7961630" cy="30930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6604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003B69"/>
                </a:solidFill>
                <a:latin typeface="Arial"/>
                <a:cs typeface="Arial"/>
              </a:rPr>
              <a:t>Modelo</a:t>
            </a:r>
            <a:r>
              <a:rPr dirty="0" sz="2000" spc="-3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3B69"/>
                </a:solidFill>
                <a:latin typeface="Arial"/>
                <a:cs typeface="Arial"/>
              </a:rPr>
              <a:t>de red</a:t>
            </a:r>
            <a:r>
              <a:rPr dirty="0" sz="2000" spc="-20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03B69"/>
                </a:solidFill>
                <a:latin typeface="Arial"/>
                <a:cs typeface="Arial"/>
              </a:rPr>
              <a:t>utilizado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95"/>
              </a:spcBef>
            </a:pPr>
            <a:endParaRPr sz="2000">
              <a:latin typeface="Arial"/>
              <a:cs typeface="Arial"/>
            </a:endParaRPr>
          </a:p>
          <a:p>
            <a:pPr marL="306705" indent="-294005">
              <a:lnSpc>
                <a:spcPct val="100000"/>
              </a:lnSpc>
              <a:buFont typeface="Wingdings"/>
              <a:buChar char=""/>
              <a:tabLst>
                <a:tab pos="30670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más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1000</a:t>
            </a:r>
            <a:r>
              <a:rPr dirty="0" sz="1800" spc="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barras;</a:t>
            </a:r>
            <a:endParaRPr sz="1800">
              <a:latin typeface="Arial"/>
              <a:cs typeface="Arial"/>
            </a:endParaRPr>
          </a:p>
          <a:p>
            <a:pPr marL="306705" indent="-294005">
              <a:lnSpc>
                <a:spcPct val="100000"/>
              </a:lnSpc>
              <a:spcBef>
                <a:spcPts val="1300"/>
              </a:spcBef>
              <a:buFont typeface="Wingdings"/>
              <a:buChar char=""/>
              <a:tabLst>
                <a:tab pos="30670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una</a:t>
            </a:r>
            <a:r>
              <a:rPr dirty="0" sz="1800" spc="34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carga</a:t>
            </a:r>
            <a:r>
              <a:rPr dirty="0" sz="1800" spc="34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al</a:t>
            </a:r>
            <a:r>
              <a:rPr dirty="0" sz="1800" spc="35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pico</a:t>
            </a:r>
            <a:r>
              <a:rPr dirty="0" sz="1800" spc="35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en</a:t>
            </a:r>
            <a:r>
              <a:rPr dirty="0" sz="1800" spc="35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el</a:t>
            </a:r>
            <a:r>
              <a:rPr dirty="0" sz="1800" spc="35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año</a:t>
            </a:r>
            <a:r>
              <a:rPr dirty="0" sz="1800" spc="35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34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referencia</a:t>
            </a:r>
            <a:r>
              <a:rPr dirty="0" sz="1800" spc="35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2006</a:t>
            </a:r>
            <a:r>
              <a:rPr dirty="0" sz="1800" spc="34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34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F5F5F"/>
                </a:solidFill>
                <a:latin typeface="Symbol"/>
                <a:cs typeface="Symbol"/>
              </a:rPr>
              <a:t></a:t>
            </a:r>
            <a:r>
              <a:rPr dirty="0" sz="1800" spc="409">
                <a:solidFill>
                  <a:srgbClr val="5F5F5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3360MW</a:t>
            </a:r>
            <a:r>
              <a:rPr dirty="0" sz="1800" spc="37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y</a:t>
            </a:r>
            <a:r>
              <a:rPr dirty="0" sz="1800" spc="3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endParaRPr sz="1800">
              <a:latin typeface="Arial"/>
              <a:cs typeface="Arial"/>
            </a:endParaRPr>
          </a:p>
          <a:p>
            <a:pPr marL="306705" marR="5080">
              <a:lnSpc>
                <a:spcPct val="140000"/>
              </a:lnSpc>
            </a:pPr>
            <a:r>
              <a:rPr dirty="0" sz="1800">
                <a:solidFill>
                  <a:srgbClr val="5F5F5F"/>
                </a:solidFill>
                <a:latin typeface="Symbol"/>
                <a:cs typeface="Symbol"/>
              </a:rPr>
              <a:t>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4050MW</a:t>
            </a:r>
            <a:r>
              <a:rPr dirty="0" sz="1800" spc="3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en</a:t>
            </a:r>
            <a:r>
              <a:rPr dirty="0" sz="1800" spc="3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el</a:t>
            </a:r>
            <a:r>
              <a:rPr dirty="0" sz="1800" spc="3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2009,</a:t>
            </a:r>
            <a:r>
              <a:rPr dirty="0" sz="1800" spc="3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con</a:t>
            </a:r>
            <a:r>
              <a:rPr dirty="0" sz="1800" spc="3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una</a:t>
            </a:r>
            <a:r>
              <a:rPr dirty="0" sz="1800" spc="30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energía</a:t>
            </a:r>
            <a:r>
              <a:rPr dirty="0" sz="1800" spc="3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3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F5F5F"/>
                </a:solidFill>
                <a:latin typeface="Symbol"/>
                <a:cs typeface="Symbol"/>
              </a:rPr>
              <a:t>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25040</a:t>
            </a:r>
            <a:r>
              <a:rPr dirty="0" sz="1800" spc="30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GWh/año</a:t>
            </a:r>
            <a:r>
              <a:rPr dirty="0" sz="1800" spc="3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y</a:t>
            </a:r>
            <a:r>
              <a:rPr dirty="0" sz="1800" spc="30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30050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GWh/año</a:t>
            </a:r>
            <a:r>
              <a:rPr dirty="0" sz="1800" spc="-6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respectivamente;</a:t>
            </a:r>
            <a:endParaRPr sz="1800">
              <a:latin typeface="Arial"/>
              <a:cs typeface="Arial"/>
            </a:endParaRPr>
          </a:p>
          <a:p>
            <a:pPr marL="306705" indent="-294005">
              <a:lnSpc>
                <a:spcPct val="100000"/>
              </a:lnSpc>
              <a:spcBef>
                <a:spcPts val="1295"/>
              </a:spcBef>
              <a:buFont typeface="Wingdings"/>
              <a:buChar char=""/>
              <a:tabLst>
                <a:tab pos="30670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con</a:t>
            </a:r>
            <a:r>
              <a:rPr dirty="0" sz="1800" spc="8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alrededor</a:t>
            </a:r>
            <a:r>
              <a:rPr dirty="0" sz="1800" spc="8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7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4415</a:t>
            </a:r>
            <a:r>
              <a:rPr dirty="0" sz="1800" spc="7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km</a:t>
            </a:r>
            <a:r>
              <a:rPr dirty="0" sz="1800" spc="9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7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líneas</a:t>
            </a:r>
            <a:r>
              <a:rPr dirty="0" sz="1800" spc="8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7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transmisión</a:t>
            </a:r>
            <a:r>
              <a:rPr dirty="0" sz="1800" spc="9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</a:t>
            </a:r>
            <a:r>
              <a:rPr dirty="0" sz="1800" spc="8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220</a:t>
            </a:r>
            <a:r>
              <a:rPr dirty="0" sz="1800" spc="9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y</a:t>
            </a:r>
            <a:r>
              <a:rPr dirty="0" sz="1800" spc="6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138</a:t>
            </a:r>
            <a:r>
              <a:rPr dirty="0" sz="1800" spc="7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kV</a:t>
            </a:r>
            <a:r>
              <a:rPr dirty="0" sz="1800" spc="9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en</a:t>
            </a:r>
            <a:endParaRPr sz="1800">
              <a:latin typeface="Arial"/>
              <a:cs typeface="Arial"/>
            </a:endParaRPr>
          </a:p>
          <a:p>
            <a:pPr marL="306705">
              <a:lnSpc>
                <a:spcPct val="100000"/>
              </a:lnSpc>
              <a:spcBef>
                <a:spcPts val="870"/>
              </a:spcBef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las</a:t>
            </a:r>
            <a:r>
              <a:rPr dirty="0" sz="1800" spc="-4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áreas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sierra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y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6665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km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en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las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áreas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costa;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56845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02B82"/>
                </a:solidFill>
              </a:rPr>
              <a:t>7.</a:t>
            </a:r>
            <a:r>
              <a:rPr dirty="0" spc="-130">
                <a:solidFill>
                  <a:srgbClr val="002B82"/>
                </a:solidFill>
              </a:rPr>
              <a:t> </a:t>
            </a:r>
            <a:r>
              <a:rPr dirty="0">
                <a:solidFill>
                  <a:srgbClr val="002B82"/>
                </a:solidFill>
              </a:rPr>
              <a:t>ANÁLISIS</a:t>
            </a:r>
            <a:r>
              <a:rPr dirty="0" spc="-35">
                <a:solidFill>
                  <a:srgbClr val="002B82"/>
                </a:solidFill>
              </a:rPr>
              <a:t> </a:t>
            </a:r>
            <a:r>
              <a:rPr dirty="0">
                <a:solidFill>
                  <a:srgbClr val="002B82"/>
                </a:solidFill>
              </a:rPr>
              <a:t>CON</a:t>
            </a:r>
            <a:r>
              <a:rPr dirty="0" spc="-30">
                <a:solidFill>
                  <a:srgbClr val="002B82"/>
                </a:solidFill>
              </a:rPr>
              <a:t> </a:t>
            </a:r>
            <a:r>
              <a:rPr dirty="0">
                <a:solidFill>
                  <a:srgbClr val="002B82"/>
                </a:solidFill>
              </a:rPr>
              <a:t>LA</a:t>
            </a:r>
            <a:r>
              <a:rPr dirty="0" spc="-110">
                <a:solidFill>
                  <a:srgbClr val="002B82"/>
                </a:solidFill>
              </a:rPr>
              <a:t> </a:t>
            </a:r>
            <a:r>
              <a:rPr dirty="0">
                <a:solidFill>
                  <a:srgbClr val="002B82"/>
                </a:solidFill>
              </a:rPr>
              <a:t>RED</a:t>
            </a:r>
            <a:r>
              <a:rPr dirty="0" spc="-25">
                <a:solidFill>
                  <a:srgbClr val="002B82"/>
                </a:solidFill>
              </a:rPr>
              <a:t> </a:t>
            </a:r>
            <a:r>
              <a:rPr dirty="0" spc="-10">
                <a:solidFill>
                  <a:srgbClr val="002B82"/>
                </a:solidFill>
              </a:rPr>
              <a:t>COMPLETA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82600" y="1321053"/>
            <a:ext cx="3850640" cy="9912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003B69"/>
                </a:solidFill>
                <a:latin typeface="Arial"/>
                <a:cs typeface="Arial"/>
              </a:rPr>
              <a:t>Demanda</a:t>
            </a:r>
            <a:r>
              <a:rPr dirty="0" sz="2000" spc="-60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03B69"/>
                </a:solidFill>
                <a:latin typeface="Arial"/>
                <a:cs typeface="Arial"/>
              </a:rPr>
              <a:t>Anual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75"/>
              </a:spcBef>
            </a:pP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600" b="1">
                <a:solidFill>
                  <a:srgbClr val="5F5F5F"/>
                </a:solidFill>
                <a:latin typeface="Arial"/>
                <a:cs typeface="Arial"/>
              </a:rPr>
              <a:t>representada</a:t>
            </a:r>
            <a:r>
              <a:rPr dirty="0" sz="1600" spc="-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5F5F5F"/>
                </a:solidFill>
                <a:latin typeface="Arial"/>
                <a:cs typeface="Arial"/>
              </a:rPr>
              <a:t>con</a:t>
            </a:r>
            <a:r>
              <a:rPr dirty="0" sz="1600" spc="-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5F5F5F"/>
                </a:solidFill>
                <a:latin typeface="Arial"/>
                <a:cs typeface="Arial"/>
              </a:rPr>
              <a:t>52</a:t>
            </a:r>
            <a:r>
              <a:rPr dirty="0" sz="1600" spc="-4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5F5F5F"/>
                </a:solidFill>
                <a:latin typeface="Arial"/>
                <a:cs typeface="Arial"/>
              </a:rPr>
              <a:t>diagramas</a:t>
            </a:r>
            <a:r>
              <a:rPr dirty="0" sz="1600" spc="-10" b="1">
                <a:solidFill>
                  <a:srgbClr val="5F5F5F"/>
                </a:solidFill>
                <a:latin typeface="Arial"/>
                <a:cs typeface="Arial"/>
              </a:rPr>
              <a:t> típicos: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360761" y="2555547"/>
            <a:ext cx="8460105" cy="3908425"/>
            <a:chOff x="360761" y="2555547"/>
            <a:chExt cx="8460105" cy="3908425"/>
          </a:xfrm>
        </p:grpSpPr>
        <p:sp>
          <p:nvSpPr>
            <p:cNvPr id="4" name="object 4" descr=""/>
            <p:cNvSpPr/>
            <p:nvPr/>
          </p:nvSpPr>
          <p:spPr>
            <a:xfrm>
              <a:off x="367746" y="2562532"/>
              <a:ext cx="8446135" cy="3894454"/>
            </a:xfrm>
            <a:custGeom>
              <a:avLst/>
              <a:gdLst/>
              <a:ahLst/>
              <a:cxnLst/>
              <a:rect l="l" t="t" r="r" b="b"/>
              <a:pathLst>
                <a:path w="8446135" h="3894454">
                  <a:moveTo>
                    <a:pt x="0" y="3893986"/>
                  </a:moveTo>
                  <a:lnTo>
                    <a:pt x="8445988" y="3893986"/>
                  </a:lnTo>
                  <a:lnTo>
                    <a:pt x="8445988" y="0"/>
                  </a:lnTo>
                  <a:lnTo>
                    <a:pt x="0" y="0"/>
                  </a:lnTo>
                  <a:lnTo>
                    <a:pt x="0" y="3893986"/>
                  </a:lnTo>
                  <a:close/>
                </a:path>
              </a:pathLst>
            </a:custGeom>
            <a:ln w="133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007464" y="2854954"/>
              <a:ext cx="7543165" cy="3079750"/>
            </a:xfrm>
            <a:custGeom>
              <a:avLst/>
              <a:gdLst/>
              <a:ahLst/>
              <a:cxnLst/>
              <a:rect l="l" t="t" r="r" b="b"/>
              <a:pathLst>
                <a:path w="7543165" h="3079750">
                  <a:moveTo>
                    <a:pt x="7542822" y="0"/>
                  </a:moveTo>
                  <a:lnTo>
                    <a:pt x="0" y="0"/>
                  </a:lnTo>
                  <a:lnTo>
                    <a:pt x="0" y="3079530"/>
                  </a:lnTo>
                  <a:lnTo>
                    <a:pt x="7542822" y="3079530"/>
                  </a:lnTo>
                  <a:lnTo>
                    <a:pt x="7542822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014526" y="2855163"/>
              <a:ext cx="7530465" cy="2584450"/>
            </a:xfrm>
            <a:custGeom>
              <a:avLst/>
              <a:gdLst/>
              <a:ahLst/>
              <a:cxnLst/>
              <a:rect l="l" t="t" r="r" b="b"/>
              <a:pathLst>
                <a:path w="7530465" h="2584450">
                  <a:moveTo>
                    <a:pt x="7530185" y="2570772"/>
                  </a:moveTo>
                  <a:lnTo>
                    <a:pt x="0" y="2570772"/>
                  </a:lnTo>
                  <a:lnTo>
                    <a:pt x="0" y="2584285"/>
                  </a:lnTo>
                  <a:lnTo>
                    <a:pt x="7530185" y="2584285"/>
                  </a:lnTo>
                  <a:lnTo>
                    <a:pt x="7530185" y="2570772"/>
                  </a:lnTo>
                  <a:close/>
                </a:path>
                <a:path w="7530465" h="2584450">
                  <a:moveTo>
                    <a:pt x="7530185" y="2049221"/>
                  </a:moveTo>
                  <a:lnTo>
                    <a:pt x="0" y="2049221"/>
                  </a:lnTo>
                  <a:lnTo>
                    <a:pt x="0" y="2062734"/>
                  </a:lnTo>
                  <a:lnTo>
                    <a:pt x="7530185" y="2062734"/>
                  </a:lnTo>
                  <a:lnTo>
                    <a:pt x="7530185" y="2049221"/>
                  </a:lnTo>
                  <a:close/>
                </a:path>
                <a:path w="7530465" h="2584450">
                  <a:moveTo>
                    <a:pt x="7530185" y="1552524"/>
                  </a:moveTo>
                  <a:lnTo>
                    <a:pt x="0" y="1552524"/>
                  </a:lnTo>
                  <a:lnTo>
                    <a:pt x="0" y="1566049"/>
                  </a:lnTo>
                  <a:lnTo>
                    <a:pt x="7530185" y="1566049"/>
                  </a:lnTo>
                  <a:lnTo>
                    <a:pt x="7530185" y="1552524"/>
                  </a:lnTo>
                  <a:close/>
                </a:path>
                <a:path w="7530465" h="2584450">
                  <a:moveTo>
                    <a:pt x="7530185" y="1031049"/>
                  </a:moveTo>
                  <a:lnTo>
                    <a:pt x="0" y="1031049"/>
                  </a:lnTo>
                  <a:lnTo>
                    <a:pt x="0" y="1044562"/>
                  </a:lnTo>
                  <a:lnTo>
                    <a:pt x="7530185" y="1044562"/>
                  </a:lnTo>
                  <a:lnTo>
                    <a:pt x="7530185" y="1031049"/>
                  </a:lnTo>
                  <a:close/>
                </a:path>
                <a:path w="7530465" h="2584450">
                  <a:moveTo>
                    <a:pt x="7530185" y="522109"/>
                  </a:moveTo>
                  <a:lnTo>
                    <a:pt x="0" y="522109"/>
                  </a:lnTo>
                  <a:lnTo>
                    <a:pt x="0" y="535635"/>
                  </a:lnTo>
                  <a:lnTo>
                    <a:pt x="7530185" y="535635"/>
                  </a:lnTo>
                  <a:lnTo>
                    <a:pt x="7530185" y="522109"/>
                  </a:lnTo>
                  <a:close/>
                </a:path>
                <a:path w="7530465" h="2584450">
                  <a:moveTo>
                    <a:pt x="7530185" y="0"/>
                  </a:moveTo>
                  <a:lnTo>
                    <a:pt x="0" y="0"/>
                  </a:lnTo>
                  <a:lnTo>
                    <a:pt x="0" y="13512"/>
                  </a:lnTo>
                  <a:lnTo>
                    <a:pt x="7530185" y="13512"/>
                  </a:lnTo>
                  <a:lnTo>
                    <a:pt x="753018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014532" y="2855152"/>
              <a:ext cx="7530465" cy="13970"/>
            </a:xfrm>
            <a:custGeom>
              <a:avLst/>
              <a:gdLst/>
              <a:ahLst/>
              <a:cxnLst/>
              <a:rect l="l" t="t" r="r" b="b"/>
              <a:pathLst>
                <a:path w="7530465" h="13969">
                  <a:moveTo>
                    <a:pt x="0" y="13517"/>
                  </a:moveTo>
                  <a:lnTo>
                    <a:pt x="7530182" y="13517"/>
                  </a:lnTo>
                  <a:lnTo>
                    <a:pt x="7530182" y="0"/>
                  </a:lnTo>
                  <a:lnTo>
                    <a:pt x="0" y="0"/>
                  </a:lnTo>
                  <a:lnTo>
                    <a:pt x="0" y="13517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014532" y="2861911"/>
              <a:ext cx="7543165" cy="3079750"/>
            </a:xfrm>
            <a:custGeom>
              <a:avLst/>
              <a:gdLst/>
              <a:ahLst/>
              <a:cxnLst/>
              <a:rect l="l" t="t" r="r" b="b"/>
              <a:pathLst>
                <a:path w="7543165" h="3079750">
                  <a:moveTo>
                    <a:pt x="7542762" y="0"/>
                  </a:moveTo>
                  <a:lnTo>
                    <a:pt x="7542762" y="3066977"/>
                  </a:lnTo>
                </a:path>
                <a:path w="7543165" h="3079750">
                  <a:moveTo>
                    <a:pt x="7542762" y="3079636"/>
                  </a:moveTo>
                  <a:lnTo>
                    <a:pt x="12679" y="3079636"/>
                  </a:lnTo>
                </a:path>
                <a:path w="7543165" h="3079750">
                  <a:moveTo>
                    <a:pt x="0" y="3079636"/>
                  </a:moveTo>
                  <a:lnTo>
                    <a:pt x="0" y="12765"/>
                  </a:lnTo>
                </a:path>
              </a:pathLst>
            </a:custGeom>
            <a:ln w="1310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964272" y="2861911"/>
              <a:ext cx="7580630" cy="3143885"/>
            </a:xfrm>
            <a:custGeom>
              <a:avLst/>
              <a:gdLst/>
              <a:ahLst/>
              <a:cxnLst/>
              <a:rect l="l" t="t" r="r" b="b"/>
              <a:pathLst>
                <a:path w="7580630" h="3143885">
                  <a:moveTo>
                    <a:pt x="50260" y="0"/>
                  </a:moveTo>
                  <a:lnTo>
                    <a:pt x="50260" y="3066977"/>
                  </a:lnTo>
                </a:path>
                <a:path w="7580630" h="3143885">
                  <a:moveTo>
                    <a:pt x="0" y="3079636"/>
                  </a:moveTo>
                  <a:lnTo>
                    <a:pt x="38059" y="3079636"/>
                  </a:lnTo>
                </a:path>
                <a:path w="7580630" h="3143885">
                  <a:moveTo>
                    <a:pt x="0" y="2570771"/>
                  </a:moveTo>
                  <a:lnTo>
                    <a:pt x="38059" y="2570771"/>
                  </a:lnTo>
                </a:path>
                <a:path w="7580630" h="3143885">
                  <a:moveTo>
                    <a:pt x="0" y="2049226"/>
                  </a:moveTo>
                  <a:lnTo>
                    <a:pt x="38059" y="2049226"/>
                  </a:lnTo>
                </a:path>
                <a:path w="7580630" h="3143885">
                  <a:moveTo>
                    <a:pt x="0" y="1552531"/>
                  </a:moveTo>
                  <a:lnTo>
                    <a:pt x="38059" y="1552531"/>
                  </a:lnTo>
                </a:path>
                <a:path w="7580630" h="3143885">
                  <a:moveTo>
                    <a:pt x="0" y="1031049"/>
                  </a:moveTo>
                  <a:lnTo>
                    <a:pt x="38059" y="1031049"/>
                  </a:lnTo>
                </a:path>
                <a:path w="7580630" h="3143885">
                  <a:moveTo>
                    <a:pt x="0" y="522120"/>
                  </a:moveTo>
                  <a:lnTo>
                    <a:pt x="38059" y="522120"/>
                  </a:lnTo>
                </a:path>
                <a:path w="7580630" h="3143885">
                  <a:moveTo>
                    <a:pt x="0" y="0"/>
                  </a:moveTo>
                  <a:lnTo>
                    <a:pt x="38059" y="0"/>
                  </a:lnTo>
                </a:path>
                <a:path w="7580630" h="3143885">
                  <a:moveTo>
                    <a:pt x="50260" y="3079636"/>
                  </a:moveTo>
                  <a:lnTo>
                    <a:pt x="7580442" y="3079636"/>
                  </a:lnTo>
                </a:path>
                <a:path w="7580630" h="3143885">
                  <a:moveTo>
                    <a:pt x="50260" y="3143487"/>
                  </a:moveTo>
                  <a:lnTo>
                    <a:pt x="50260" y="3092317"/>
                  </a:lnTo>
                </a:path>
                <a:path w="7580630" h="3143885">
                  <a:moveTo>
                    <a:pt x="966645" y="3143487"/>
                  </a:moveTo>
                  <a:lnTo>
                    <a:pt x="966645" y="3092317"/>
                  </a:lnTo>
                </a:path>
                <a:path w="7580630" h="3143885">
                  <a:moveTo>
                    <a:pt x="1857730" y="3143487"/>
                  </a:moveTo>
                  <a:lnTo>
                    <a:pt x="1857730" y="3092317"/>
                  </a:lnTo>
                </a:path>
                <a:path w="7580630" h="3143885">
                  <a:moveTo>
                    <a:pt x="2761295" y="3143487"/>
                  </a:moveTo>
                  <a:lnTo>
                    <a:pt x="2761295" y="3092317"/>
                  </a:lnTo>
                </a:path>
                <a:path w="7580630" h="3143885">
                  <a:moveTo>
                    <a:pt x="3665060" y="3143487"/>
                  </a:moveTo>
                  <a:lnTo>
                    <a:pt x="3665060" y="3092317"/>
                  </a:lnTo>
                </a:path>
                <a:path w="7580630" h="3143885">
                  <a:moveTo>
                    <a:pt x="4556045" y="3143487"/>
                  </a:moveTo>
                  <a:lnTo>
                    <a:pt x="4556045" y="3092317"/>
                  </a:lnTo>
                </a:path>
                <a:path w="7580630" h="3143885">
                  <a:moveTo>
                    <a:pt x="5471990" y="3143487"/>
                  </a:moveTo>
                  <a:lnTo>
                    <a:pt x="5471990" y="3092317"/>
                  </a:lnTo>
                </a:path>
                <a:path w="7580630" h="3143885">
                  <a:moveTo>
                    <a:pt x="6375555" y="3143487"/>
                  </a:moveTo>
                  <a:lnTo>
                    <a:pt x="6375555" y="3092317"/>
                  </a:lnTo>
                </a:path>
                <a:path w="7580630" h="3143885">
                  <a:moveTo>
                    <a:pt x="7266740" y="3143487"/>
                  </a:moveTo>
                  <a:lnTo>
                    <a:pt x="7266740" y="3092317"/>
                  </a:lnTo>
                </a:path>
              </a:pathLst>
            </a:custGeom>
            <a:ln w="131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014532" y="3384031"/>
              <a:ext cx="2447925" cy="1884045"/>
            </a:xfrm>
            <a:custGeom>
              <a:avLst/>
              <a:gdLst/>
              <a:ahLst/>
              <a:cxnLst/>
              <a:rect l="l" t="t" r="r" b="b"/>
              <a:pathLst>
                <a:path w="2447925" h="1884045">
                  <a:moveTo>
                    <a:pt x="0" y="1298024"/>
                  </a:moveTo>
                  <a:lnTo>
                    <a:pt x="37580" y="1298024"/>
                  </a:lnTo>
                </a:path>
                <a:path w="2447925" h="1884045">
                  <a:moveTo>
                    <a:pt x="50260" y="1298024"/>
                  </a:moveTo>
                  <a:lnTo>
                    <a:pt x="100520" y="1628487"/>
                  </a:lnTo>
                </a:path>
                <a:path w="2447925" h="1884045">
                  <a:moveTo>
                    <a:pt x="100520" y="1641168"/>
                  </a:moveTo>
                  <a:lnTo>
                    <a:pt x="125900" y="1641168"/>
                  </a:lnTo>
                </a:path>
                <a:path w="2447925" h="1884045">
                  <a:moveTo>
                    <a:pt x="138100" y="1641168"/>
                  </a:moveTo>
                  <a:lnTo>
                    <a:pt x="175661" y="1679678"/>
                  </a:lnTo>
                </a:path>
                <a:path w="2447925" h="1884045">
                  <a:moveTo>
                    <a:pt x="188360" y="1692337"/>
                  </a:moveTo>
                  <a:lnTo>
                    <a:pt x="213720" y="1692337"/>
                  </a:lnTo>
                </a:path>
                <a:path w="2447925" h="1884045">
                  <a:moveTo>
                    <a:pt x="225921" y="1692337"/>
                  </a:moveTo>
                  <a:lnTo>
                    <a:pt x="276181" y="1590466"/>
                  </a:lnTo>
                </a:path>
                <a:path w="2447925" h="1884045">
                  <a:moveTo>
                    <a:pt x="276181" y="1577807"/>
                  </a:moveTo>
                  <a:lnTo>
                    <a:pt x="313761" y="1577807"/>
                  </a:lnTo>
                </a:path>
                <a:path w="2447925" h="1884045">
                  <a:moveTo>
                    <a:pt x="326441" y="1577807"/>
                  </a:moveTo>
                  <a:lnTo>
                    <a:pt x="364021" y="1374065"/>
                  </a:lnTo>
                </a:path>
                <a:path w="2447925" h="1884045">
                  <a:moveTo>
                    <a:pt x="364021" y="1361384"/>
                  </a:moveTo>
                  <a:lnTo>
                    <a:pt x="389381" y="1361384"/>
                  </a:lnTo>
                </a:path>
                <a:path w="2447925" h="1884045">
                  <a:moveTo>
                    <a:pt x="401582" y="1361384"/>
                  </a:moveTo>
                  <a:lnTo>
                    <a:pt x="451842" y="1196153"/>
                  </a:lnTo>
                </a:path>
                <a:path w="2447925" h="1884045">
                  <a:moveTo>
                    <a:pt x="451842" y="1183472"/>
                  </a:moveTo>
                  <a:lnTo>
                    <a:pt x="489422" y="1183472"/>
                  </a:lnTo>
                </a:path>
                <a:path w="2447925" h="1884045">
                  <a:moveTo>
                    <a:pt x="502102" y="1183472"/>
                  </a:moveTo>
                  <a:lnTo>
                    <a:pt x="552362" y="1106941"/>
                  </a:lnTo>
                </a:path>
                <a:path w="2447925" h="1884045">
                  <a:moveTo>
                    <a:pt x="552362" y="1094282"/>
                  </a:moveTo>
                  <a:lnTo>
                    <a:pt x="577263" y="1094282"/>
                  </a:lnTo>
                </a:path>
                <a:path w="2447925" h="1884045">
                  <a:moveTo>
                    <a:pt x="589943" y="1094282"/>
                  </a:moveTo>
                  <a:lnTo>
                    <a:pt x="627523" y="1259513"/>
                  </a:lnTo>
                </a:path>
                <a:path w="2447925" h="1884045">
                  <a:moveTo>
                    <a:pt x="627523" y="1272173"/>
                  </a:moveTo>
                  <a:lnTo>
                    <a:pt x="677763" y="1272173"/>
                  </a:lnTo>
                </a:path>
                <a:path w="2447925" h="1884045">
                  <a:moveTo>
                    <a:pt x="690463" y="1272173"/>
                  </a:moveTo>
                  <a:lnTo>
                    <a:pt x="728023" y="1336044"/>
                  </a:lnTo>
                </a:path>
                <a:path w="2447925" h="1884045">
                  <a:moveTo>
                    <a:pt x="728023" y="1348704"/>
                  </a:moveTo>
                  <a:lnTo>
                    <a:pt x="765604" y="1348704"/>
                  </a:lnTo>
                </a:path>
                <a:path w="2447925" h="1884045">
                  <a:moveTo>
                    <a:pt x="778284" y="1348704"/>
                  </a:moveTo>
                  <a:lnTo>
                    <a:pt x="815864" y="623395"/>
                  </a:lnTo>
                </a:path>
                <a:path w="2447925" h="1884045">
                  <a:moveTo>
                    <a:pt x="815864" y="610842"/>
                  </a:moveTo>
                  <a:lnTo>
                    <a:pt x="841244" y="610842"/>
                  </a:lnTo>
                </a:path>
                <a:path w="2447925" h="1884045">
                  <a:moveTo>
                    <a:pt x="853444" y="610842"/>
                  </a:moveTo>
                  <a:lnTo>
                    <a:pt x="916384" y="12765"/>
                  </a:lnTo>
                </a:path>
                <a:path w="2447925" h="1884045">
                  <a:moveTo>
                    <a:pt x="916384" y="0"/>
                  </a:moveTo>
                  <a:lnTo>
                    <a:pt x="941265" y="0"/>
                  </a:lnTo>
                </a:path>
                <a:path w="2447925" h="1884045">
                  <a:moveTo>
                    <a:pt x="953965" y="0"/>
                  </a:moveTo>
                  <a:lnTo>
                    <a:pt x="991525" y="572332"/>
                  </a:lnTo>
                </a:path>
                <a:path w="2447925" h="1884045">
                  <a:moveTo>
                    <a:pt x="991525" y="585310"/>
                  </a:moveTo>
                  <a:lnTo>
                    <a:pt x="1029105" y="585310"/>
                  </a:lnTo>
                </a:path>
                <a:path w="2447925" h="1884045">
                  <a:moveTo>
                    <a:pt x="1041785" y="585310"/>
                  </a:moveTo>
                  <a:lnTo>
                    <a:pt x="1079366" y="1336044"/>
                  </a:lnTo>
                </a:path>
                <a:path w="2447925" h="1884045">
                  <a:moveTo>
                    <a:pt x="1079366" y="1348704"/>
                  </a:moveTo>
                  <a:lnTo>
                    <a:pt x="1129626" y="1348704"/>
                  </a:lnTo>
                </a:path>
                <a:path w="2447925" h="1884045">
                  <a:moveTo>
                    <a:pt x="1142306" y="1348704"/>
                  </a:moveTo>
                  <a:lnTo>
                    <a:pt x="1179886" y="1705018"/>
                  </a:lnTo>
                </a:path>
                <a:path w="2447925" h="1884045">
                  <a:moveTo>
                    <a:pt x="1179886" y="1717698"/>
                  </a:moveTo>
                  <a:lnTo>
                    <a:pt x="1204766" y="1717698"/>
                  </a:lnTo>
                </a:path>
                <a:path w="2447925" h="1884045">
                  <a:moveTo>
                    <a:pt x="1217446" y="1717698"/>
                  </a:moveTo>
                  <a:lnTo>
                    <a:pt x="1267706" y="1794208"/>
                  </a:lnTo>
                </a:path>
                <a:path w="2447925" h="1884045">
                  <a:moveTo>
                    <a:pt x="1267706" y="1806889"/>
                  </a:moveTo>
                  <a:lnTo>
                    <a:pt x="1292687" y="1806889"/>
                  </a:lnTo>
                </a:path>
                <a:path w="2447925" h="1884045">
                  <a:moveTo>
                    <a:pt x="1305267" y="1806889"/>
                  </a:moveTo>
                  <a:lnTo>
                    <a:pt x="1342807" y="1806889"/>
                  </a:lnTo>
                </a:path>
                <a:path w="2447925" h="1884045">
                  <a:moveTo>
                    <a:pt x="1355587" y="1806889"/>
                  </a:moveTo>
                  <a:lnTo>
                    <a:pt x="1393127" y="1806889"/>
                  </a:lnTo>
                </a:path>
                <a:path w="2447925" h="1884045">
                  <a:moveTo>
                    <a:pt x="1405707" y="1806889"/>
                  </a:moveTo>
                  <a:lnTo>
                    <a:pt x="1443447" y="1870249"/>
                  </a:lnTo>
                </a:path>
                <a:path w="2447925" h="1884045">
                  <a:moveTo>
                    <a:pt x="1443447" y="1883419"/>
                  </a:moveTo>
                  <a:lnTo>
                    <a:pt x="1480988" y="1883419"/>
                  </a:lnTo>
                </a:path>
                <a:path w="2447925" h="1884045">
                  <a:moveTo>
                    <a:pt x="1493568" y="1883419"/>
                  </a:moveTo>
                  <a:lnTo>
                    <a:pt x="1543888" y="1743038"/>
                  </a:lnTo>
                </a:path>
                <a:path w="2447925" h="1884045">
                  <a:moveTo>
                    <a:pt x="1543888" y="1730358"/>
                  </a:moveTo>
                  <a:lnTo>
                    <a:pt x="1568848" y="1730358"/>
                  </a:lnTo>
                </a:path>
                <a:path w="2447925" h="1884045">
                  <a:moveTo>
                    <a:pt x="1581428" y="1730358"/>
                  </a:moveTo>
                  <a:lnTo>
                    <a:pt x="1618969" y="1705018"/>
                  </a:lnTo>
                </a:path>
                <a:path w="2447925" h="1884045">
                  <a:moveTo>
                    <a:pt x="1631748" y="1705018"/>
                  </a:moveTo>
                  <a:lnTo>
                    <a:pt x="1656709" y="1705018"/>
                  </a:lnTo>
                </a:path>
                <a:path w="2447925" h="1884045">
                  <a:moveTo>
                    <a:pt x="1669289" y="1705018"/>
                  </a:moveTo>
                  <a:lnTo>
                    <a:pt x="1719609" y="1794208"/>
                  </a:lnTo>
                </a:path>
                <a:path w="2447925" h="1884045">
                  <a:moveTo>
                    <a:pt x="1719609" y="1806889"/>
                  </a:moveTo>
                  <a:lnTo>
                    <a:pt x="1757149" y="1806889"/>
                  </a:lnTo>
                </a:path>
                <a:path w="2447925" h="1884045">
                  <a:moveTo>
                    <a:pt x="1769729" y="1806889"/>
                  </a:moveTo>
                  <a:lnTo>
                    <a:pt x="1807469" y="1857590"/>
                  </a:lnTo>
                </a:path>
                <a:path w="2447925" h="1884045">
                  <a:moveTo>
                    <a:pt x="1807469" y="1870249"/>
                  </a:moveTo>
                  <a:lnTo>
                    <a:pt x="1845010" y="1870249"/>
                  </a:lnTo>
                </a:path>
                <a:path w="2447925" h="1884045">
                  <a:moveTo>
                    <a:pt x="1857590" y="1870249"/>
                  </a:moveTo>
                  <a:lnTo>
                    <a:pt x="1895130" y="954454"/>
                  </a:lnTo>
                </a:path>
                <a:path w="2447925" h="1884045">
                  <a:moveTo>
                    <a:pt x="1895130" y="941688"/>
                  </a:moveTo>
                  <a:lnTo>
                    <a:pt x="1920090" y="941688"/>
                  </a:lnTo>
                </a:path>
                <a:path w="2447925" h="1884045">
                  <a:moveTo>
                    <a:pt x="1932870" y="941688"/>
                  </a:moveTo>
                  <a:lnTo>
                    <a:pt x="1995770" y="254464"/>
                  </a:lnTo>
                </a:path>
                <a:path w="2447925" h="1884045">
                  <a:moveTo>
                    <a:pt x="1995770" y="241698"/>
                  </a:moveTo>
                  <a:lnTo>
                    <a:pt x="2020731" y="241698"/>
                  </a:lnTo>
                </a:path>
                <a:path w="2447925" h="1884045">
                  <a:moveTo>
                    <a:pt x="2033311" y="241698"/>
                  </a:moveTo>
                  <a:lnTo>
                    <a:pt x="2083631" y="801265"/>
                  </a:lnTo>
                </a:path>
                <a:path w="2447925" h="1884045">
                  <a:moveTo>
                    <a:pt x="2083631" y="814030"/>
                  </a:moveTo>
                  <a:lnTo>
                    <a:pt x="2108391" y="814030"/>
                  </a:lnTo>
                </a:path>
                <a:path w="2447925" h="1884045">
                  <a:moveTo>
                    <a:pt x="2121171" y="814030"/>
                  </a:moveTo>
                  <a:lnTo>
                    <a:pt x="2158712" y="1361384"/>
                  </a:lnTo>
                </a:path>
                <a:path w="2447925" h="1884045">
                  <a:moveTo>
                    <a:pt x="2158712" y="1374065"/>
                  </a:moveTo>
                  <a:lnTo>
                    <a:pt x="2209032" y="1374065"/>
                  </a:lnTo>
                </a:path>
                <a:path w="2447925" h="1884045">
                  <a:moveTo>
                    <a:pt x="2221612" y="1374065"/>
                  </a:moveTo>
                  <a:lnTo>
                    <a:pt x="2259152" y="1705018"/>
                  </a:lnTo>
                </a:path>
                <a:path w="2447925" h="1884045">
                  <a:moveTo>
                    <a:pt x="2259152" y="1717698"/>
                  </a:moveTo>
                  <a:lnTo>
                    <a:pt x="2296892" y="1717698"/>
                  </a:lnTo>
                </a:path>
                <a:path w="2447925" h="1884045">
                  <a:moveTo>
                    <a:pt x="2309472" y="1717698"/>
                  </a:moveTo>
                  <a:lnTo>
                    <a:pt x="2334433" y="1730358"/>
                  </a:lnTo>
                </a:path>
                <a:path w="2447925" h="1884045">
                  <a:moveTo>
                    <a:pt x="2347013" y="1730358"/>
                  </a:moveTo>
                  <a:lnTo>
                    <a:pt x="2384553" y="1730358"/>
                  </a:lnTo>
                </a:path>
                <a:path w="2447925" h="1884045">
                  <a:moveTo>
                    <a:pt x="2397333" y="1730358"/>
                  </a:moveTo>
                  <a:lnTo>
                    <a:pt x="2447653" y="1399405"/>
                  </a:lnTo>
                </a:path>
              </a:pathLst>
            </a:custGeom>
            <a:ln w="13102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62186" y="4433534"/>
              <a:ext cx="476643" cy="343981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3951608" y="3409350"/>
              <a:ext cx="589915" cy="1705610"/>
            </a:xfrm>
            <a:custGeom>
              <a:avLst/>
              <a:gdLst/>
              <a:ahLst/>
              <a:cxnLst/>
              <a:rect l="l" t="t" r="r" b="b"/>
              <a:pathLst>
                <a:path w="589914" h="1705610">
                  <a:moveTo>
                    <a:pt x="0" y="1056282"/>
                  </a:moveTo>
                  <a:lnTo>
                    <a:pt x="37540" y="458291"/>
                  </a:lnTo>
                </a:path>
                <a:path w="589914" h="1705610">
                  <a:moveTo>
                    <a:pt x="37540" y="445525"/>
                  </a:moveTo>
                  <a:lnTo>
                    <a:pt x="87860" y="445525"/>
                  </a:lnTo>
                </a:path>
                <a:path w="589914" h="1705610">
                  <a:moveTo>
                    <a:pt x="100440" y="445525"/>
                  </a:moveTo>
                  <a:lnTo>
                    <a:pt x="137980" y="12765"/>
                  </a:lnTo>
                </a:path>
                <a:path w="589914" h="1705610">
                  <a:moveTo>
                    <a:pt x="137980" y="0"/>
                  </a:moveTo>
                  <a:lnTo>
                    <a:pt x="162941" y="0"/>
                  </a:lnTo>
                </a:path>
                <a:path w="589914" h="1705610">
                  <a:moveTo>
                    <a:pt x="175521" y="0"/>
                  </a:moveTo>
                  <a:lnTo>
                    <a:pt x="225841" y="419781"/>
                  </a:lnTo>
                </a:path>
                <a:path w="589914" h="1705610">
                  <a:moveTo>
                    <a:pt x="225841" y="432334"/>
                  </a:moveTo>
                  <a:lnTo>
                    <a:pt x="250801" y="432334"/>
                  </a:lnTo>
                </a:path>
                <a:path w="589914" h="1705610">
                  <a:moveTo>
                    <a:pt x="263381" y="432334"/>
                  </a:moveTo>
                  <a:lnTo>
                    <a:pt x="325882" y="1336066"/>
                  </a:lnTo>
                </a:path>
                <a:path w="589914" h="1705610">
                  <a:moveTo>
                    <a:pt x="325882" y="1348746"/>
                  </a:moveTo>
                  <a:lnTo>
                    <a:pt x="351242" y="1348746"/>
                  </a:lnTo>
                </a:path>
                <a:path w="589914" h="1705610">
                  <a:moveTo>
                    <a:pt x="364021" y="1348746"/>
                  </a:moveTo>
                  <a:lnTo>
                    <a:pt x="401562" y="1679699"/>
                  </a:lnTo>
                </a:path>
                <a:path w="589914" h="1705610">
                  <a:moveTo>
                    <a:pt x="401562" y="1692380"/>
                  </a:moveTo>
                  <a:lnTo>
                    <a:pt x="439102" y="1692380"/>
                  </a:lnTo>
                </a:path>
                <a:path w="589914" h="1705610">
                  <a:moveTo>
                    <a:pt x="451882" y="1692380"/>
                  </a:moveTo>
                  <a:lnTo>
                    <a:pt x="476643" y="1705039"/>
                  </a:lnTo>
                </a:path>
                <a:path w="589914" h="1705610">
                  <a:moveTo>
                    <a:pt x="489422" y="1705039"/>
                  </a:moveTo>
                  <a:lnTo>
                    <a:pt x="539543" y="1705039"/>
                  </a:lnTo>
                </a:path>
                <a:path w="589914" h="1705610">
                  <a:moveTo>
                    <a:pt x="551723" y="1705039"/>
                  </a:moveTo>
                  <a:lnTo>
                    <a:pt x="589863" y="1374086"/>
                  </a:lnTo>
                </a:path>
              </a:pathLst>
            </a:custGeom>
            <a:ln w="13102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41472" y="4433534"/>
              <a:ext cx="476842" cy="343981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5030894" y="3384031"/>
              <a:ext cx="589915" cy="1730375"/>
            </a:xfrm>
            <a:custGeom>
              <a:avLst/>
              <a:gdLst/>
              <a:ahLst/>
              <a:cxnLst/>
              <a:rect l="l" t="t" r="r" b="b"/>
              <a:pathLst>
                <a:path w="589914" h="1730375">
                  <a:moveTo>
                    <a:pt x="0" y="1081601"/>
                  </a:moveTo>
                  <a:lnTo>
                    <a:pt x="37540" y="483610"/>
                  </a:lnTo>
                </a:path>
                <a:path w="589914" h="1730375">
                  <a:moveTo>
                    <a:pt x="37540" y="470844"/>
                  </a:moveTo>
                  <a:lnTo>
                    <a:pt x="87860" y="470844"/>
                  </a:lnTo>
                </a:path>
                <a:path w="589914" h="1730375">
                  <a:moveTo>
                    <a:pt x="100041" y="470844"/>
                  </a:moveTo>
                  <a:lnTo>
                    <a:pt x="138180" y="12765"/>
                  </a:lnTo>
                </a:path>
                <a:path w="589914" h="1730375">
                  <a:moveTo>
                    <a:pt x="138180" y="0"/>
                  </a:moveTo>
                  <a:lnTo>
                    <a:pt x="175720" y="0"/>
                  </a:lnTo>
                </a:path>
                <a:path w="589914" h="1730375">
                  <a:moveTo>
                    <a:pt x="187901" y="0"/>
                  </a:moveTo>
                  <a:lnTo>
                    <a:pt x="225841" y="445100"/>
                  </a:lnTo>
                </a:path>
                <a:path w="589914" h="1730375">
                  <a:moveTo>
                    <a:pt x="225841" y="457653"/>
                  </a:moveTo>
                  <a:lnTo>
                    <a:pt x="250801" y="457653"/>
                  </a:lnTo>
                </a:path>
                <a:path w="589914" h="1730375">
                  <a:moveTo>
                    <a:pt x="263581" y="457653"/>
                  </a:moveTo>
                  <a:lnTo>
                    <a:pt x="325882" y="1361384"/>
                  </a:lnTo>
                </a:path>
                <a:path w="589914" h="1730375">
                  <a:moveTo>
                    <a:pt x="325882" y="1374065"/>
                  </a:moveTo>
                  <a:lnTo>
                    <a:pt x="351441" y="1374065"/>
                  </a:lnTo>
                </a:path>
                <a:path w="589914" h="1730375">
                  <a:moveTo>
                    <a:pt x="364021" y="1374065"/>
                  </a:moveTo>
                  <a:lnTo>
                    <a:pt x="413742" y="1705018"/>
                  </a:lnTo>
                </a:path>
                <a:path w="589914" h="1730375">
                  <a:moveTo>
                    <a:pt x="413742" y="1717698"/>
                  </a:moveTo>
                  <a:lnTo>
                    <a:pt x="439102" y="1717698"/>
                  </a:lnTo>
                </a:path>
                <a:path w="589914" h="1730375">
                  <a:moveTo>
                    <a:pt x="451882" y="1717698"/>
                  </a:moveTo>
                  <a:lnTo>
                    <a:pt x="476842" y="1730358"/>
                  </a:lnTo>
                </a:path>
                <a:path w="589914" h="1730375">
                  <a:moveTo>
                    <a:pt x="489422" y="1730358"/>
                  </a:moveTo>
                  <a:lnTo>
                    <a:pt x="539742" y="1730358"/>
                  </a:lnTo>
                </a:path>
                <a:path w="589914" h="1730375">
                  <a:moveTo>
                    <a:pt x="551923" y="1730358"/>
                  </a:moveTo>
                  <a:lnTo>
                    <a:pt x="589463" y="1399405"/>
                  </a:lnTo>
                </a:path>
              </a:pathLst>
            </a:custGeom>
            <a:ln w="13102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20358" y="4433534"/>
              <a:ext cx="477242" cy="343981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6110181" y="3396797"/>
              <a:ext cx="589915" cy="1717675"/>
            </a:xfrm>
            <a:custGeom>
              <a:avLst/>
              <a:gdLst/>
              <a:ahLst/>
              <a:cxnLst/>
              <a:rect l="l" t="t" r="r" b="b"/>
              <a:pathLst>
                <a:path w="589915" h="1717675">
                  <a:moveTo>
                    <a:pt x="0" y="1068835"/>
                  </a:moveTo>
                  <a:lnTo>
                    <a:pt x="49920" y="470844"/>
                  </a:lnTo>
                </a:path>
                <a:path w="589915" h="1717675">
                  <a:moveTo>
                    <a:pt x="49920" y="458078"/>
                  </a:moveTo>
                  <a:lnTo>
                    <a:pt x="87860" y="458078"/>
                  </a:lnTo>
                </a:path>
                <a:path w="589915" h="1717675">
                  <a:moveTo>
                    <a:pt x="100041" y="458078"/>
                  </a:moveTo>
                  <a:lnTo>
                    <a:pt x="137781" y="12553"/>
                  </a:lnTo>
                </a:path>
                <a:path w="589915" h="1717675">
                  <a:moveTo>
                    <a:pt x="137781" y="0"/>
                  </a:moveTo>
                  <a:lnTo>
                    <a:pt x="175720" y="0"/>
                  </a:lnTo>
                </a:path>
                <a:path w="589915" h="1717675">
                  <a:moveTo>
                    <a:pt x="187901" y="0"/>
                  </a:moveTo>
                  <a:lnTo>
                    <a:pt x="226041" y="432334"/>
                  </a:lnTo>
                </a:path>
                <a:path w="589915" h="1717675">
                  <a:moveTo>
                    <a:pt x="226041" y="444887"/>
                  </a:moveTo>
                  <a:lnTo>
                    <a:pt x="275762" y="444887"/>
                  </a:lnTo>
                </a:path>
                <a:path w="589915" h="1717675">
                  <a:moveTo>
                    <a:pt x="288541" y="444887"/>
                  </a:moveTo>
                  <a:lnTo>
                    <a:pt x="326082" y="1348619"/>
                  </a:lnTo>
                </a:path>
                <a:path w="589915" h="1717675">
                  <a:moveTo>
                    <a:pt x="326082" y="1361299"/>
                  </a:moveTo>
                  <a:lnTo>
                    <a:pt x="351441" y="1361299"/>
                  </a:lnTo>
                </a:path>
                <a:path w="589915" h="1717675">
                  <a:moveTo>
                    <a:pt x="363622" y="1361299"/>
                  </a:moveTo>
                  <a:lnTo>
                    <a:pt x="413942" y="1692252"/>
                  </a:lnTo>
                </a:path>
                <a:path w="589915" h="1717675">
                  <a:moveTo>
                    <a:pt x="413942" y="1704933"/>
                  </a:moveTo>
                  <a:lnTo>
                    <a:pt x="439302" y="1704933"/>
                  </a:lnTo>
                </a:path>
                <a:path w="589915" h="1717675">
                  <a:moveTo>
                    <a:pt x="451483" y="1704933"/>
                  </a:moveTo>
                  <a:lnTo>
                    <a:pt x="501803" y="1717592"/>
                  </a:lnTo>
                </a:path>
                <a:path w="589915" h="1717675">
                  <a:moveTo>
                    <a:pt x="514383" y="1717592"/>
                  </a:moveTo>
                  <a:lnTo>
                    <a:pt x="539742" y="1717592"/>
                  </a:lnTo>
                </a:path>
                <a:path w="589915" h="1717675">
                  <a:moveTo>
                    <a:pt x="551923" y="1717592"/>
                  </a:moveTo>
                  <a:lnTo>
                    <a:pt x="589463" y="1386639"/>
                  </a:lnTo>
                </a:path>
              </a:pathLst>
            </a:custGeom>
            <a:ln w="13102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99645" y="4433534"/>
              <a:ext cx="489422" cy="343981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7201848" y="3396797"/>
              <a:ext cx="577850" cy="1717675"/>
            </a:xfrm>
            <a:custGeom>
              <a:avLst/>
              <a:gdLst/>
              <a:ahLst/>
              <a:cxnLst/>
              <a:rect l="l" t="t" r="r" b="b"/>
              <a:pathLst>
                <a:path w="577850" h="1717675">
                  <a:moveTo>
                    <a:pt x="0" y="1068835"/>
                  </a:moveTo>
                  <a:lnTo>
                    <a:pt x="50320" y="470844"/>
                  </a:lnTo>
                </a:path>
                <a:path w="577850" h="1717675">
                  <a:moveTo>
                    <a:pt x="50320" y="458078"/>
                  </a:moveTo>
                  <a:lnTo>
                    <a:pt x="75080" y="458078"/>
                  </a:lnTo>
                </a:path>
                <a:path w="577850" h="1717675">
                  <a:moveTo>
                    <a:pt x="87860" y="458078"/>
                  </a:moveTo>
                  <a:lnTo>
                    <a:pt x="137980" y="12553"/>
                  </a:lnTo>
                </a:path>
                <a:path w="577850" h="1717675">
                  <a:moveTo>
                    <a:pt x="137980" y="0"/>
                  </a:moveTo>
                  <a:lnTo>
                    <a:pt x="163540" y="0"/>
                  </a:lnTo>
                </a:path>
                <a:path w="577850" h="1717675">
                  <a:moveTo>
                    <a:pt x="175720" y="0"/>
                  </a:moveTo>
                  <a:lnTo>
                    <a:pt x="213261" y="432334"/>
                  </a:lnTo>
                </a:path>
                <a:path w="577850" h="1717675">
                  <a:moveTo>
                    <a:pt x="213261" y="444887"/>
                  </a:moveTo>
                  <a:lnTo>
                    <a:pt x="263381" y="444887"/>
                  </a:lnTo>
                </a:path>
                <a:path w="577850" h="1717675">
                  <a:moveTo>
                    <a:pt x="276161" y="444887"/>
                  </a:moveTo>
                  <a:lnTo>
                    <a:pt x="313701" y="1348619"/>
                  </a:lnTo>
                </a:path>
                <a:path w="577850" h="1717675">
                  <a:moveTo>
                    <a:pt x="313701" y="1361299"/>
                  </a:moveTo>
                  <a:lnTo>
                    <a:pt x="351242" y="1361299"/>
                  </a:lnTo>
                </a:path>
                <a:path w="577850" h="1717675">
                  <a:moveTo>
                    <a:pt x="364021" y="1361299"/>
                  </a:moveTo>
                  <a:lnTo>
                    <a:pt x="401562" y="1692252"/>
                  </a:lnTo>
                </a:path>
                <a:path w="577850" h="1717675">
                  <a:moveTo>
                    <a:pt x="401562" y="1704933"/>
                  </a:moveTo>
                  <a:lnTo>
                    <a:pt x="426922" y="1704933"/>
                  </a:lnTo>
                </a:path>
                <a:path w="577850" h="1717675">
                  <a:moveTo>
                    <a:pt x="439102" y="1704933"/>
                  </a:moveTo>
                  <a:lnTo>
                    <a:pt x="489422" y="1717592"/>
                  </a:lnTo>
                </a:path>
                <a:path w="577850" h="1717675">
                  <a:moveTo>
                    <a:pt x="502002" y="1717592"/>
                  </a:moveTo>
                  <a:lnTo>
                    <a:pt x="526963" y="1717592"/>
                  </a:lnTo>
                </a:path>
                <a:path w="577850" h="1717675">
                  <a:moveTo>
                    <a:pt x="539742" y="1717592"/>
                  </a:moveTo>
                  <a:lnTo>
                    <a:pt x="577283" y="1386639"/>
                  </a:lnTo>
                </a:path>
              </a:pathLst>
            </a:custGeom>
            <a:ln w="13102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779130" y="4433534"/>
              <a:ext cx="489422" cy="343981"/>
            </a:xfrm>
            <a:prstGeom prst="rect">
              <a:avLst/>
            </a:prstGeom>
          </p:spPr>
        </p:pic>
        <p:sp>
          <p:nvSpPr>
            <p:cNvPr id="20" name="object 20" descr=""/>
            <p:cNvSpPr/>
            <p:nvPr/>
          </p:nvSpPr>
          <p:spPr>
            <a:xfrm>
              <a:off x="8281134" y="3409350"/>
              <a:ext cx="264160" cy="1056640"/>
            </a:xfrm>
            <a:custGeom>
              <a:avLst/>
              <a:gdLst/>
              <a:ahLst/>
              <a:cxnLst/>
              <a:rect l="l" t="t" r="r" b="b"/>
              <a:pathLst>
                <a:path w="264159" h="1056639">
                  <a:moveTo>
                    <a:pt x="0" y="1056282"/>
                  </a:moveTo>
                  <a:lnTo>
                    <a:pt x="50320" y="458291"/>
                  </a:lnTo>
                </a:path>
                <a:path w="264159" h="1056639">
                  <a:moveTo>
                    <a:pt x="50320" y="445525"/>
                  </a:moveTo>
                  <a:lnTo>
                    <a:pt x="75280" y="445525"/>
                  </a:lnTo>
                </a:path>
                <a:path w="264159" h="1056639">
                  <a:moveTo>
                    <a:pt x="87860" y="445525"/>
                  </a:moveTo>
                  <a:lnTo>
                    <a:pt x="138180" y="12765"/>
                  </a:lnTo>
                </a:path>
                <a:path w="264159" h="1056639">
                  <a:moveTo>
                    <a:pt x="138180" y="0"/>
                  </a:moveTo>
                  <a:lnTo>
                    <a:pt x="162941" y="0"/>
                  </a:lnTo>
                </a:path>
                <a:path w="264159" h="1056639">
                  <a:moveTo>
                    <a:pt x="175720" y="0"/>
                  </a:moveTo>
                  <a:lnTo>
                    <a:pt x="226041" y="419781"/>
                  </a:lnTo>
                </a:path>
                <a:path w="264159" h="1056639">
                  <a:moveTo>
                    <a:pt x="226041" y="432334"/>
                  </a:moveTo>
                  <a:lnTo>
                    <a:pt x="263581" y="432334"/>
                  </a:lnTo>
                </a:path>
              </a:pathLst>
            </a:custGeom>
            <a:ln w="13102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 descr=""/>
          <p:cNvSpPr txBox="1"/>
          <p:nvPr/>
        </p:nvSpPr>
        <p:spPr>
          <a:xfrm>
            <a:off x="3567818" y="2560705"/>
            <a:ext cx="2127885" cy="30289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dirty="0" sz="1800" spc="-135" b="1">
                <a:latin typeface="Times New Roman"/>
                <a:cs typeface="Times New Roman"/>
              </a:rPr>
              <a:t>Semana</a:t>
            </a:r>
            <a:r>
              <a:rPr dirty="0" sz="1800" spc="-120" b="1">
                <a:latin typeface="Times New Roman"/>
                <a:cs typeface="Times New Roman"/>
              </a:rPr>
              <a:t> </a:t>
            </a:r>
            <a:r>
              <a:rPr dirty="0" sz="1800" spc="-114" b="1">
                <a:latin typeface="Times New Roman"/>
                <a:cs typeface="Times New Roman"/>
              </a:rPr>
              <a:t>Típica</a:t>
            </a:r>
            <a:r>
              <a:rPr dirty="0" sz="1800" spc="-22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de</a:t>
            </a:r>
            <a:r>
              <a:rPr dirty="0" sz="1800" spc="-5" b="1">
                <a:latin typeface="Times New Roman"/>
                <a:cs typeface="Times New Roman"/>
              </a:rPr>
              <a:t> </a:t>
            </a:r>
            <a:r>
              <a:rPr dirty="0" sz="1800" spc="-90" b="1">
                <a:latin typeface="Times New Roman"/>
                <a:cs typeface="Times New Roman"/>
              </a:rPr>
              <a:t>Carga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681501" y="3223905"/>
            <a:ext cx="221615" cy="28282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12395">
              <a:lnSpc>
                <a:spcPct val="100000"/>
              </a:lnSpc>
              <a:spcBef>
                <a:spcPts val="105"/>
              </a:spcBef>
            </a:pPr>
            <a:r>
              <a:rPr dirty="0" sz="1600" spc="-50">
                <a:latin typeface="Times New Roman"/>
                <a:cs typeface="Times New Roman"/>
              </a:rPr>
              <a:t>1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5"/>
              </a:spcBef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r>
              <a:rPr dirty="0" sz="1600" spc="-110">
                <a:latin typeface="Times New Roman"/>
                <a:cs typeface="Times New Roman"/>
              </a:rPr>
              <a:t>0.9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0"/>
              </a:spcBef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r>
              <a:rPr dirty="0" sz="1600" spc="-110">
                <a:latin typeface="Times New Roman"/>
                <a:cs typeface="Times New Roman"/>
              </a:rPr>
              <a:t>0.8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5"/>
              </a:spcBef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dirty="0" sz="1600" spc="-110">
                <a:latin typeface="Times New Roman"/>
                <a:cs typeface="Times New Roman"/>
              </a:rPr>
              <a:t>0.7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45"/>
              </a:spcBef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r>
              <a:rPr dirty="0" sz="1600" spc="-110">
                <a:latin typeface="Times New Roman"/>
                <a:cs typeface="Times New Roman"/>
              </a:rPr>
              <a:t>0.6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0"/>
              </a:spcBef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r>
              <a:rPr dirty="0" sz="1600" spc="-110">
                <a:latin typeface="Times New Roman"/>
                <a:cs typeface="Times New Roman"/>
              </a:rPr>
              <a:t>0.5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681501" y="2702211"/>
            <a:ext cx="22161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600" spc="-110">
                <a:latin typeface="Times New Roman"/>
                <a:cs typeface="Times New Roman"/>
              </a:rPr>
              <a:t>1.1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969883" y="6061610"/>
            <a:ext cx="10858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600" spc="-50">
                <a:latin typeface="Times New Roman"/>
                <a:cs typeface="Times New Roman"/>
              </a:rPr>
              <a:t>1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1836008" y="6061610"/>
            <a:ext cx="18859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600" spc="-90">
                <a:latin typeface="Times New Roman"/>
                <a:cs typeface="Times New Roman"/>
              </a:rPr>
              <a:t>21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2726953" y="6061610"/>
            <a:ext cx="18859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600" spc="-90">
                <a:latin typeface="Times New Roman"/>
                <a:cs typeface="Times New Roman"/>
              </a:rPr>
              <a:t>41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3642899" y="6061610"/>
            <a:ext cx="17081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600" spc="-160">
                <a:latin typeface="Times New Roman"/>
                <a:cs typeface="Times New Roman"/>
              </a:rPr>
              <a:t>61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5400108" y="6061610"/>
            <a:ext cx="27178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600" spc="-110">
                <a:latin typeface="Times New Roman"/>
                <a:cs typeface="Times New Roman"/>
              </a:rPr>
              <a:t>101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6303674" y="6061610"/>
            <a:ext cx="27178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600" spc="-110">
                <a:latin typeface="Times New Roman"/>
                <a:cs typeface="Times New Roman"/>
              </a:rPr>
              <a:t>121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7207439" y="6061610"/>
            <a:ext cx="27178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600" spc="-110">
                <a:latin typeface="Times New Roman"/>
                <a:cs typeface="Times New Roman"/>
              </a:rPr>
              <a:t>141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8111204" y="6061610"/>
            <a:ext cx="246379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600" spc="-170">
                <a:latin typeface="Times New Roman"/>
                <a:cs typeface="Times New Roman"/>
              </a:rPr>
              <a:t>161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4546663" y="6126311"/>
            <a:ext cx="697230" cy="254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20"/>
              </a:lnSpc>
            </a:pPr>
            <a:r>
              <a:rPr dirty="0" baseline="13888" sz="2400" spc="-15">
                <a:latin typeface="Times New Roman"/>
                <a:cs typeface="Times New Roman"/>
              </a:rPr>
              <a:t>81</a:t>
            </a:r>
            <a:r>
              <a:rPr dirty="0" baseline="13888" sz="2400" spc="120">
                <a:latin typeface="Times New Roman"/>
                <a:cs typeface="Times New Roman"/>
              </a:rPr>
              <a:t> </a:t>
            </a:r>
            <a:r>
              <a:rPr dirty="0" sz="1500" spc="-114" b="1">
                <a:latin typeface="Times New Roman"/>
                <a:cs typeface="Times New Roman"/>
              </a:rPr>
              <a:t>Horas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421815" y="4233752"/>
            <a:ext cx="223520" cy="31369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635"/>
              </a:lnSpc>
            </a:pPr>
            <a:r>
              <a:rPr dirty="0" sz="1400" spc="-20" b="1">
                <a:latin typeface="Times New Roman"/>
                <a:cs typeface="Times New Roman"/>
              </a:rPr>
              <a:t>p.u.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34" name="object 34" descr=""/>
          <p:cNvGrpSpPr/>
          <p:nvPr/>
        </p:nvGrpSpPr>
        <p:grpSpPr>
          <a:xfrm>
            <a:off x="360761" y="2555547"/>
            <a:ext cx="8460105" cy="3908425"/>
            <a:chOff x="360761" y="2555547"/>
            <a:chExt cx="8460105" cy="3908425"/>
          </a:xfrm>
        </p:grpSpPr>
        <p:sp>
          <p:nvSpPr>
            <p:cNvPr id="35" name="object 35" descr=""/>
            <p:cNvSpPr/>
            <p:nvPr/>
          </p:nvSpPr>
          <p:spPr>
            <a:xfrm>
              <a:off x="367746" y="2562532"/>
              <a:ext cx="8446135" cy="3894454"/>
            </a:xfrm>
            <a:custGeom>
              <a:avLst/>
              <a:gdLst/>
              <a:ahLst/>
              <a:cxnLst/>
              <a:rect l="l" t="t" r="r" b="b"/>
              <a:pathLst>
                <a:path w="8446135" h="3894454">
                  <a:moveTo>
                    <a:pt x="0" y="3893986"/>
                  </a:moveTo>
                  <a:lnTo>
                    <a:pt x="8445988" y="3893986"/>
                  </a:lnTo>
                  <a:lnTo>
                    <a:pt x="8445988" y="0"/>
                  </a:lnTo>
                  <a:lnTo>
                    <a:pt x="0" y="0"/>
                  </a:lnTo>
                  <a:lnTo>
                    <a:pt x="0" y="3893986"/>
                  </a:lnTo>
                  <a:close/>
                </a:path>
              </a:pathLst>
            </a:custGeom>
            <a:ln w="133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2273654" y="3242486"/>
              <a:ext cx="4520565" cy="2340610"/>
            </a:xfrm>
            <a:custGeom>
              <a:avLst/>
              <a:gdLst/>
              <a:ahLst/>
              <a:cxnLst/>
              <a:rect l="l" t="t" r="r" b="b"/>
              <a:pathLst>
                <a:path w="4520565" h="2340610">
                  <a:moveTo>
                    <a:pt x="17933" y="1160222"/>
                  </a:moveTo>
                  <a:lnTo>
                    <a:pt x="26965" y="1100274"/>
                  </a:lnTo>
                  <a:lnTo>
                    <a:pt x="37640" y="1041411"/>
                  </a:lnTo>
                  <a:lnTo>
                    <a:pt x="49900" y="983710"/>
                  </a:lnTo>
                  <a:lnTo>
                    <a:pt x="63688" y="927248"/>
                  </a:lnTo>
                  <a:lnTo>
                    <a:pt x="78946" y="872102"/>
                  </a:lnTo>
                  <a:lnTo>
                    <a:pt x="95618" y="818350"/>
                  </a:lnTo>
                  <a:lnTo>
                    <a:pt x="113645" y="766070"/>
                  </a:lnTo>
                  <a:lnTo>
                    <a:pt x="132970" y="715337"/>
                  </a:lnTo>
                  <a:lnTo>
                    <a:pt x="153537" y="666230"/>
                  </a:lnTo>
                  <a:lnTo>
                    <a:pt x="175286" y="618826"/>
                  </a:lnTo>
                  <a:lnTo>
                    <a:pt x="198162" y="573202"/>
                  </a:lnTo>
                  <a:lnTo>
                    <a:pt x="222107" y="529434"/>
                  </a:lnTo>
                  <a:lnTo>
                    <a:pt x="247062" y="487602"/>
                  </a:lnTo>
                  <a:lnTo>
                    <a:pt x="272972" y="447781"/>
                  </a:lnTo>
                  <a:lnTo>
                    <a:pt x="299778" y="410049"/>
                  </a:lnTo>
                  <a:lnTo>
                    <a:pt x="327423" y="374483"/>
                  </a:lnTo>
                  <a:lnTo>
                    <a:pt x="355850" y="341161"/>
                  </a:lnTo>
                  <a:lnTo>
                    <a:pt x="385001" y="310159"/>
                  </a:lnTo>
                  <a:lnTo>
                    <a:pt x="414819" y="281556"/>
                  </a:lnTo>
                  <a:lnTo>
                    <a:pt x="445246" y="255427"/>
                  </a:lnTo>
                  <a:lnTo>
                    <a:pt x="476225" y="231851"/>
                  </a:lnTo>
                  <a:lnTo>
                    <a:pt x="539610" y="192665"/>
                  </a:lnTo>
                  <a:lnTo>
                    <a:pt x="604515" y="164616"/>
                  </a:lnTo>
                  <a:lnTo>
                    <a:pt x="670479" y="148321"/>
                  </a:lnTo>
                  <a:lnTo>
                    <a:pt x="737044" y="144398"/>
                  </a:lnTo>
                  <a:lnTo>
                    <a:pt x="770408" y="147270"/>
                  </a:lnTo>
                  <a:lnTo>
                    <a:pt x="803333" y="153394"/>
                  </a:lnTo>
                  <a:lnTo>
                    <a:pt x="835359" y="162638"/>
                  </a:lnTo>
                  <a:lnTo>
                    <a:pt x="896574" y="190127"/>
                  </a:lnTo>
                  <a:lnTo>
                    <a:pt x="953775" y="229021"/>
                  </a:lnTo>
                  <a:lnTo>
                    <a:pt x="1006685" y="278601"/>
                  </a:lnTo>
                  <a:lnTo>
                    <a:pt x="1055025" y="338151"/>
                  </a:lnTo>
                  <a:lnTo>
                    <a:pt x="1077394" y="371441"/>
                  </a:lnTo>
                  <a:lnTo>
                    <a:pt x="1098517" y="406954"/>
                  </a:lnTo>
                  <a:lnTo>
                    <a:pt x="1118359" y="444600"/>
                  </a:lnTo>
                  <a:lnTo>
                    <a:pt x="1136885" y="484291"/>
                  </a:lnTo>
                  <a:lnTo>
                    <a:pt x="1154059" y="525937"/>
                  </a:lnTo>
                  <a:lnTo>
                    <a:pt x="1169849" y="569447"/>
                  </a:lnTo>
                  <a:lnTo>
                    <a:pt x="1184218" y="614732"/>
                  </a:lnTo>
                  <a:lnTo>
                    <a:pt x="1197131" y="661702"/>
                  </a:lnTo>
                  <a:lnTo>
                    <a:pt x="1208555" y="710269"/>
                  </a:lnTo>
                  <a:lnTo>
                    <a:pt x="1218455" y="760341"/>
                  </a:lnTo>
                  <a:lnTo>
                    <a:pt x="1226795" y="811831"/>
                  </a:lnTo>
                  <a:lnTo>
                    <a:pt x="1233541" y="864646"/>
                  </a:lnTo>
                  <a:lnTo>
                    <a:pt x="1238659" y="918699"/>
                  </a:lnTo>
                  <a:lnTo>
                    <a:pt x="1242113" y="973900"/>
                  </a:lnTo>
                  <a:lnTo>
                    <a:pt x="1243868" y="1030158"/>
                  </a:lnTo>
                  <a:lnTo>
                    <a:pt x="1243891" y="1087385"/>
                  </a:lnTo>
                  <a:lnTo>
                    <a:pt x="1242146" y="1145490"/>
                  </a:lnTo>
                  <a:lnTo>
                    <a:pt x="1238599" y="1204384"/>
                  </a:lnTo>
                  <a:lnTo>
                    <a:pt x="1233214" y="1263977"/>
                  </a:lnTo>
                  <a:lnTo>
                    <a:pt x="1225957" y="1324179"/>
                  </a:lnTo>
                  <a:lnTo>
                    <a:pt x="1216925" y="1384127"/>
                  </a:lnTo>
                  <a:lnTo>
                    <a:pt x="1206251" y="1442990"/>
                  </a:lnTo>
                  <a:lnTo>
                    <a:pt x="1193991" y="1500691"/>
                  </a:lnTo>
                  <a:lnTo>
                    <a:pt x="1180203" y="1557153"/>
                  </a:lnTo>
                  <a:lnTo>
                    <a:pt x="1164944" y="1612298"/>
                  </a:lnTo>
                  <a:lnTo>
                    <a:pt x="1148273" y="1666050"/>
                  </a:lnTo>
                  <a:lnTo>
                    <a:pt x="1130246" y="1718330"/>
                  </a:lnTo>
                  <a:lnTo>
                    <a:pt x="1110920" y="1769062"/>
                  </a:lnTo>
                  <a:lnTo>
                    <a:pt x="1090354" y="1818169"/>
                  </a:lnTo>
                  <a:lnTo>
                    <a:pt x="1068604" y="1865573"/>
                  </a:lnTo>
                  <a:lnTo>
                    <a:pt x="1045728" y="1911196"/>
                  </a:lnTo>
                  <a:lnTo>
                    <a:pt x="1021784" y="1954963"/>
                  </a:lnTo>
                  <a:lnTo>
                    <a:pt x="996828" y="1996795"/>
                  </a:lnTo>
                  <a:lnTo>
                    <a:pt x="970919" y="2036616"/>
                  </a:lnTo>
                  <a:lnTo>
                    <a:pt x="944113" y="2074348"/>
                  </a:lnTo>
                  <a:lnTo>
                    <a:pt x="916467" y="2109913"/>
                  </a:lnTo>
                  <a:lnTo>
                    <a:pt x="888041" y="2143235"/>
                  </a:lnTo>
                  <a:lnTo>
                    <a:pt x="858890" y="2174236"/>
                  </a:lnTo>
                  <a:lnTo>
                    <a:pt x="829072" y="2202840"/>
                  </a:lnTo>
                  <a:lnTo>
                    <a:pt x="798645" y="2228969"/>
                  </a:lnTo>
                  <a:lnTo>
                    <a:pt x="767665" y="2252545"/>
                  </a:lnTo>
                  <a:lnTo>
                    <a:pt x="704280" y="2291731"/>
                  </a:lnTo>
                  <a:lnTo>
                    <a:pt x="639376" y="2319781"/>
                  </a:lnTo>
                  <a:lnTo>
                    <a:pt x="573412" y="2336077"/>
                  </a:lnTo>
                  <a:lnTo>
                    <a:pt x="506847" y="2340002"/>
                  </a:lnTo>
                  <a:lnTo>
                    <a:pt x="473482" y="2337131"/>
                  </a:lnTo>
                  <a:lnTo>
                    <a:pt x="440557" y="2331007"/>
                  </a:lnTo>
                  <a:lnTo>
                    <a:pt x="408532" y="2321763"/>
                  </a:lnTo>
                  <a:lnTo>
                    <a:pt x="347317" y="2294274"/>
                  </a:lnTo>
                  <a:lnTo>
                    <a:pt x="290116" y="2255381"/>
                  </a:lnTo>
                  <a:lnTo>
                    <a:pt x="237206" y="2205800"/>
                  </a:lnTo>
                  <a:lnTo>
                    <a:pt x="188866" y="2146250"/>
                  </a:lnTo>
                  <a:lnTo>
                    <a:pt x="166496" y="2112961"/>
                  </a:lnTo>
                  <a:lnTo>
                    <a:pt x="145373" y="2077448"/>
                  </a:lnTo>
                  <a:lnTo>
                    <a:pt x="125532" y="2039801"/>
                  </a:lnTo>
                  <a:lnTo>
                    <a:pt x="107006" y="2000110"/>
                  </a:lnTo>
                  <a:lnTo>
                    <a:pt x="89831" y="1958465"/>
                  </a:lnTo>
                  <a:lnTo>
                    <a:pt x="74042" y="1914955"/>
                  </a:lnTo>
                  <a:lnTo>
                    <a:pt x="59673" y="1869670"/>
                  </a:lnTo>
                  <a:lnTo>
                    <a:pt x="46759" y="1822699"/>
                  </a:lnTo>
                  <a:lnTo>
                    <a:pt x="35335" y="1774132"/>
                  </a:lnTo>
                  <a:lnTo>
                    <a:pt x="25436" y="1724060"/>
                  </a:lnTo>
                  <a:lnTo>
                    <a:pt x="17096" y="1672571"/>
                  </a:lnTo>
                  <a:lnTo>
                    <a:pt x="10349" y="1619755"/>
                  </a:lnTo>
                  <a:lnTo>
                    <a:pt x="5232" y="1565702"/>
                  </a:lnTo>
                  <a:lnTo>
                    <a:pt x="1778" y="1510501"/>
                  </a:lnTo>
                  <a:lnTo>
                    <a:pt x="22" y="1454243"/>
                  </a:lnTo>
                  <a:lnTo>
                    <a:pt x="0" y="1397017"/>
                  </a:lnTo>
                  <a:lnTo>
                    <a:pt x="1745" y="1338912"/>
                  </a:lnTo>
                  <a:lnTo>
                    <a:pt x="5292" y="1280018"/>
                  </a:lnTo>
                  <a:lnTo>
                    <a:pt x="10677" y="1220425"/>
                  </a:lnTo>
                  <a:lnTo>
                    <a:pt x="17933" y="1160222"/>
                  </a:lnTo>
                  <a:close/>
                </a:path>
                <a:path w="4520565" h="2340610">
                  <a:moveTo>
                    <a:pt x="3294533" y="1015823"/>
                  </a:moveTo>
                  <a:lnTo>
                    <a:pt x="3303565" y="955875"/>
                  </a:lnTo>
                  <a:lnTo>
                    <a:pt x="3314240" y="897012"/>
                  </a:lnTo>
                  <a:lnTo>
                    <a:pt x="3326500" y="839311"/>
                  </a:lnTo>
                  <a:lnTo>
                    <a:pt x="3340288" y="782849"/>
                  </a:lnTo>
                  <a:lnTo>
                    <a:pt x="3355546" y="727703"/>
                  </a:lnTo>
                  <a:lnTo>
                    <a:pt x="3372218" y="673951"/>
                  </a:lnTo>
                  <a:lnTo>
                    <a:pt x="3390245" y="621671"/>
                  </a:lnTo>
                  <a:lnTo>
                    <a:pt x="3409570" y="570938"/>
                  </a:lnTo>
                  <a:lnTo>
                    <a:pt x="3430137" y="521831"/>
                  </a:lnTo>
                  <a:lnTo>
                    <a:pt x="3451886" y="474427"/>
                  </a:lnTo>
                  <a:lnTo>
                    <a:pt x="3474762" y="428803"/>
                  </a:lnTo>
                  <a:lnTo>
                    <a:pt x="3498707" y="385035"/>
                  </a:lnTo>
                  <a:lnTo>
                    <a:pt x="3523662" y="343203"/>
                  </a:lnTo>
                  <a:lnTo>
                    <a:pt x="3549572" y="303382"/>
                  </a:lnTo>
                  <a:lnTo>
                    <a:pt x="3576378" y="265650"/>
                  </a:lnTo>
                  <a:lnTo>
                    <a:pt x="3604023" y="230084"/>
                  </a:lnTo>
                  <a:lnTo>
                    <a:pt x="3632450" y="196762"/>
                  </a:lnTo>
                  <a:lnTo>
                    <a:pt x="3661601" y="165760"/>
                  </a:lnTo>
                  <a:lnTo>
                    <a:pt x="3691419" y="137157"/>
                  </a:lnTo>
                  <a:lnTo>
                    <a:pt x="3721846" y="111028"/>
                  </a:lnTo>
                  <a:lnTo>
                    <a:pt x="3752825" y="87452"/>
                  </a:lnTo>
                  <a:lnTo>
                    <a:pt x="3816210" y="48266"/>
                  </a:lnTo>
                  <a:lnTo>
                    <a:pt x="3881115" y="20217"/>
                  </a:lnTo>
                  <a:lnTo>
                    <a:pt x="3947079" y="3922"/>
                  </a:lnTo>
                  <a:lnTo>
                    <a:pt x="4013644" y="0"/>
                  </a:lnTo>
                  <a:lnTo>
                    <a:pt x="4047008" y="2871"/>
                  </a:lnTo>
                  <a:lnTo>
                    <a:pt x="4079933" y="8983"/>
                  </a:lnTo>
                  <a:lnTo>
                    <a:pt x="4111959" y="18217"/>
                  </a:lnTo>
                  <a:lnTo>
                    <a:pt x="4173174" y="45690"/>
                  </a:lnTo>
                  <a:lnTo>
                    <a:pt x="4230375" y="84572"/>
                  </a:lnTo>
                  <a:lnTo>
                    <a:pt x="4283285" y="134145"/>
                  </a:lnTo>
                  <a:lnTo>
                    <a:pt x="4331625" y="193691"/>
                  </a:lnTo>
                  <a:lnTo>
                    <a:pt x="4353994" y="226979"/>
                  </a:lnTo>
                  <a:lnTo>
                    <a:pt x="4375117" y="262492"/>
                  </a:lnTo>
                  <a:lnTo>
                    <a:pt x="4394959" y="300138"/>
                  </a:lnTo>
                  <a:lnTo>
                    <a:pt x="4413485" y="339829"/>
                  </a:lnTo>
                  <a:lnTo>
                    <a:pt x="4430659" y="381474"/>
                  </a:lnTo>
                  <a:lnTo>
                    <a:pt x="4446449" y="424984"/>
                  </a:lnTo>
                  <a:lnTo>
                    <a:pt x="4460818" y="470269"/>
                  </a:lnTo>
                  <a:lnTo>
                    <a:pt x="4473731" y="517239"/>
                  </a:lnTo>
                  <a:lnTo>
                    <a:pt x="4485155" y="565805"/>
                  </a:lnTo>
                  <a:lnTo>
                    <a:pt x="4495055" y="615877"/>
                  </a:lnTo>
                  <a:lnTo>
                    <a:pt x="4503395" y="667364"/>
                  </a:lnTo>
                  <a:lnTo>
                    <a:pt x="4510141" y="720177"/>
                  </a:lnTo>
                  <a:lnTo>
                    <a:pt x="4515259" y="774227"/>
                  </a:lnTo>
                  <a:lnTo>
                    <a:pt x="4518713" y="829424"/>
                  </a:lnTo>
                  <a:lnTo>
                    <a:pt x="4520468" y="885677"/>
                  </a:lnTo>
                  <a:lnTo>
                    <a:pt x="4520491" y="942897"/>
                  </a:lnTo>
                  <a:lnTo>
                    <a:pt x="4518746" y="1000995"/>
                  </a:lnTo>
                  <a:lnTo>
                    <a:pt x="4515199" y="1059880"/>
                  </a:lnTo>
                  <a:lnTo>
                    <a:pt x="4509814" y="1119462"/>
                  </a:lnTo>
                  <a:lnTo>
                    <a:pt x="4502557" y="1179653"/>
                  </a:lnTo>
                  <a:lnTo>
                    <a:pt x="4493525" y="1239601"/>
                  </a:lnTo>
                  <a:lnTo>
                    <a:pt x="4482851" y="1298464"/>
                  </a:lnTo>
                  <a:lnTo>
                    <a:pt x="4470591" y="1356166"/>
                  </a:lnTo>
                  <a:lnTo>
                    <a:pt x="4456803" y="1412628"/>
                  </a:lnTo>
                  <a:lnTo>
                    <a:pt x="4441544" y="1467773"/>
                  </a:lnTo>
                  <a:lnTo>
                    <a:pt x="4424873" y="1521525"/>
                  </a:lnTo>
                  <a:lnTo>
                    <a:pt x="4406846" y="1573806"/>
                  </a:lnTo>
                  <a:lnTo>
                    <a:pt x="4387520" y="1624538"/>
                  </a:lnTo>
                  <a:lnTo>
                    <a:pt x="4366954" y="1673645"/>
                  </a:lnTo>
                  <a:lnTo>
                    <a:pt x="4345204" y="1721049"/>
                  </a:lnTo>
                  <a:lnTo>
                    <a:pt x="4322328" y="1766674"/>
                  </a:lnTo>
                  <a:lnTo>
                    <a:pt x="4298384" y="1810441"/>
                  </a:lnTo>
                  <a:lnTo>
                    <a:pt x="4273428" y="1852273"/>
                  </a:lnTo>
                  <a:lnTo>
                    <a:pt x="4247519" y="1892094"/>
                  </a:lnTo>
                  <a:lnTo>
                    <a:pt x="4220713" y="1929826"/>
                  </a:lnTo>
                  <a:lnTo>
                    <a:pt x="4193067" y="1965392"/>
                  </a:lnTo>
                  <a:lnTo>
                    <a:pt x="4164641" y="1998714"/>
                  </a:lnTo>
                  <a:lnTo>
                    <a:pt x="4135490" y="2029716"/>
                  </a:lnTo>
                  <a:lnTo>
                    <a:pt x="4105672" y="2058320"/>
                  </a:lnTo>
                  <a:lnTo>
                    <a:pt x="4075245" y="2084448"/>
                  </a:lnTo>
                  <a:lnTo>
                    <a:pt x="4044265" y="2108024"/>
                  </a:lnTo>
                  <a:lnTo>
                    <a:pt x="3980880" y="2147210"/>
                  </a:lnTo>
                  <a:lnTo>
                    <a:pt x="3915976" y="2175260"/>
                  </a:lnTo>
                  <a:lnTo>
                    <a:pt x="3850012" y="2191554"/>
                  </a:lnTo>
                  <a:lnTo>
                    <a:pt x="3783447" y="2195477"/>
                  </a:lnTo>
                  <a:lnTo>
                    <a:pt x="3750082" y="2192605"/>
                  </a:lnTo>
                  <a:lnTo>
                    <a:pt x="3717157" y="2186493"/>
                  </a:lnTo>
                  <a:lnTo>
                    <a:pt x="3685132" y="2177260"/>
                  </a:lnTo>
                  <a:lnTo>
                    <a:pt x="3623917" y="2149787"/>
                  </a:lnTo>
                  <a:lnTo>
                    <a:pt x="3566716" y="2110905"/>
                  </a:lnTo>
                  <a:lnTo>
                    <a:pt x="3513806" y="2061331"/>
                  </a:lnTo>
                  <a:lnTo>
                    <a:pt x="3465466" y="2001785"/>
                  </a:lnTo>
                  <a:lnTo>
                    <a:pt x="3443096" y="1968497"/>
                  </a:lnTo>
                  <a:lnTo>
                    <a:pt x="3421973" y="1932985"/>
                  </a:lnTo>
                  <a:lnTo>
                    <a:pt x="3402132" y="1895338"/>
                  </a:lnTo>
                  <a:lnTo>
                    <a:pt x="3383606" y="1855648"/>
                  </a:lnTo>
                  <a:lnTo>
                    <a:pt x="3366431" y="1814002"/>
                  </a:lnTo>
                  <a:lnTo>
                    <a:pt x="3350642" y="1770492"/>
                  </a:lnTo>
                  <a:lnTo>
                    <a:pt x="3336273" y="1725207"/>
                  </a:lnTo>
                  <a:lnTo>
                    <a:pt x="3323359" y="1678237"/>
                  </a:lnTo>
                  <a:lnTo>
                    <a:pt x="3311935" y="1629671"/>
                  </a:lnTo>
                  <a:lnTo>
                    <a:pt x="3302036" y="1579600"/>
                  </a:lnTo>
                  <a:lnTo>
                    <a:pt x="3293696" y="1528112"/>
                  </a:lnTo>
                  <a:lnTo>
                    <a:pt x="3286949" y="1475299"/>
                  </a:lnTo>
                  <a:lnTo>
                    <a:pt x="3281832" y="1421249"/>
                  </a:lnTo>
                  <a:lnTo>
                    <a:pt x="3278378" y="1366053"/>
                  </a:lnTo>
                  <a:lnTo>
                    <a:pt x="3276622" y="1309799"/>
                  </a:lnTo>
                  <a:lnTo>
                    <a:pt x="3276600" y="1252579"/>
                  </a:lnTo>
                  <a:lnTo>
                    <a:pt x="3278345" y="1194482"/>
                  </a:lnTo>
                  <a:lnTo>
                    <a:pt x="3281892" y="1135597"/>
                  </a:lnTo>
                  <a:lnTo>
                    <a:pt x="3287277" y="1076014"/>
                  </a:lnTo>
                  <a:lnTo>
                    <a:pt x="3294533" y="1015823"/>
                  </a:lnTo>
                  <a:close/>
                </a:path>
              </a:pathLst>
            </a:custGeom>
            <a:ln w="95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 descr=""/>
          <p:cNvSpPr txBox="1"/>
          <p:nvPr/>
        </p:nvSpPr>
        <p:spPr>
          <a:xfrm>
            <a:off x="2149094" y="2689987"/>
            <a:ext cx="8401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Día</a:t>
            </a:r>
            <a:r>
              <a:rPr dirty="0" sz="14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 spc="-10">
                <a:solidFill>
                  <a:srgbClr val="FF0000"/>
                </a:solidFill>
                <a:latin typeface="Times New Roman"/>
                <a:cs typeface="Times New Roman"/>
              </a:rPr>
              <a:t>Festivo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6569329" y="2766187"/>
            <a:ext cx="86868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Día</a:t>
            </a:r>
            <a:r>
              <a:rPr dirty="0" sz="14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 spc="-10">
                <a:solidFill>
                  <a:srgbClr val="FF0000"/>
                </a:solidFill>
                <a:latin typeface="Times New Roman"/>
                <a:cs typeface="Times New Roman"/>
              </a:rPr>
              <a:t>Laboral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9" name="object 39" descr=""/>
          <p:cNvSpPr/>
          <p:nvPr/>
        </p:nvSpPr>
        <p:spPr>
          <a:xfrm>
            <a:off x="2585847" y="2972561"/>
            <a:ext cx="4503420" cy="385445"/>
          </a:xfrm>
          <a:custGeom>
            <a:avLst/>
            <a:gdLst/>
            <a:ahLst/>
            <a:cxnLst/>
            <a:rect l="l" t="t" r="r" b="b"/>
            <a:pathLst>
              <a:path w="4503420" h="385445">
                <a:moveTo>
                  <a:pt x="309753" y="384937"/>
                </a:moveTo>
                <a:lnTo>
                  <a:pt x="299935" y="339344"/>
                </a:lnTo>
                <a:lnTo>
                  <a:pt x="291846" y="301752"/>
                </a:lnTo>
                <a:lnTo>
                  <a:pt x="267106" y="321525"/>
                </a:lnTo>
                <a:lnTo>
                  <a:pt x="9906" y="0"/>
                </a:lnTo>
                <a:lnTo>
                  <a:pt x="0" y="8001"/>
                </a:lnTo>
                <a:lnTo>
                  <a:pt x="257225" y="329425"/>
                </a:lnTo>
                <a:lnTo>
                  <a:pt x="232410" y="349250"/>
                </a:lnTo>
                <a:lnTo>
                  <a:pt x="309753" y="384937"/>
                </a:lnTo>
                <a:close/>
              </a:path>
              <a:path w="4503420" h="385445">
                <a:moveTo>
                  <a:pt x="4503039" y="89281"/>
                </a:moveTo>
                <a:lnTo>
                  <a:pt x="4498467" y="77470"/>
                </a:lnTo>
                <a:lnTo>
                  <a:pt x="3960228" y="279298"/>
                </a:lnTo>
                <a:lnTo>
                  <a:pt x="3949052" y="249555"/>
                </a:lnTo>
                <a:lnTo>
                  <a:pt x="3891153" y="311912"/>
                </a:lnTo>
                <a:lnTo>
                  <a:pt x="3975849" y="320929"/>
                </a:lnTo>
                <a:lnTo>
                  <a:pt x="3966362" y="295656"/>
                </a:lnTo>
                <a:lnTo>
                  <a:pt x="3964698" y="291223"/>
                </a:lnTo>
                <a:lnTo>
                  <a:pt x="4503039" y="8928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56845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02B82"/>
                </a:solidFill>
              </a:rPr>
              <a:t>7.</a:t>
            </a:r>
            <a:r>
              <a:rPr dirty="0" spc="-130">
                <a:solidFill>
                  <a:srgbClr val="002B82"/>
                </a:solidFill>
              </a:rPr>
              <a:t> </a:t>
            </a:r>
            <a:r>
              <a:rPr dirty="0">
                <a:solidFill>
                  <a:srgbClr val="002B82"/>
                </a:solidFill>
              </a:rPr>
              <a:t>ANÁLISIS</a:t>
            </a:r>
            <a:r>
              <a:rPr dirty="0" spc="-35">
                <a:solidFill>
                  <a:srgbClr val="002B82"/>
                </a:solidFill>
              </a:rPr>
              <a:t> </a:t>
            </a:r>
            <a:r>
              <a:rPr dirty="0">
                <a:solidFill>
                  <a:srgbClr val="002B82"/>
                </a:solidFill>
              </a:rPr>
              <a:t>CON</a:t>
            </a:r>
            <a:r>
              <a:rPr dirty="0" spc="-30">
                <a:solidFill>
                  <a:srgbClr val="002B82"/>
                </a:solidFill>
              </a:rPr>
              <a:t> </a:t>
            </a:r>
            <a:r>
              <a:rPr dirty="0">
                <a:solidFill>
                  <a:srgbClr val="002B82"/>
                </a:solidFill>
              </a:rPr>
              <a:t>LA</a:t>
            </a:r>
            <a:r>
              <a:rPr dirty="0" spc="-110">
                <a:solidFill>
                  <a:srgbClr val="002B82"/>
                </a:solidFill>
              </a:rPr>
              <a:t> </a:t>
            </a:r>
            <a:r>
              <a:rPr dirty="0">
                <a:solidFill>
                  <a:srgbClr val="002B82"/>
                </a:solidFill>
              </a:rPr>
              <a:t>RED</a:t>
            </a:r>
            <a:r>
              <a:rPr dirty="0" spc="-25">
                <a:solidFill>
                  <a:srgbClr val="002B82"/>
                </a:solidFill>
              </a:rPr>
              <a:t> </a:t>
            </a:r>
            <a:r>
              <a:rPr dirty="0" spc="-10">
                <a:solidFill>
                  <a:srgbClr val="002B82"/>
                </a:solidFill>
              </a:rPr>
              <a:t>COMPLETA</a:t>
            </a:r>
          </a:p>
        </p:txBody>
      </p:sp>
      <p:sp>
        <p:nvSpPr>
          <p:cNvPr id="41" name="object 4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83540" y="767821"/>
            <a:ext cx="8399145" cy="5036185"/>
          </a:xfrm>
          <a:prstGeom prst="rect">
            <a:avLst/>
          </a:prstGeom>
        </p:spPr>
        <p:txBody>
          <a:bodyPr wrap="square" lIns="0" tIns="179070" rIns="0" bIns="0" rtlCol="0" vert="horz">
            <a:spAutoFit/>
          </a:bodyPr>
          <a:lstStyle/>
          <a:p>
            <a:pPr marL="751205">
              <a:lnSpc>
                <a:spcPct val="100000"/>
              </a:lnSpc>
              <a:spcBef>
                <a:spcPts val="1410"/>
              </a:spcBef>
            </a:pPr>
            <a:r>
              <a:rPr dirty="0" sz="2000" spc="-10" b="1">
                <a:solidFill>
                  <a:srgbClr val="002B82"/>
                </a:solidFill>
                <a:latin typeface="Arial"/>
                <a:cs typeface="Arial"/>
              </a:rPr>
              <a:t>Resultados</a:t>
            </a:r>
            <a:endParaRPr sz="2000">
              <a:latin typeface="Arial"/>
              <a:cs typeface="Arial"/>
            </a:endParaRPr>
          </a:p>
          <a:p>
            <a:pPr algn="just" marL="355600" marR="838200" indent="-342900">
              <a:lnSpc>
                <a:spcPct val="140100"/>
              </a:lnSpc>
              <a:spcBef>
                <a:spcPts val="30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Los</a:t>
            </a:r>
            <a:r>
              <a:rPr dirty="0" sz="1800" spc="-4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resultados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suministran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los</a:t>
            </a:r>
            <a:r>
              <a:rPr dirty="0" sz="1800" spc="-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indicadores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confiabilidad</a:t>
            </a:r>
            <a:r>
              <a:rPr dirty="0" sz="1800" spc="-4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un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sistema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compuesto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nivel</a:t>
            </a:r>
            <a:r>
              <a:rPr dirty="0" sz="1800" spc="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Jerárquico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I</a:t>
            </a:r>
            <a:r>
              <a:rPr dirty="0" sz="1800" spc="-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y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II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simulando</a:t>
            </a:r>
            <a:r>
              <a:rPr dirty="0" sz="1800" spc="-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un</a:t>
            </a:r>
            <a:r>
              <a:rPr dirty="0" sz="1800" spc="-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año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de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operación</a:t>
            </a:r>
            <a:r>
              <a:rPr dirty="0" sz="1800" spc="-4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del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sistema;</a:t>
            </a:r>
            <a:endParaRPr sz="1800">
              <a:latin typeface="Arial"/>
              <a:cs typeface="Arial"/>
            </a:endParaRPr>
          </a:p>
          <a:p>
            <a:pPr algn="just" marL="354965" indent="-342265">
              <a:lnSpc>
                <a:spcPct val="100000"/>
              </a:lnSpc>
              <a:spcBef>
                <a:spcPts val="130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Distingue</a:t>
            </a:r>
            <a:r>
              <a:rPr dirty="0" sz="1800" spc="-4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las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causas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que</a:t>
            </a:r>
            <a:r>
              <a:rPr dirty="0" sz="1800" spc="-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provocan</a:t>
            </a:r>
            <a:r>
              <a:rPr dirty="0" sz="1800" spc="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racionamientos:</a:t>
            </a:r>
            <a:endParaRPr sz="1800">
              <a:latin typeface="Arial"/>
              <a:cs typeface="Arial"/>
            </a:endParaRPr>
          </a:p>
          <a:p>
            <a:pPr lvl="1" marL="755650" indent="-285750">
              <a:lnSpc>
                <a:spcPct val="100000"/>
              </a:lnSpc>
              <a:spcBef>
                <a:spcPts val="1295"/>
              </a:spcBef>
              <a:buFont typeface="Wingdings"/>
              <a:buChar char=""/>
              <a:tabLst>
                <a:tab pos="755650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insuficiente</a:t>
            </a:r>
            <a:r>
              <a:rPr dirty="0" sz="1800" spc="-4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generación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en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el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sistema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(riesgo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potencia);</a:t>
            </a:r>
            <a:endParaRPr sz="1800">
              <a:latin typeface="Arial"/>
              <a:cs typeface="Arial"/>
            </a:endParaRPr>
          </a:p>
          <a:p>
            <a:pPr lvl="1" marL="755015" marR="372745" indent="-285750">
              <a:lnSpc>
                <a:spcPct val="140100"/>
              </a:lnSpc>
              <a:spcBef>
                <a:spcPts val="430"/>
              </a:spcBef>
              <a:buFont typeface="Wingdings"/>
              <a:buChar char=""/>
              <a:tabLst>
                <a:tab pos="75628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insuficiente</a:t>
            </a:r>
            <a:r>
              <a:rPr dirty="0" sz="1800" spc="-5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generación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en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algunas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partes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del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sistema,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insuficiente 	interconexión;</a:t>
            </a:r>
            <a:endParaRPr sz="1800">
              <a:latin typeface="Arial"/>
              <a:cs typeface="Arial"/>
            </a:endParaRPr>
          </a:p>
          <a:p>
            <a:pPr lvl="1" marL="755015" marR="1261745" indent="-285750">
              <a:lnSpc>
                <a:spcPct val="140000"/>
              </a:lnSpc>
              <a:spcBef>
                <a:spcPts val="430"/>
              </a:spcBef>
              <a:buFont typeface="Wingdings"/>
              <a:buChar char=""/>
              <a:tabLst>
                <a:tab pos="75628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vínculos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del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sistema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transmisión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al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flujo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potencia,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	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sobrecargas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en líneas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y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transformadores;</a:t>
            </a:r>
            <a:endParaRPr sz="1800">
              <a:latin typeface="Arial"/>
              <a:cs typeface="Arial"/>
            </a:endParaRPr>
          </a:p>
          <a:p>
            <a:pPr lvl="1" marL="755015" marR="5080" indent="-285750">
              <a:lnSpc>
                <a:spcPct val="140000"/>
              </a:lnSpc>
              <a:spcBef>
                <a:spcPts val="434"/>
              </a:spcBef>
              <a:buFont typeface="Wingdings"/>
              <a:buChar char=""/>
              <a:tabLst>
                <a:tab pos="75628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escaso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nivel</a:t>
            </a:r>
            <a:r>
              <a:rPr dirty="0" sz="1800" spc="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mallado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del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sistema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lo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que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determina,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formación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de 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	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islas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carga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no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autosuficiente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56845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02B82"/>
                </a:solidFill>
              </a:rPr>
              <a:t>7.</a:t>
            </a:r>
            <a:r>
              <a:rPr dirty="0" spc="-130">
                <a:solidFill>
                  <a:srgbClr val="002B82"/>
                </a:solidFill>
              </a:rPr>
              <a:t> </a:t>
            </a:r>
            <a:r>
              <a:rPr dirty="0">
                <a:solidFill>
                  <a:srgbClr val="002B82"/>
                </a:solidFill>
              </a:rPr>
              <a:t>ANÁLISIS</a:t>
            </a:r>
            <a:r>
              <a:rPr dirty="0" spc="-35">
                <a:solidFill>
                  <a:srgbClr val="002B82"/>
                </a:solidFill>
              </a:rPr>
              <a:t> </a:t>
            </a:r>
            <a:r>
              <a:rPr dirty="0">
                <a:solidFill>
                  <a:srgbClr val="002B82"/>
                </a:solidFill>
              </a:rPr>
              <a:t>CON</a:t>
            </a:r>
            <a:r>
              <a:rPr dirty="0" spc="-30">
                <a:solidFill>
                  <a:srgbClr val="002B82"/>
                </a:solidFill>
              </a:rPr>
              <a:t> </a:t>
            </a:r>
            <a:r>
              <a:rPr dirty="0">
                <a:solidFill>
                  <a:srgbClr val="002B82"/>
                </a:solidFill>
              </a:rPr>
              <a:t>LA</a:t>
            </a:r>
            <a:r>
              <a:rPr dirty="0" spc="-110">
                <a:solidFill>
                  <a:srgbClr val="002B82"/>
                </a:solidFill>
              </a:rPr>
              <a:t> </a:t>
            </a:r>
            <a:r>
              <a:rPr dirty="0">
                <a:solidFill>
                  <a:srgbClr val="002B82"/>
                </a:solidFill>
              </a:rPr>
              <a:t>RED</a:t>
            </a:r>
            <a:r>
              <a:rPr dirty="0" spc="-25">
                <a:solidFill>
                  <a:srgbClr val="002B82"/>
                </a:solidFill>
              </a:rPr>
              <a:t> </a:t>
            </a:r>
            <a:r>
              <a:rPr dirty="0" spc="-10">
                <a:solidFill>
                  <a:srgbClr val="002B82"/>
                </a:solidFill>
              </a:rPr>
              <a:t>COMPLETA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483916" y="2706796"/>
          <a:ext cx="8326120" cy="20205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33215"/>
                <a:gridCol w="1026160"/>
                <a:gridCol w="1026160"/>
                <a:gridCol w="1026160"/>
                <a:gridCol w="1026159"/>
              </a:tblGrid>
              <a:tr h="2527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marL="1219200">
                        <a:lnSpc>
                          <a:spcPts val="1889"/>
                        </a:lnSpc>
                      </a:pPr>
                      <a:r>
                        <a:rPr dirty="0" sz="1650" spc="-140" b="1">
                          <a:latin typeface="Times New Roman"/>
                          <a:cs typeface="Times New Roman"/>
                        </a:rPr>
                        <a:t>Escenarios</a:t>
                      </a:r>
                      <a:r>
                        <a:rPr dirty="0" sz="1650" spc="-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50" spc="-40" b="1">
                          <a:latin typeface="Times New Roman"/>
                          <a:cs typeface="Times New Roman"/>
                        </a:rPr>
                        <a:t>Estudiados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51460">
                <a:tc>
                  <a:txBody>
                    <a:bodyPr/>
                    <a:lstStyle/>
                    <a:p>
                      <a:pPr marL="1192530">
                        <a:lnSpc>
                          <a:spcPts val="1885"/>
                        </a:lnSpc>
                      </a:pPr>
                      <a:r>
                        <a:rPr dirty="0" sz="1650" spc="-150" b="1">
                          <a:latin typeface="Times New Roman"/>
                          <a:cs typeface="Times New Roman"/>
                        </a:rPr>
                        <a:t>Generación</a:t>
                      </a:r>
                      <a:r>
                        <a:rPr dirty="0" sz="1650" spc="-4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50" spc="-150" b="1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dirty="0" sz="1650" spc="-2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50" spc="-30" b="1">
                          <a:latin typeface="Times New Roman"/>
                          <a:cs typeface="Times New Roman"/>
                        </a:rPr>
                        <a:t>Demanda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8455">
                        <a:lnSpc>
                          <a:spcPts val="1885"/>
                        </a:lnSpc>
                      </a:pPr>
                      <a:r>
                        <a:rPr dirty="0" sz="1650" spc="-20" b="1">
                          <a:latin typeface="Times New Roman"/>
                          <a:cs typeface="Times New Roman"/>
                        </a:rPr>
                        <a:t>2006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8455">
                        <a:lnSpc>
                          <a:spcPts val="1885"/>
                        </a:lnSpc>
                      </a:pPr>
                      <a:r>
                        <a:rPr dirty="0" sz="1650" spc="-20" b="1">
                          <a:latin typeface="Times New Roman"/>
                          <a:cs typeface="Times New Roman"/>
                        </a:rPr>
                        <a:t>2007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8455">
                        <a:lnSpc>
                          <a:spcPts val="1885"/>
                        </a:lnSpc>
                      </a:pPr>
                      <a:r>
                        <a:rPr dirty="0" sz="1650" spc="-20" b="1">
                          <a:latin typeface="Times New Roman"/>
                          <a:cs typeface="Times New Roman"/>
                        </a:rPr>
                        <a:t>2008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8455">
                        <a:lnSpc>
                          <a:spcPts val="1885"/>
                        </a:lnSpc>
                      </a:pPr>
                      <a:r>
                        <a:rPr dirty="0" sz="1650" spc="-20" b="1">
                          <a:latin typeface="Times New Roman"/>
                          <a:cs typeface="Times New Roman"/>
                        </a:rPr>
                        <a:t>2009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2729">
                <a:tc>
                  <a:txBody>
                    <a:bodyPr/>
                    <a:lstStyle/>
                    <a:p>
                      <a:pPr marL="67945">
                        <a:lnSpc>
                          <a:spcPts val="1870"/>
                        </a:lnSpc>
                      </a:pPr>
                      <a:r>
                        <a:rPr dirty="0" sz="1650" spc="-130">
                          <a:latin typeface="Times New Roman"/>
                          <a:cs typeface="Times New Roman"/>
                        </a:rPr>
                        <a:t>Potencia</a:t>
                      </a:r>
                      <a:r>
                        <a:rPr dirty="0" sz="165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50" spc="-120">
                          <a:latin typeface="Times New Roman"/>
                          <a:cs typeface="Times New Roman"/>
                        </a:rPr>
                        <a:t>instalada</a:t>
                      </a:r>
                      <a:r>
                        <a:rPr dirty="0" sz="165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50" spc="-20">
                          <a:latin typeface="Times New Roman"/>
                          <a:cs typeface="Times New Roman"/>
                        </a:rPr>
                        <a:t>[MW]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60960">
                        <a:lnSpc>
                          <a:spcPts val="1870"/>
                        </a:lnSpc>
                      </a:pPr>
                      <a:r>
                        <a:rPr dirty="0" sz="1650" spc="-10">
                          <a:latin typeface="Times New Roman"/>
                          <a:cs typeface="Times New Roman"/>
                        </a:rPr>
                        <a:t>5470.0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60960">
                        <a:lnSpc>
                          <a:spcPts val="1870"/>
                        </a:lnSpc>
                      </a:pPr>
                      <a:r>
                        <a:rPr dirty="0" sz="1650" spc="-10">
                          <a:latin typeface="Times New Roman"/>
                          <a:cs typeface="Times New Roman"/>
                        </a:rPr>
                        <a:t>5652.0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60960">
                        <a:lnSpc>
                          <a:spcPts val="1870"/>
                        </a:lnSpc>
                      </a:pPr>
                      <a:r>
                        <a:rPr dirty="0" sz="1650" spc="-10">
                          <a:latin typeface="Times New Roman"/>
                          <a:cs typeface="Times New Roman"/>
                        </a:rPr>
                        <a:t>6020.0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61594">
                        <a:lnSpc>
                          <a:spcPts val="1870"/>
                        </a:lnSpc>
                      </a:pPr>
                      <a:r>
                        <a:rPr dirty="0" sz="1650" spc="-10">
                          <a:latin typeface="Times New Roman"/>
                          <a:cs typeface="Times New Roman"/>
                        </a:rPr>
                        <a:t>6317.0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2729">
                <a:tc>
                  <a:txBody>
                    <a:bodyPr/>
                    <a:lstStyle/>
                    <a:p>
                      <a:pPr marL="67945">
                        <a:lnSpc>
                          <a:spcPts val="1870"/>
                        </a:lnSpc>
                      </a:pPr>
                      <a:r>
                        <a:rPr dirty="0" sz="1650" spc="-130">
                          <a:latin typeface="Times New Roman"/>
                          <a:cs typeface="Times New Roman"/>
                        </a:rPr>
                        <a:t>Potencia</a:t>
                      </a:r>
                      <a:r>
                        <a:rPr dirty="0" sz="1650" spc="-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50" spc="-135">
                          <a:latin typeface="Times New Roman"/>
                          <a:cs typeface="Times New Roman"/>
                        </a:rPr>
                        <a:t>generada</a:t>
                      </a:r>
                      <a:r>
                        <a:rPr dirty="0" sz="1650" spc="-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50" spc="-120">
                          <a:latin typeface="Times New Roman"/>
                          <a:cs typeface="Times New Roman"/>
                        </a:rPr>
                        <a:t>al</a:t>
                      </a:r>
                      <a:r>
                        <a:rPr dirty="0" sz="1650" spc="-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50" spc="-125">
                          <a:latin typeface="Times New Roman"/>
                          <a:cs typeface="Times New Roman"/>
                        </a:rPr>
                        <a:t>pico</a:t>
                      </a:r>
                      <a:r>
                        <a:rPr dirty="0" sz="1650" spc="-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50" spc="-15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1650" spc="-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50" spc="-130">
                          <a:latin typeface="Times New Roman"/>
                          <a:cs typeface="Times New Roman"/>
                        </a:rPr>
                        <a:t>carga</a:t>
                      </a:r>
                      <a:r>
                        <a:rPr dirty="0" sz="1650" spc="-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50" spc="-20">
                          <a:latin typeface="Times New Roman"/>
                          <a:cs typeface="Times New Roman"/>
                        </a:rPr>
                        <a:t>[MW]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60960">
                        <a:lnSpc>
                          <a:spcPts val="1870"/>
                        </a:lnSpc>
                      </a:pPr>
                      <a:r>
                        <a:rPr dirty="0" sz="1650" spc="-10">
                          <a:latin typeface="Times New Roman"/>
                          <a:cs typeface="Times New Roman"/>
                        </a:rPr>
                        <a:t>3610.0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60960">
                        <a:lnSpc>
                          <a:spcPts val="1870"/>
                        </a:lnSpc>
                      </a:pPr>
                      <a:r>
                        <a:rPr dirty="0" sz="1650" spc="-10">
                          <a:latin typeface="Times New Roman"/>
                          <a:cs typeface="Times New Roman"/>
                        </a:rPr>
                        <a:t>3885.0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60960">
                        <a:lnSpc>
                          <a:spcPts val="1870"/>
                        </a:lnSpc>
                      </a:pPr>
                      <a:r>
                        <a:rPr dirty="0" sz="1650" spc="-10">
                          <a:latin typeface="Times New Roman"/>
                          <a:cs typeface="Times New Roman"/>
                        </a:rPr>
                        <a:t>4069.0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61594">
                        <a:lnSpc>
                          <a:spcPts val="1870"/>
                        </a:lnSpc>
                      </a:pPr>
                      <a:r>
                        <a:rPr dirty="0" sz="1650" spc="-10">
                          <a:latin typeface="Times New Roman"/>
                          <a:cs typeface="Times New Roman"/>
                        </a:rPr>
                        <a:t>4333.0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2729">
                <a:tc>
                  <a:txBody>
                    <a:bodyPr/>
                    <a:lstStyle/>
                    <a:p>
                      <a:pPr marL="67945">
                        <a:lnSpc>
                          <a:spcPts val="1870"/>
                        </a:lnSpc>
                      </a:pPr>
                      <a:r>
                        <a:rPr dirty="0" sz="1650" spc="-165">
                          <a:latin typeface="Times New Roman"/>
                          <a:cs typeface="Times New Roman"/>
                        </a:rPr>
                        <a:t>Demanda</a:t>
                      </a:r>
                      <a:r>
                        <a:rPr dirty="0" sz="1650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50" spc="-120">
                          <a:latin typeface="Times New Roman"/>
                          <a:cs typeface="Times New Roman"/>
                        </a:rPr>
                        <a:t>al</a:t>
                      </a:r>
                      <a:r>
                        <a:rPr dirty="0" sz="1650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50" spc="-130">
                          <a:latin typeface="Times New Roman"/>
                          <a:cs typeface="Times New Roman"/>
                        </a:rPr>
                        <a:t>pico</a:t>
                      </a:r>
                      <a:r>
                        <a:rPr dirty="0" sz="1650" spc="-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50" spc="-20">
                          <a:latin typeface="Times New Roman"/>
                          <a:cs typeface="Times New Roman"/>
                        </a:rPr>
                        <a:t>[MW]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60960">
                        <a:lnSpc>
                          <a:spcPts val="1870"/>
                        </a:lnSpc>
                      </a:pPr>
                      <a:r>
                        <a:rPr dirty="0" sz="1650" spc="-10">
                          <a:latin typeface="Times New Roman"/>
                          <a:cs typeface="Times New Roman"/>
                        </a:rPr>
                        <a:t>3388.0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60960">
                        <a:lnSpc>
                          <a:spcPts val="1870"/>
                        </a:lnSpc>
                      </a:pPr>
                      <a:r>
                        <a:rPr dirty="0" sz="1650" spc="-10">
                          <a:latin typeface="Times New Roman"/>
                          <a:cs typeface="Times New Roman"/>
                        </a:rPr>
                        <a:t>3649.0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60960">
                        <a:lnSpc>
                          <a:spcPts val="1870"/>
                        </a:lnSpc>
                      </a:pPr>
                      <a:r>
                        <a:rPr dirty="0" sz="1650" spc="-10">
                          <a:latin typeface="Times New Roman"/>
                          <a:cs typeface="Times New Roman"/>
                        </a:rPr>
                        <a:t>3834.0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61594">
                        <a:lnSpc>
                          <a:spcPts val="1870"/>
                        </a:lnSpc>
                      </a:pPr>
                      <a:r>
                        <a:rPr dirty="0" sz="1650" spc="-10">
                          <a:latin typeface="Times New Roman"/>
                          <a:cs typeface="Times New Roman"/>
                        </a:rPr>
                        <a:t>4065.0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2729">
                <a:tc>
                  <a:txBody>
                    <a:bodyPr/>
                    <a:lstStyle/>
                    <a:p>
                      <a:pPr marL="67945">
                        <a:lnSpc>
                          <a:spcPts val="1870"/>
                        </a:lnSpc>
                      </a:pPr>
                      <a:r>
                        <a:rPr dirty="0" sz="1650" spc="-125">
                          <a:latin typeface="Times New Roman"/>
                          <a:cs typeface="Times New Roman"/>
                        </a:rPr>
                        <a:t>Pérdidas</a:t>
                      </a:r>
                      <a:r>
                        <a:rPr dirty="0" sz="1650" spc="-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50" spc="-120">
                          <a:latin typeface="Times New Roman"/>
                          <a:cs typeface="Times New Roman"/>
                        </a:rPr>
                        <a:t>al</a:t>
                      </a:r>
                      <a:r>
                        <a:rPr dirty="0" sz="1650" spc="-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50" spc="-125">
                          <a:latin typeface="Times New Roman"/>
                          <a:cs typeface="Times New Roman"/>
                        </a:rPr>
                        <a:t>pico</a:t>
                      </a:r>
                      <a:r>
                        <a:rPr dirty="0" sz="1650" spc="-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50" spc="-15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1650" spc="-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50" spc="-130">
                          <a:latin typeface="Times New Roman"/>
                          <a:cs typeface="Times New Roman"/>
                        </a:rPr>
                        <a:t>carga</a:t>
                      </a:r>
                      <a:r>
                        <a:rPr dirty="0" sz="1650" spc="-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50" spc="-140">
                          <a:latin typeface="Times New Roman"/>
                          <a:cs typeface="Times New Roman"/>
                        </a:rPr>
                        <a:t>en</a:t>
                      </a:r>
                      <a:r>
                        <a:rPr dirty="0" sz="1650" spc="-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50" spc="-50">
                          <a:latin typeface="Times New Roman"/>
                          <a:cs typeface="Times New Roman"/>
                        </a:rPr>
                        <a:t>%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60960">
                        <a:lnSpc>
                          <a:spcPts val="1870"/>
                        </a:lnSpc>
                      </a:pPr>
                      <a:r>
                        <a:rPr dirty="0" sz="1650" spc="-25">
                          <a:latin typeface="Times New Roman"/>
                          <a:cs typeface="Times New Roman"/>
                        </a:rPr>
                        <a:t>6.6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60960">
                        <a:lnSpc>
                          <a:spcPts val="1870"/>
                        </a:lnSpc>
                      </a:pPr>
                      <a:r>
                        <a:rPr dirty="0" sz="1650" spc="-25">
                          <a:latin typeface="Times New Roman"/>
                          <a:cs typeface="Times New Roman"/>
                        </a:rPr>
                        <a:t>6.5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60325">
                        <a:lnSpc>
                          <a:spcPts val="1870"/>
                        </a:lnSpc>
                      </a:pPr>
                      <a:r>
                        <a:rPr dirty="0" sz="1650" spc="-25">
                          <a:latin typeface="Times New Roman"/>
                          <a:cs typeface="Times New Roman"/>
                        </a:rPr>
                        <a:t>6.1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60325">
                        <a:lnSpc>
                          <a:spcPts val="1870"/>
                        </a:lnSpc>
                      </a:pPr>
                      <a:r>
                        <a:rPr dirty="0" sz="1650" spc="-25">
                          <a:latin typeface="Times New Roman"/>
                          <a:cs typeface="Times New Roman"/>
                        </a:rPr>
                        <a:t>6.6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2729">
                <a:tc>
                  <a:txBody>
                    <a:bodyPr/>
                    <a:lstStyle/>
                    <a:p>
                      <a:pPr marL="67945">
                        <a:lnSpc>
                          <a:spcPts val="1870"/>
                        </a:lnSpc>
                      </a:pPr>
                      <a:r>
                        <a:rPr dirty="0" sz="1650" spc="-135">
                          <a:latin typeface="Times New Roman"/>
                          <a:cs typeface="Times New Roman"/>
                        </a:rPr>
                        <a:t>Energía</a:t>
                      </a:r>
                      <a:r>
                        <a:rPr dirty="0" sz="165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50" spc="-15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165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50" spc="-120"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dirty="0" sz="165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50" spc="-160">
                          <a:latin typeface="Times New Roman"/>
                          <a:cs typeface="Times New Roman"/>
                        </a:rPr>
                        <a:t>demanda</a:t>
                      </a:r>
                      <a:r>
                        <a:rPr dirty="0" sz="165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50" spc="-140">
                          <a:latin typeface="Times New Roman"/>
                          <a:cs typeface="Times New Roman"/>
                        </a:rPr>
                        <a:t>en</a:t>
                      </a:r>
                      <a:r>
                        <a:rPr dirty="0" sz="1650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50" spc="-170">
                          <a:latin typeface="Times New Roman"/>
                          <a:cs typeface="Times New Roman"/>
                        </a:rPr>
                        <a:t>[GWh]</a:t>
                      </a:r>
                      <a:r>
                        <a:rPr dirty="0" sz="1650" spc="-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50" spc="-135">
                          <a:latin typeface="Times New Roman"/>
                          <a:cs typeface="Times New Roman"/>
                        </a:rPr>
                        <a:t>para</a:t>
                      </a:r>
                      <a:r>
                        <a:rPr dirty="0" sz="165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50" spc="-155">
                          <a:latin typeface="Times New Roman"/>
                          <a:cs typeface="Times New Roman"/>
                        </a:rPr>
                        <a:t>8760</a:t>
                      </a:r>
                      <a:r>
                        <a:rPr dirty="0" sz="165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50" spc="-10">
                          <a:latin typeface="Times New Roman"/>
                          <a:cs typeface="Times New Roman"/>
                        </a:rPr>
                        <a:t>horas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61594">
                        <a:lnSpc>
                          <a:spcPts val="1870"/>
                        </a:lnSpc>
                      </a:pPr>
                      <a:r>
                        <a:rPr dirty="0" sz="1650" spc="-10">
                          <a:latin typeface="Times New Roman"/>
                          <a:cs typeface="Times New Roman"/>
                        </a:rPr>
                        <a:t>23406.0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61594">
                        <a:lnSpc>
                          <a:spcPts val="1870"/>
                        </a:lnSpc>
                      </a:pPr>
                      <a:r>
                        <a:rPr dirty="0" sz="1650" spc="-10">
                          <a:latin typeface="Times New Roman"/>
                          <a:cs typeface="Times New Roman"/>
                        </a:rPr>
                        <a:t>25206.0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61594">
                        <a:lnSpc>
                          <a:spcPts val="1870"/>
                        </a:lnSpc>
                      </a:pPr>
                      <a:r>
                        <a:rPr dirty="0" sz="1650" spc="-10">
                          <a:latin typeface="Times New Roman"/>
                          <a:cs typeface="Times New Roman"/>
                        </a:rPr>
                        <a:t>26485.0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60960">
                        <a:lnSpc>
                          <a:spcPts val="1870"/>
                        </a:lnSpc>
                      </a:pPr>
                      <a:r>
                        <a:rPr dirty="0" sz="1650" spc="-10">
                          <a:latin typeface="Times New Roman"/>
                          <a:cs typeface="Times New Roman"/>
                        </a:rPr>
                        <a:t>28079.0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2729">
                <a:tc>
                  <a:txBody>
                    <a:bodyPr/>
                    <a:lstStyle/>
                    <a:p>
                      <a:pPr marL="67945">
                        <a:lnSpc>
                          <a:spcPts val="1870"/>
                        </a:lnSpc>
                      </a:pPr>
                      <a:r>
                        <a:rPr dirty="0" sz="1650" spc="-145">
                          <a:latin typeface="Times New Roman"/>
                          <a:cs typeface="Times New Roman"/>
                        </a:rPr>
                        <a:t>Tasa</a:t>
                      </a:r>
                      <a:r>
                        <a:rPr dirty="0" sz="165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50" spc="-15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165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50" spc="-135">
                          <a:latin typeface="Times New Roman"/>
                          <a:cs typeface="Times New Roman"/>
                        </a:rPr>
                        <a:t>crecimiento</a:t>
                      </a:r>
                      <a:r>
                        <a:rPr dirty="0" sz="165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50" spc="-130">
                          <a:latin typeface="Times New Roman"/>
                          <a:cs typeface="Times New Roman"/>
                        </a:rPr>
                        <a:t>anual</a:t>
                      </a:r>
                      <a:r>
                        <a:rPr dirty="0" sz="165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50" spc="-140">
                          <a:latin typeface="Times New Roman"/>
                          <a:cs typeface="Times New Roman"/>
                        </a:rPr>
                        <a:t>en</a:t>
                      </a:r>
                      <a:r>
                        <a:rPr dirty="0" sz="1650" spc="-50">
                          <a:latin typeface="Times New Roman"/>
                          <a:cs typeface="Times New Roman"/>
                        </a:rPr>
                        <a:t> %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60960">
                        <a:lnSpc>
                          <a:spcPts val="1870"/>
                        </a:lnSpc>
                      </a:pPr>
                      <a:r>
                        <a:rPr dirty="0" sz="1650" spc="-25">
                          <a:latin typeface="Times New Roman"/>
                          <a:cs typeface="Times New Roman"/>
                        </a:rPr>
                        <a:t>7.7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60325">
                        <a:lnSpc>
                          <a:spcPts val="1870"/>
                        </a:lnSpc>
                      </a:pPr>
                      <a:r>
                        <a:rPr dirty="0" sz="1650" spc="-25">
                          <a:latin typeface="Times New Roman"/>
                          <a:cs typeface="Times New Roman"/>
                        </a:rPr>
                        <a:t>5.1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60325">
                        <a:lnSpc>
                          <a:spcPts val="1870"/>
                        </a:lnSpc>
                      </a:pPr>
                      <a:r>
                        <a:rPr dirty="0" sz="1650" spc="-25">
                          <a:latin typeface="Times New Roman"/>
                          <a:cs typeface="Times New Roman"/>
                        </a:rPr>
                        <a:t>6.0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56845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02B82"/>
                </a:solidFill>
              </a:rPr>
              <a:t>7.</a:t>
            </a:r>
            <a:r>
              <a:rPr dirty="0" spc="-130">
                <a:solidFill>
                  <a:srgbClr val="002B82"/>
                </a:solidFill>
              </a:rPr>
              <a:t> </a:t>
            </a:r>
            <a:r>
              <a:rPr dirty="0">
                <a:solidFill>
                  <a:srgbClr val="002B82"/>
                </a:solidFill>
              </a:rPr>
              <a:t>ANÁLISIS</a:t>
            </a:r>
            <a:r>
              <a:rPr dirty="0" spc="-35">
                <a:solidFill>
                  <a:srgbClr val="002B82"/>
                </a:solidFill>
              </a:rPr>
              <a:t> </a:t>
            </a:r>
            <a:r>
              <a:rPr dirty="0">
                <a:solidFill>
                  <a:srgbClr val="002B82"/>
                </a:solidFill>
              </a:rPr>
              <a:t>CON</a:t>
            </a:r>
            <a:r>
              <a:rPr dirty="0" spc="-30">
                <a:solidFill>
                  <a:srgbClr val="002B82"/>
                </a:solidFill>
              </a:rPr>
              <a:t> </a:t>
            </a:r>
            <a:r>
              <a:rPr dirty="0">
                <a:solidFill>
                  <a:srgbClr val="002B82"/>
                </a:solidFill>
              </a:rPr>
              <a:t>LA</a:t>
            </a:r>
            <a:r>
              <a:rPr dirty="0" spc="-110">
                <a:solidFill>
                  <a:srgbClr val="002B82"/>
                </a:solidFill>
              </a:rPr>
              <a:t> </a:t>
            </a:r>
            <a:r>
              <a:rPr dirty="0">
                <a:solidFill>
                  <a:srgbClr val="002B82"/>
                </a:solidFill>
              </a:rPr>
              <a:t>RED</a:t>
            </a:r>
            <a:r>
              <a:rPr dirty="0" spc="-25">
                <a:solidFill>
                  <a:srgbClr val="002B82"/>
                </a:solidFill>
              </a:rPr>
              <a:t> </a:t>
            </a:r>
            <a:r>
              <a:rPr dirty="0" spc="-10">
                <a:solidFill>
                  <a:srgbClr val="002B82"/>
                </a:solidFill>
              </a:rPr>
              <a:t>COMPLETA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501802" y="933703"/>
            <a:ext cx="5801995" cy="16808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632460">
              <a:lnSpc>
                <a:spcPct val="100000"/>
              </a:lnSpc>
              <a:spcBef>
                <a:spcPts val="105"/>
              </a:spcBef>
            </a:pPr>
            <a:r>
              <a:rPr dirty="0" sz="2000" spc="-10" b="1">
                <a:solidFill>
                  <a:srgbClr val="002B82"/>
                </a:solidFill>
                <a:latin typeface="Arial"/>
                <a:cs typeface="Arial"/>
              </a:rPr>
              <a:t>Resultados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240000"/>
              </a:lnSpc>
              <a:spcBef>
                <a:spcPts val="254"/>
              </a:spcBef>
            </a:pPr>
            <a:r>
              <a:rPr dirty="0" sz="1800" b="1">
                <a:solidFill>
                  <a:srgbClr val="003B69"/>
                </a:solidFill>
                <a:latin typeface="Arial"/>
                <a:cs typeface="Arial"/>
              </a:rPr>
              <a:t>Simulaciones</a:t>
            </a:r>
            <a:r>
              <a:rPr dirty="0" sz="1800" spc="-3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3B69"/>
                </a:solidFill>
                <a:latin typeface="Arial"/>
                <a:cs typeface="Arial"/>
              </a:rPr>
              <a:t>para</a:t>
            </a:r>
            <a:r>
              <a:rPr dirty="0" sz="1800" spc="-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3B69"/>
                </a:solidFill>
                <a:latin typeface="Arial"/>
                <a:cs typeface="Arial"/>
              </a:rPr>
              <a:t>el</a:t>
            </a:r>
            <a:r>
              <a:rPr dirty="0" sz="1800" spc="-1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3B69"/>
                </a:solidFill>
                <a:latin typeface="Arial"/>
                <a:cs typeface="Arial"/>
              </a:rPr>
              <a:t>periodo</a:t>
            </a:r>
            <a:r>
              <a:rPr dirty="0" sz="1800" spc="-1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3B69"/>
                </a:solidFill>
                <a:latin typeface="Arial"/>
                <a:cs typeface="Arial"/>
              </a:rPr>
              <a:t>de</a:t>
            </a:r>
            <a:r>
              <a:rPr dirty="0" sz="1800" spc="-1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3B69"/>
                </a:solidFill>
                <a:latin typeface="Arial"/>
                <a:cs typeface="Arial"/>
              </a:rPr>
              <a:t>estudio</a:t>
            </a:r>
            <a:r>
              <a:rPr dirty="0" sz="1800" spc="-10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3B69"/>
                </a:solidFill>
                <a:latin typeface="Arial"/>
                <a:cs typeface="Arial"/>
              </a:rPr>
              <a:t>2006 –</a:t>
            </a:r>
            <a:r>
              <a:rPr dirty="0" sz="1800" spc="-1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3B69"/>
                </a:solidFill>
                <a:latin typeface="Arial"/>
                <a:cs typeface="Arial"/>
              </a:rPr>
              <a:t>2009. </a:t>
            </a:r>
            <a:r>
              <a:rPr dirty="0" sz="1800" b="1">
                <a:solidFill>
                  <a:srgbClr val="003B69"/>
                </a:solidFill>
                <a:latin typeface="Arial"/>
                <a:cs typeface="Arial"/>
              </a:rPr>
              <a:t>Potencia</a:t>
            </a:r>
            <a:r>
              <a:rPr dirty="0" sz="1800" spc="-2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3B69"/>
                </a:solidFill>
                <a:latin typeface="Arial"/>
                <a:cs typeface="Arial"/>
              </a:rPr>
              <a:t>y</a:t>
            </a:r>
            <a:r>
              <a:rPr dirty="0" sz="1800" spc="-10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3B69"/>
                </a:solidFill>
                <a:latin typeface="Arial"/>
                <a:cs typeface="Arial"/>
              </a:rPr>
              <a:t>Energía</a:t>
            </a:r>
            <a:r>
              <a:rPr dirty="0" sz="1800" spc="-20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3B69"/>
                </a:solidFill>
                <a:latin typeface="Arial"/>
                <a:cs typeface="Arial"/>
              </a:rPr>
              <a:t>producida: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902602" y="1665816"/>
            <a:ext cx="3683635" cy="2554605"/>
            <a:chOff x="2902602" y="1665816"/>
            <a:chExt cx="3683635" cy="2554605"/>
          </a:xfrm>
        </p:grpSpPr>
        <p:sp>
          <p:nvSpPr>
            <p:cNvPr id="3" name="object 3" descr=""/>
            <p:cNvSpPr/>
            <p:nvPr/>
          </p:nvSpPr>
          <p:spPr>
            <a:xfrm>
              <a:off x="2906729" y="1669944"/>
              <a:ext cx="3675379" cy="2546350"/>
            </a:xfrm>
            <a:custGeom>
              <a:avLst/>
              <a:gdLst/>
              <a:ahLst/>
              <a:cxnLst/>
              <a:rect l="l" t="t" r="r" b="b"/>
              <a:pathLst>
                <a:path w="3675379" h="2546350">
                  <a:moveTo>
                    <a:pt x="0" y="2545778"/>
                  </a:moveTo>
                  <a:lnTo>
                    <a:pt x="3675326" y="2545778"/>
                  </a:lnTo>
                  <a:lnTo>
                    <a:pt x="3675326" y="0"/>
                  </a:lnTo>
                  <a:lnTo>
                    <a:pt x="0" y="0"/>
                  </a:lnTo>
                  <a:lnTo>
                    <a:pt x="0" y="2545778"/>
                  </a:lnTo>
                  <a:close/>
                </a:path>
              </a:pathLst>
            </a:custGeom>
            <a:ln w="77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3624190" y="1960507"/>
              <a:ext cx="2884805" cy="1181735"/>
            </a:xfrm>
            <a:custGeom>
              <a:avLst/>
              <a:gdLst/>
              <a:ahLst/>
              <a:cxnLst/>
              <a:rect l="l" t="t" r="r" b="b"/>
              <a:pathLst>
                <a:path w="2884804" h="1181735">
                  <a:moveTo>
                    <a:pt x="2884791" y="0"/>
                  </a:moveTo>
                  <a:lnTo>
                    <a:pt x="0" y="0"/>
                  </a:lnTo>
                  <a:lnTo>
                    <a:pt x="0" y="1181471"/>
                  </a:lnTo>
                  <a:lnTo>
                    <a:pt x="2884791" y="1181471"/>
                  </a:lnTo>
                  <a:lnTo>
                    <a:pt x="2884791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629342" y="3147129"/>
              <a:ext cx="2877820" cy="0"/>
            </a:xfrm>
            <a:custGeom>
              <a:avLst/>
              <a:gdLst/>
              <a:ahLst/>
              <a:cxnLst/>
              <a:rect l="l" t="t" r="r" b="b"/>
              <a:pathLst>
                <a:path w="2877820" h="0">
                  <a:moveTo>
                    <a:pt x="0" y="0"/>
                  </a:moveTo>
                  <a:lnTo>
                    <a:pt x="2877288" y="0"/>
                  </a:lnTo>
                </a:path>
              </a:pathLst>
            </a:custGeom>
            <a:ln w="79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629342" y="2136150"/>
              <a:ext cx="2877820" cy="840740"/>
            </a:xfrm>
            <a:custGeom>
              <a:avLst/>
              <a:gdLst/>
              <a:ahLst/>
              <a:cxnLst/>
              <a:rect l="l" t="t" r="r" b="b"/>
              <a:pathLst>
                <a:path w="2877820" h="840739">
                  <a:moveTo>
                    <a:pt x="0" y="840162"/>
                  </a:moveTo>
                  <a:lnTo>
                    <a:pt x="285489" y="840162"/>
                  </a:lnTo>
                </a:path>
                <a:path w="2877820" h="840739">
                  <a:moveTo>
                    <a:pt x="1449884" y="840162"/>
                  </a:moveTo>
                  <a:lnTo>
                    <a:pt x="1830305" y="840162"/>
                  </a:lnTo>
                </a:path>
                <a:path w="2877820" h="840739">
                  <a:moveTo>
                    <a:pt x="2218301" y="840162"/>
                  </a:moveTo>
                  <a:lnTo>
                    <a:pt x="2877288" y="840162"/>
                  </a:lnTo>
                </a:path>
                <a:path w="2877820" h="840739">
                  <a:moveTo>
                    <a:pt x="0" y="676089"/>
                  </a:moveTo>
                  <a:lnTo>
                    <a:pt x="285489" y="676089"/>
                  </a:lnTo>
                </a:path>
                <a:path w="2877820" h="840739">
                  <a:moveTo>
                    <a:pt x="680930" y="676089"/>
                  </a:moveTo>
                  <a:lnTo>
                    <a:pt x="1061540" y="676089"/>
                  </a:lnTo>
                </a:path>
                <a:path w="2877820" h="840739">
                  <a:moveTo>
                    <a:pt x="1449884" y="676089"/>
                  </a:moveTo>
                  <a:lnTo>
                    <a:pt x="2877288" y="676089"/>
                  </a:lnTo>
                </a:path>
                <a:path w="2877820" h="840739">
                  <a:moveTo>
                    <a:pt x="0" y="505350"/>
                  </a:moveTo>
                  <a:lnTo>
                    <a:pt x="285489" y="505350"/>
                  </a:lnTo>
                </a:path>
                <a:path w="2877820" h="840739">
                  <a:moveTo>
                    <a:pt x="680930" y="505350"/>
                  </a:moveTo>
                  <a:lnTo>
                    <a:pt x="1061540" y="505350"/>
                  </a:lnTo>
                </a:path>
                <a:path w="2877820" h="840739">
                  <a:moveTo>
                    <a:pt x="1449884" y="505350"/>
                  </a:moveTo>
                  <a:lnTo>
                    <a:pt x="2877288" y="505350"/>
                  </a:lnTo>
                </a:path>
                <a:path w="2877820" h="840739">
                  <a:moveTo>
                    <a:pt x="0" y="334889"/>
                  </a:moveTo>
                  <a:lnTo>
                    <a:pt x="285489" y="334889"/>
                  </a:lnTo>
                </a:path>
                <a:path w="2877820" h="840739">
                  <a:moveTo>
                    <a:pt x="680930" y="334889"/>
                  </a:moveTo>
                  <a:lnTo>
                    <a:pt x="2877288" y="334889"/>
                  </a:lnTo>
                </a:path>
                <a:path w="2877820" h="840739">
                  <a:moveTo>
                    <a:pt x="0" y="164428"/>
                  </a:moveTo>
                  <a:lnTo>
                    <a:pt x="285489" y="164428"/>
                  </a:lnTo>
                </a:path>
                <a:path w="2877820" h="840739">
                  <a:moveTo>
                    <a:pt x="680930" y="164428"/>
                  </a:moveTo>
                  <a:lnTo>
                    <a:pt x="2877288" y="164428"/>
                  </a:lnTo>
                </a:path>
                <a:path w="2877820" h="840739">
                  <a:moveTo>
                    <a:pt x="0" y="0"/>
                  </a:moveTo>
                  <a:lnTo>
                    <a:pt x="285489" y="0"/>
                  </a:lnTo>
                </a:path>
                <a:path w="2877820" h="840739">
                  <a:moveTo>
                    <a:pt x="680930" y="0"/>
                  </a:moveTo>
                  <a:lnTo>
                    <a:pt x="2877288" y="0"/>
                  </a:lnTo>
                </a:path>
              </a:pathLst>
            </a:custGeom>
            <a:ln w="79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629342" y="1965689"/>
              <a:ext cx="2877820" cy="0"/>
            </a:xfrm>
            <a:custGeom>
              <a:avLst/>
              <a:gdLst/>
              <a:ahLst/>
              <a:cxnLst/>
              <a:rect l="l" t="t" r="r" b="b"/>
              <a:pathLst>
                <a:path w="2877820" h="0">
                  <a:moveTo>
                    <a:pt x="0" y="0"/>
                  </a:moveTo>
                  <a:lnTo>
                    <a:pt x="2877288" y="0"/>
                  </a:lnTo>
                </a:path>
              </a:pathLst>
            </a:custGeom>
            <a:ln w="79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629342" y="1965689"/>
              <a:ext cx="2884805" cy="1181735"/>
            </a:xfrm>
            <a:custGeom>
              <a:avLst/>
              <a:gdLst/>
              <a:ahLst/>
              <a:cxnLst/>
              <a:rect l="l" t="t" r="r" b="b"/>
              <a:pathLst>
                <a:path w="2884804" h="1181735">
                  <a:moveTo>
                    <a:pt x="0" y="0"/>
                  </a:moveTo>
                  <a:lnTo>
                    <a:pt x="2877288" y="0"/>
                  </a:lnTo>
                </a:path>
                <a:path w="2884804" h="1181735">
                  <a:moveTo>
                    <a:pt x="2884690" y="0"/>
                  </a:moveTo>
                  <a:lnTo>
                    <a:pt x="2884690" y="1175051"/>
                  </a:lnTo>
                </a:path>
                <a:path w="2884804" h="1181735">
                  <a:moveTo>
                    <a:pt x="2884690" y="1181440"/>
                  </a:moveTo>
                  <a:lnTo>
                    <a:pt x="7445" y="1181440"/>
                  </a:lnTo>
                </a:path>
                <a:path w="2884804" h="1181735">
                  <a:moveTo>
                    <a:pt x="0" y="1181440"/>
                  </a:moveTo>
                  <a:lnTo>
                    <a:pt x="0" y="6342"/>
                  </a:lnTo>
                </a:path>
              </a:pathLst>
            </a:custGeom>
            <a:ln w="769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914832" y="2092174"/>
              <a:ext cx="395605" cy="1055370"/>
            </a:xfrm>
            <a:custGeom>
              <a:avLst/>
              <a:gdLst/>
              <a:ahLst/>
              <a:cxnLst/>
              <a:rect l="l" t="t" r="r" b="b"/>
              <a:pathLst>
                <a:path w="395604" h="1055370">
                  <a:moveTo>
                    <a:pt x="395441" y="0"/>
                  </a:moveTo>
                  <a:lnTo>
                    <a:pt x="0" y="0"/>
                  </a:lnTo>
                  <a:lnTo>
                    <a:pt x="0" y="1054955"/>
                  </a:lnTo>
                  <a:lnTo>
                    <a:pt x="395441" y="1054955"/>
                  </a:lnTo>
                  <a:lnTo>
                    <a:pt x="395441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914832" y="2092174"/>
              <a:ext cx="395605" cy="1055370"/>
            </a:xfrm>
            <a:custGeom>
              <a:avLst/>
              <a:gdLst/>
              <a:ahLst/>
              <a:cxnLst/>
              <a:rect l="l" t="t" r="r" b="b"/>
              <a:pathLst>
                <a:path w="395604" h="1055370">
                  <a:moveTo>
                    <a:pt x="0" y="1054955"/>
                  </a:moveTo>
                  <a:lnTo>
                    <a:pt x="395441" y="1054955"/>
                  </a:lnTo>
                  <a:lnTo>
                    <a:pt x="395441" y="0"/>
                  </a:lnTo>
                  <a:lnTo>
                    <a:pt x="0" y="0"/>
                  </a:lnTo>
                  <a:lnTo>
                    <a:pt x="0" y="1054955"/>
                  </a:lnTo>
                  <a:close/>
                </a:path>
              </a:pathLst>
            </a:custGeom>
            <a:ln w="75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310273" y="2951161"/>
              <a:ext cx="381000" cy="196215"/>
            </a:xfrm>
            <a:custGeom>
              <a:avLst/>
              <a:gdLst/>
              <a:ahLst/>
              <a:cxnLst/>
              <a:rect l="l" t="t" r="r" b="b"/>
              <a:pathLst>
                <a:path w="381000" h="196214">
                  <a:moveTo>
                    <a:pt x="380536" y="0"/>
                  </a:moveTo>
                  <a:lnTo>
                    <a:pt x="0" y="0"/>
                  </a:lnTo>
                  <a:lnTo>
                    <a:pt x="0" y="195968"/>
                  </a:lnTo>
                  <a:lnTo>
                    <a:pt x="380536" y="195968"/>
                  </a:lnTo>
                  <a:lnTo>
                    <a:pt x="380536" y="0"/>
                  </a:lnTo>
                  <a:close/>
                </a:path>
              </a:pathLst>
            </a:custGeom>
            <a:solidFill>
              <a:srgbClr val="99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4310273" y="2951161"/>
              <a:ext cx="381000" cy="196215"/>
            </a:xfrm>
            <a:custGeom>
              <a:avLst/>
              <a:gdLst/>
              <a:ahLst/>
              <a:cxnLst/>
              <a:rect l="l" t="t" r="r" b="b"/>
              <a:pathLst>
                <a:path w="381000" h="196214">
                  <a:moveTo>
                    <a:pt x="0" y="195968"/>
                  </a:moveTo>
                  <a:lnTo>
                    <a:pt x="380536" y="195968"/>
                  </a:lnTo>
                  <a:lnTo>
                    <a:pt x="380536" y="0"/>
                  </a:lnTo>
                  <a:lnTo>
                    <a:pt x="0" y="0"/>
                  </a:lnTo>
                  <a:lnTo>
                    <a:pt x="0" y="195968"/>
                  </a:lnTo>
                  <a:close/>
                </a:path>
              </a:pathLst>
            </a:custGeom>
            <a:ln w="78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4690882" y="2565969"/>
              <a:ext cx="388620" cy="581660"/>
            </a:xfrm>
            <a:custGeom>
              <a:avLst/>
              <a:gdLst/>
              <a:ahLst/>
              <a:cxnLst/>
              <a:rect l="l" t="t" r="r" b="b"/>
              <a:pathLst>
                <a:path w="388620" h="581660">
                  <a:moveTo>
                    <a:pt x="388344" y="0"/>
                  </a:moveTo>
                  <a:lnTo>
                    <a:pt x="0" y="0"/>
                  </a:lnTo>
                  <a:lnTo>
                    <a:pt x="0" y="581160"/>
                  </a:lnTo>
                  <a:lnTo>
                    <a:pt x="388344" y="581160"/>
                  </a:lnTo>
                  <a:lnTo>
                    <a:pt x="388344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690882" y="2565969"/>
              <a:ext cx="388620" cy="581660"/>
            </a:xfrm>
            <a:custGeom>
              <a:avLst/>
              <a:gdLst/>
              <a:ahLst/>
              <a:cxnLst/>
              <a:rect l="l" t="t" r="r" b="b"/>
              <a:pathLst>
                <a:path w="388620" h="581660">
                  <a:moveTo>
                    <a:pt x="0" y="581160"/>
                  </a:moveTo>
                  <a:lnTo>
                    <a:pt x="388344" y="581160"/>
                  </a:lnTo>
                  <a:lnTo>
                    <a:pt x="388344" y="0"/>
                  </a:lnTo>
                  <a:lnTo>
                    <a:pt x="0" y="0"/>
                  </a:lnTo>
                  <a:lnTo>
                    <a:pt x="0" y="581160"/>
                  </a:lnTo>
                  <a:close/>
                </a:path>
              </a:pathLst>
            </a:custGeom>
            <a:ln w="75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5079111" y="3045779"/>
              <a:ext cx="381000" cy="101600"/>
            </a:xfrm>
            <a:custGeom>
              <a:avLst/>
              <a:gdLst/>
              <a:ahLst/>
              <a:cxnLst/>
              <a:rect l="l" t="t" r="r" b="b"/>
              <a:pathLst>
                <a:path w="381000" h="101600">
                  <a:moveTo>
                    <a:pt x="380536" y="0"/>
                  </a:moveTo>
                  <a:lnTo>
                    <a:pt x="0" y="0"/>
                  </a:lnTo>
                  <a:lnTo>
                    <a:pt x="0" y="101350"/>
                  </a:lnTo>
                  <a:lnTo>
                    <a:pt x="380536" y="101350"/>
                  </a:lnTo>
                  <a:lnTo>
                    <a:pt x="380536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5079111" y="3045779"/>
              <a:ext cx="381000" cy="101600"/>
            </a:xfrm>
            <a:custGeom>
              <a:avLst/>
              <a:gdLst/>
              <a:ahLst/>
              <a:cxnLst/>
              <a:rect l="l" t="t" r="r" b="b"/>
              <a:pathLst>
                <a:path w="381000" h="101600">
                  <a:moveTo>
                    <a:pt x="0" y="101350"/>
                  </a:moveTo>
                  <a:lnTo>
                    <a:pt x="380536" y="101350"/>
                  </a:lnTo>
                  <a:lnTo>
                    <a:pt x="380536" y="0"/>
                  </a:lnTo>
                  <a:lnTo>
                    <a:pt x="0" y="0"/>
                  </a:lnTo>
                  <a:lnTo>
                    <a:pt x="0" y="101350"/>
                  </a:lnTo>
                  <a:close/>
                </a:path>
              </a:pathLst>
            </a:custGeom>
            <a:ln w="7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5459647" y="2963923"/>
              <a:ext cx="388620" cy="183515"/>
            </a:xfrm>
            <a:custGeom>
              <a:avLst/>
              <a:gdLst/>
              <a:ahLst/>
              <a:cxnLst/>
              <a:rect l="l" t="t" r="r" b="b"/>
              <a:pathLst>
                <a:path w="388620" h="183514">
                  <a:moveTo>
                    <a:pt x="387996" y="0"/>
                  </a:moveTo>
                  <a:lnTo>
                    <a:pt x="0" y="0"/>
                  </a:lnTo>
                  <a:lnTo>
                    <a:pt x="0" y="183206"/>
                  </a:lnTo>
                  <a:lnTo>
                    <a:pt x="387996" y="183206"/>
                  </a:lnTo>
                  <a:lnTo>
                    <a:pt x="387996" y="0"/>
                  </a:lnTo>
                  <a:close/>
                </a:path>
              </a:pathLst>
            </a:custGeom>
            <a:solidFill>
              <a:srgbClr val="6600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5459647" y="2963923"/>
              <a:ext cx="388620" cy="183515"/>
            </a:xfrm>
            <a:custGeom>
              <a:avLst/>
              <a:gdLst/>
              <a:ahLst/>
              <a:cxnLst/>
              <a:rect l="l" t="t" r="r" b="b"/>
              <a:pathLst>
                <a:path w="388620" h="183514">
                  <a:moveTo>
                    <a:pt x="0" y="183206"/>
                  </a:moveTo>
                  <a:lnTo>
                    <a:pt x="387996" y="183206"/>
                  </a:lnTo>
                  <a:lnTo>
                    <a:pt x="387996" y="0"/>
                  </a:lnTo>
                  <a:lnTo>
                    <a:pt x="0" y="0"/>
                  </a:lnTo>
                  <a:lnTo>
                    <a:pt x="0" y="183206"/>
                  </a:lnTo>
                  <a:close/>
                </a:path>
              </a:pathLst>
            </a:custGeom>
            <a:ln w="78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5847731" y="3033377"/>
              <a:ext cx="381000" cy="114300"/>
            </a:xfrm>
            <a:custGeom>
              <a:avLst/>
              <a:gdLst/>
              <a:ahLst/>
              <a:cxnLst/>
              <a:rect l="l" t="t" r="r" b="b"/>
              <a:pathLst>
                <a:path w="381000" h="114300">
                  <a:moveTo>
                    <a:pt x="380899" y="0"/>
                  </a:moveTo>
                  <a:lnTo>
                    <a:pt x="0" y="0"/>
                  </a:lnTo>
                  <a:lnTo>
                    <a:pt x="0" y="113752"/>
                  </a:lnTo>
                  <a:lnTo>
                    <a:pt x="380899" y="113752"/>
                  </a:lnTo>
                  <a:lnTo>
                    <a:pt x="380899" y="0"/>
                  </a:lnTo>
                  <a:close/>
                </a:path>
              </a:pathLst>
            </a:custGeom>
            <a:solidFill>
              <a:srgbClr val="FF80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5847731" y="3033377"/>
              <a:ext cx="381000" cy="114300"/>
            </a:xfrm>
            <a:custGeom>
              <a:avLst/>
              <a:gdLst/>
              <a:ahLst/>
              <a:cxnLst/>
              <a:rect l="l" t="t" r="r" b="b"/>
              <a:pathLst>
                <a:path w="381000" h="114300">
                  <a:moveTo>
                    <a:pt x="0" y="113752"/>
                  </a:moveTo>
                  <a:lnTo>
                    <a:pt x="380899" y="113752"/>
                  </a:lnTo>
                  <a:lnTo>
                    <a:pt x="380899" y="0"/>
                  </a:lnTo>
                  <a:lnTo>
                    <a:pt x="0" y="0"/>
                  </a:lnTo>
                  <a:lnTo>
                    <a:pt x="0" y="113752"/>
                  </a:lnTo>
                  <a:close/>
                </a:path>
              </a:pathLst>
            </a:custGeom>
            <a:ln w="78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3600258" y="1965689"/>
              <a:ext cx="29209" cy="1181735"/>
            </a:xfrm>
            <a:custGeom>
              <a:avLst/>
              <a:gdLst/>
              <a:ahLst/>
              <a:cxnLst/>
              <a:rect l="l" t="t" r="r" b="b"/>
              <a:pathLst>
                <a:path w="29210" h="1181735">
                  <a:moveTo>
                    <a:pt x="29084" y="0"/>
                  </a:moveTo>
                  <a:lnTo>
                    <a:pt x="29084" y="1175051"/>
                  </a:lnTo>
                </a:path>
                <a:path w="29210" h="1181735">
                  <a:moveTo>
                    <a:pt x="0" y="1181440"/>
                  </a:moveTo>
                  <a:lnTo>
                    <a:pt x="21987" y="1181440"/>
                  </a:lnTo>
                </a:path>
                <a:path w="29210" h="1181735">
                  <a:moveTo>
                    <a:pt x="0" y="1010623"/>
                  </a:moveTo>
                  <a:lnTo>
                    <a:pt x="21987" y="1010623"/>
                  </a:lnTo>
                </a:path>
                <a:path w="29210" h="1181735">
                  <a:moveTo>
                    <a:pt x="0" y="846550"/>
                  </a:moveTo>
                  <a:lnTo>
                    <a:pt x="21987" y="846550"/>
                  </a:lnTo>
                </a:path>
                <a:path w="29210" h="1181735">
                  <a:moveTo>
                    <a:pt x="0" y="675811"/>
                  </a:moveTo>
                  <a:lnTo>
                    <a:pt x="21987" y="675811"/>
                  </a:lnTo>
                </a:path>
                <a:path w="29210" h="1181735">
                  <a:moveTo>
                    <a:pt x="0" y="505350"/>
                  </a:moveTo>
                  <a:lnTo>
                    <a:pt x="21987" y="505350"/>
                  </a:lnTo>
                </a:path>
                <a:path w="29210" h="1181735">
                  <a:moveTo>
                    <a:pt x="0" y="334889"/>
                  </a:moveTo>
                  <a:lnTo>
                    <a:pt x="21987" y="334889"/>
                  </a:lnTo>
                </a:path>
                <a:path w="29210" h="1181735">
                  <a:moveTo>
                    <a:pt x="0" y="170461"/>
                  </a:moveTo>
                  <a:lnTo>
                    <a:pt x="21987" y="170461"/>
                  </a:lnTo>
                </a:path>
                <a:path w="29210" h="1181735">
                  <a:moveTo>
                    <a:pt x="0" y="0"/>
                  </a:moveTo>
                  <a:lnTo>
                    <a:pt x="21987" y="0"/>
                  </a:lnTo>
                </a:path>
              </a:pathLst>
            </a:custGeom>
            <a:ln w="76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 txBox="1"/>
          <p:nvPr/>
        </p:nvSpPr>
        <p:spPr>
          <a:xfrm>
            <a:off x="3347988" y="2013360"/>
            <a:ext cx="206375" cy="1201420"/>
          </a:xfrm>
          <a:prstGeom prst="rect">
            <a:avLst/>
          </a:prstGeom>
        </p:spPr>
        <p:txBody>
          <a:bodyPr wrap="square" lIns="0" tIns="47625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375"/>
              </a:spcBef>
            </a:pPr>
            <a:r>
              <a:rPr dirty="0" sz="850" spc="-25">
                <a:latin typeface="Arial MT"/>
                <a:cs typeface="Arial MT"/>
              </a:rPr>
              <a:t>600</a:t>
            </a:r>
            <a:endParaRPr sz="850">
              <a:latin typeface="Arial MT"/>
              <a:cs typeface="Arial MT"/>
            </a:endParaRPr>
          </a:p>
          <a:p>
            <a:pPr algn="r" marR="5080">
              <a:lnSpc>
                <a:spcPct val="100000"/>
              </a:lnSpc>
              <a:spcBef>
                <a:spcPts val="275"/>
              </a:spcBef>
            </a:pPr>
            <a:r>
              <a:rPr dirty="0" sz="850" spc="-25">
                <a:latin typeface="Arial MT"/>
                <a:cs typeface="Arial MT"/>
              </a:rPr>
              <a:t>500</a:t>
            </a:r>
            <a:endParaRPr sz="850">
              <a:latin typeface="Arial MT"/>
              <a:cs typeface="Arial MT"/>
            </a:endParaRPr>
          </a:p>
          <a:p>
            <a:pPr algn="r" marR="5080">
              <a:lnSpc>
                <a:spcPct val="100000"/>
              </a:lnSpc>
              <a:spcBef>
                <a:spcPts val="320"/>
              </a:spcBef>
            </a:pPr>
            <a:r>
              <a:rPr dirty="0" sz="850" spc="-25">
                <a:latin typeface="Arial MT"/>
                <a:cs typeface="Arial MT"/>
              </a:rPr>
              <a:t>400</a:t>
            </a:r>
            <a:endParaRPr sz="850">
              <a:latin typeface="Arial MT"/>
              <a:cs typeface="Arial MT"/>
            </a:endParaRPr>
          </a:p>
          <a:p>
            <a:pPr algn="r" marR="5080">
              <a:lnSpc>
                <a:spcPct val="100000"/>
              </a:lnSpc>
              <a:spcBef>
                <a:spcPts val="325"/>
              </a:spcBef>
            </a:pPr>
            <a:r>
              <a:rPr dirty="0" sz="850" spc="-25">
                <a:latin typeface="Arial MT"/>
                <a:cs typeface="Arial MT"/>
              </a:rPr>
              <a:t>300</a:t>
            </a:r>
            <a:endParaRPr sz="850">
              <a:latin typeface="Arial MT"/>
              <a:cs typeface="Arial MT"/>
            </a:endParaRPr>
          </a:p>
          <a:p>
            <a:pPr algn="r" marR="5080">
              <a:lnSpc>
                <a:spcPct val="100000"/>
              </a:lnSpc>
              <a:spcBef>
                <a:spcPts val="320"/>
              </a:spcBef>
            </a:pPr>
            <a:r>
              <a:rPr dirty="0" sz="850" spc="-25">
                <a:latin typeface="Arial MT"/>
                <a:cs typeface="Arial MT"/>
              </a:rPr>
              <a:t>200</a:t>
            </a:r>
            <a:endParaRPr sz="850">
              <a:latin typeface="Arial MT"/>
              <a:cs typeface="Arial MT"/>
            </a:endParaRPr>
          </a:p>
          <a:p>
            <a:pPr algn="r" marR="5080">
              <a:lnSpc>
                <a:spcPct val="100000"/>
              </a:lnSpc>
              <a:spcBef>
                <a:spcPts val="275"/>
              </a:spcBef>
            </a:pPr>
            <a:r>
              <a:rPr dirty="0" sz="850" spc="-25">
                <a:latin typeface="Arial MT"/>
                <a:cs typeface="Arial MT"/>
              </a:rPr>
              <a:t>100</a:t>
            </a:r>
            <a:endParaRPr sz="850">
              <a:latin typeface="Arial MT"/>
              <a:cs typeface="Arial MT"/>
            </a:endParaRPr>
          </a:p>
          <a:p>
            <a:pPr algn="r" marR="5080">
              <a:lnSpc>
                <a:spcPct val="100000"/>
              </a:lnSpc>
              <a:spcBef>
                <a:spcPts val="325"/>
              </a:spcBef>
            </a:pPr>
            <a:r>
              <a:rPr dirty="0" sz="850" spc="-50">
                <a:latin typeface="Arial MT"/>
                <a:cs typeface="Arial MT"/>
              </a:rPr>
              <a:t>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3347988" y="1717757"/>
            <a:ext cx="2501900" cy="315595"/>
          </a:xfrm>
          <a:prstGeom prst="rect">
            <a:avLst/>
          </a:prstGeom>
        </p:spPr>
        <p:txBody>
          <a:bodyPr wrap="square" lIns="0" tIns="20955" rIns="0" bIns="0" rtlCol="0" vert="horz">
            <a:spAutoFit/>
          </a:bodyPr>
          <a:lstStyle/>
          <a:p>
            <a:pPr marL="297815">
              <a:lnSpc>
                <a:spcPct val="100000"/>
              </a:lnSpc>
              <a:spcBef>
                <a:spcPts val="165"/>
              </a:spcBef>
            </a:pPr>
            <a:r>
              <a:rPr dirty="0" sz="950" b="1">
                <a:latin typeface="Arial"/>
                <a:cs typeface="Arial"/>
              </a:rPr>
              <a:t>Producción</a:t>
            </a:r>
            <a:r>
              <a:rPr dirty="0" sz="950" spc="135" b="1">
                <a:latin typeface="Arial"/>
                <a:cs typeface="Arial"/>
              </a:rPr>
              <a:t> </a:t>
            </a:r>
            <a:r>
              <a:rPr dirty="0" sz="950" b="1">
                <a:latin typeface="Arial"/>
                <a:cs typeface="Arial"/>
              </a:rPr>
              <a:t>Media</a:t>
            </a:r>
            <a:r>
              <a:rPr dirty="0" sz="950" spc="125" b="1">
                <a:latin typeface="Arial"/>
                <a:cs typeface="Arial"/>
              </a:rPr>
              <a:t> </a:t>
            </a:r>
            <a:r>
              <a:rPr dirty="0" sz="950" b="1">
                <a:latin typeface="Arial"/>
                <a:cs typeface="Arial"/>
              </a:rPr>
              <a:t>Mensual</a:t>
            </a:r>
            <a:r>
              <a:rPr dirty="0" sz="950" spc="5" b="1">
                <a:latin typeface="Arial"/>
                <a:cs typeface="Arial"/>
              </a:rPr>
              <a:t> </a:t>
            </a:r>
            <a:r>
              <a:rPr dirty="0" sz="950" spc="-10" b="1">
                <a:latin typeface="Arial"/>
                <a:cs typeface="Arial"/>
              </a:rPr>
              <a:t>GWh/mes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850" spc="-25">
                <a:latin typeface="Arial MT"/>
                <a:cs typeface="Arial MT"/>
              </a:rPr>
              <a:t>700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3187218" y="2305099"/>
            <a:ext cx="124460" cy="414020"/>
          </a:xfrm>
          <a:prstGeom prst="rect">
            <a:avLst/>
          </a:prstGeom>
        </p:spPr>
        <p:txBody>
          <a:bodyPr wrap="square" lIns="0" tIns="3810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700" spc="-10" b="1">
                <a:latin typeface="Arial"/>
                <a:cs typeface="Arial"/>
              </a:rPr>
              <a:t>GWh/me</a:t>
            </a:r>
            <a:endParaRPr sz="700">
              <a:latin typeface="Arial"/>
              <a:cs typeface="Arial"/>
            </a:endParaRPr>
          </a:p>
        </p:txBody>
      </p:sp>
      <p:grpSp>
        <p:nvGrpSpPr>
          <p:cNvPr id="25" name="object 25" descr=""/>
          <p:cNvGrpSpPr/>
          <p:nvPr/>
        </p:nvGrpSpPr>
        <p:grpSpPr>
          <a:xfrm>
            <a:off x="2915192" y="3143002"/>
            <a:ext cx="3602990" cy="1006475"/>
            <a:chOff x="2915192" y="3143002"/>
            <a:chExt cx="3602990" cy="1006475"/>
          </a:xfrm>
        </p:grpSpPr>
        <p:sp>
          <p:nvSpPr>
            <p:cNvPr id="26" name="object 26" descr=""/>
            <p:cNvSpPr/>
            <p:nvPr/>
          </p:nvSpPr>
          <p:spPr>
            <a:xfrm>
              <a:off x="2919319" y="3147129"/>
              <a:ext cx="3594735" cy="998219"/>
            </a:xfrm>
            <a:custGeom>
              <a:avLst/>
              <a:gdLst/>
              <a:ahLst/>
              <a:cxnLst/>
              <a:rect l="l" t="t" r="r" b="b"/>
              <a:pathLst>
                <a:path w="3594734" h="998220">
                  <a:moveTo>
                    <a:pt x="0" y="145278"/>
                  </a:moveTo>
                  <a:lnTo>
                    <a:pt x="3587311" y="145278"/>
                  </a:lnTo>
                </a:path>
                <a:path w="3594734" h="998220">
                  <a:moveTo>
                    <a:pt x="0" y="997896"/>
                  </a:moveTo>
                  <a:lnTo>
                    <a:pt x="3587311" y="997896"/>
                  </a:lnTo>
                </a:path>
                <a:path w="3594734" h="998220">
                  <a:moveTo>
                    <a:pt x="710022" y="0"/>
                  </a:moveTo>
                  <a:lnTo>
                    <a:pt x="3587311" y="0"/>
                  </a:lnTo>
                </a:path>
                <a:path w="3594734" h="998220">
                  <a:moveTo>
                    <a:pt x="0" y="145278"/>
                  </a:moveTo>
                  <a:lnTo>
                    <a:pt x="0" y="991517"/>
                  </a:lnTo>
                </a:path>
                <a:path w="3594734" h="998220">
                  <a:moveTo>
                    <a:pt x="710022" y="0"/>
                  </a:moveTo>
                  <a:lnTo>
                    <a:pt x="710022" y="991517"/>
                  </a:lnTo>
                </a:path>
                <a:path w="3594734" h="998220">
                  <a:moveTo>
                    <a:pt x="3594712" y="0"/>
                  </a:moveTo>
                  <a:lnTo>
                    <a:pt x="3594712" y="991517"/>
                  </a:lnTo>
                </a:path>
              </a:pathLst>
            </a:custGeom>
            <a:ln w="76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2943258" y="3350348"/>
              <a:ext cx="44450" cy="38100"/>
            </a:xfrm>
            <a:custGeom>
              <a:avLst/>
              <a:gdLst/>
              <a:ahLst/>
              <a:cxnLst/>
              <a:rect l="l" t="t" r="r" b="b"/>
              <a:pathLst>
                <a:path w="44450" h="38100">
                  <a:moveTo>
                    <a:pt x="43976" y="0"/>
                  </a:moveTo>
                  <a:lnTo>
                    <a:pt x="0" y="0"/>
                  </a:lnTo>
                  <a:lnTo>
                    <a:pt x="0" y="37917"/>
                  </a:lnTo>
                  <a:lnTo>
                    <a:pt x="43976" y="37917"/>
                  </a:lnTo>
                  <a:lnTo>
                    <a:pt x="43976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2943258" y="3350348"/>
              <a:ext cx="44450" cy="38100"/>
            </a:xfrm>
            <a:custGeom>
              <a:avLst/>
              <a:gdLst/>
              <a:ahLst/>
              <a:cxnLst/>
              <a:rect l="l" t="t" r="r" b="b"/>
              <a:pathLst>
                <a:path w="44450" h="38100">
                  <a:moveTo>
                    <a:pt x="0" y="37917"/>
                  </a:moveTo>
                  <a:lnTo>
                    <a:pt x="43976" y="37917"/>
                  </a:lnTo>
                  <a:lnTo>
                    <a:pt x="43976" y="0"/>
                  </a:lnTo>
                  <a:lnTo>
                    <a:pt x="0" y="0"/>
                  </a:lnTo>
                  <a:lnTo>
                    <a:pt x="0" y="37917"/>
                  </a:lnTo>
                  <a:close/>
                </a:path>
              </a:pathLst>
            </a:custGeom>
            <a:ln w="7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 descr=""/>
          <p:cNvSpPr txBox="1"/>
          <p:nvPr/>
        </p:nvSpPr>
        <p:spPr>
          <a:xfrm>
            <a:off x="3003967" y="3307437"/>
            <a:ext cx="509270" cy="1225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600" spc="-10">
                <a:latin typeface="Arial MT"/>
                <a:cs typeface="Arial MT"/>
              </a:rPr>
              <a:t>C.MA</a:t>
            </a:r>
            <a:r>
              <a:rPr dirty="0" sz="600" spc="-35">
                <a:latin typeface="Arial MT"/>
                <a:cs typeface="Arial MT"/>
              </a:rPr>
              <a:t> </a:t>
            </a:r>
            <a:r>
              <a:rPr dirty="0" sz="600" spc="-10">
                <a:latin typeface="Arial MT"/>
                <a:cs typeface="Arial MT"/>
              </a:rPr>
              <a:t>NTARO</a:t>
            </a:r>
            <a:endParaRPr sz="600">
              <a:latin typeface="Arial MT"/>
              <a:cs typeface="Arial MT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4987894" y="3301064"/>
            <a:ext cx="163195" cy="1225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600" spc="-25">
                <a:latin typeface="Arial MT"/>
                <a:cs typeface="Arial MT"/>
              </a:rPr>
              <a:t>625</a:t>
            </a:r>
            <a:endParaRPr sz="600">
              <a:latin typeface="Arial MT"/>
              <a:cs typeface="Arial MT"/>
            </a:endParaRPr>
          </a:p>
        </p:txBody>
      </p:sp>
      <p:grpSp>
        <p:nvGrpSpPr>
          <p:cNvPr id="31" name="object 31" descr=""/>
          <p:cNvGrpSpPr/>
          <p:nvPr/>
        </p:nvGrpSpPr>
        <p:grpSpPr>
          <a:xfrm>
            <a:off x="2921624" y="3440121"/>
            <a:ext cx="3580129" cy="97790"/>
            <a:chOff x="2921624" y="3440121"/>
            <a:chExt cx="3580129" cy="97790"/>
          </a:xfrm>
        </p:grpSpPr>
        <p:sp>
          <p:nvSpPr>
            <p:cNvPr id="32" name="object 32" descr=""/>
            <p:cNvSpPr/>
            <p:nvPr/>
          </p:nvSpPr>
          <p:spPr>
            <a:xfrm>
              <a:off x="2921624" y="3440121"/>
              <a:ext cx="3580129" cy="8255"/>
            </a:xfrm>
            <a:custGeom>
              <a:avLst/>
              <a:gdLst/>
              <a:ahLst/>
              <a:cxnLst/>
              <a:rect l="l" t="t" r="r" b="b"/>
              <a:pathLst>
                <a:path w="3580129" h="8254">
                  <a:moveTo>
                    <a:pt x="0" y="0"/>
                  </a:moveTo>
                  <a:lnTo>
                    <a:pt x="0" y="7937"/>
                  </a:lnTo>
                  <a:lnTo>
                    <a:pt x="3579829" y="7937"/>
                  </a:lnTo>
                  <a:lnTo>
                    <a:pt x="35798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2943258" y="3495642"/>
              <a:ext cx="44450" cy="38100"/>
            </a:xfrm>
            <a:custGeom>
              <a:avLst/>
              <a:gdLst/>
              <a:ahLst/>
              <a:cxnLst/>
              <a:rect l="l" t="t" r="r" b="b"/>
              <a:pathLst>
                <a:path w="44450" h="38100">
                  <a:moveTo>
                    <a:pt x="43976" y="0"/>
                  </a:moveTo>
                  <a:lnTo>
                    <a:pt x="0" y="0"/>
                  </a:lnTo>
                  <a:lnTo>
                    <a:pt x="0" y="37917"/>
                  </a:lnTo>
                  <a:lnTo>
                    <a:pt x="43976" y="37917"/>
                  </a:lnTo>
                  <a:lnTo>
                    <a:pt x="43976" y="0"/>
                  </a:lnTo>
                  <a:close/>
                </a:path>
              </a:pathLst>
            </a:custGeom>
            <a:solidFill>
              <a:srgbClr val="99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2943258" y="3495642"/>
              <a:ext cx="44450" cy="38100"/>
            </a:xfrm>
            <a:custGeom>
              <a:avLst/>
              <a:gdLst/>
              <a:ahLst/>
              <a:cxnLst/>
              <a:rect l="l" t="t" r="r" b="b"/>
              <a:pathLst>
                <a:path w="44450" h="38100">
                  <a:moveTo>
                    <a:pt x="0" y="37917"/>
                  </a:moveTo>
                  <a:lnTo>
                    <a:pt x="43976" y="37917"/>
                  </a:lnTo>
                  <a:lnTo>
                    <a:pt x="43976" y="0"/>
                  </a:lnTo>
                  <a:lnTo>
                    <a:pt x="0" y="0"/>
                  </a:lnTo>
                  <a:lnTo>
                    <a:pt x="0" y="37917"/>
                  </a:lnTo>
                  <a:close/>
                </a:path>
              </a:pathLst>
            </a:custGeom>
            <a:ln w="7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 descr=""/>
          <p:cNvSpPr txBox="1"/>
          <p:nvPr/>
        </p:nvSpPr>
        <p:spPr>
          <a:xfrm>
            <a:off x="3003967" y="3446358"/>
            <a:ext cx="417830" cy="1225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600" spc="-10">
                <a:latin typeface="Arial MT"/>
                <a:cs typeface="Arial MT"/>
              </a:rPr>
              <a:t>EDEGEL-</a:t>
            </a:r>
            <a:r>
              <a:rPr dirty="0" sz="600" spc="-50">
                <a:latin typeface="Arial MT"/>
                <a:cs typeface="Arial MT"/>
              </a:rPr>
              <a:t>C</a:t>
            </a:r>
            <a:endParaRPr sz="600">
              <a:latin typeface="Arial MT"/>
              <a:cs typeface="Arial MT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4987894" y="3439969"/>
            <a:ext cx="163195" cy="1225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600" spc="-25">
                <a:latin typeface="Arial MT"/>
                <a:cs typeface="Arial MT"/>
              </a:rPr>
              <a:t>112</a:t>
            </a:r>
            <a:endParaRPr sz="600">
              <a:latin typeface="Arial MT"/>
              <a:cs typeface="Arial MT"/>
            </a:endParaRPr>
          </a:p>
        </p:txBody>
      </p:sp>
      <p:grpSp>
        <p:nvGrpSpPr>
          <p:cNvPr id="37" name="object 37" descr=""/>
          <p:cNvGrpSpPr/>
          <p:nvPr/>
        </p:nvGrpSpPr>
        <p:grpSpPr>
          <a:xfrm>
            <a:off x="2921624" y="3579027"/>
            <a:ext cx="3580129" cy="97790"/>
            <a:chOff x="2921624" y="3579027"/>
            <a:chExt cx="3580129" cy="97790"/>
          </a:xfrm>
        </p:grpSpPr>
        <p:sp>
          <p:nvSpPr>
            <p:cNvPr id="38" name="object 38" descr=""/>
            <p:cNvSpPr/>
            <p:nvPr/>
          </p:nvSpPr>
          <p:spPr>
            <a:xfrm>
              <a:off x="2921624" y="3579027"/>
              <a:ext cx="3580129" cy="8255"/>
            </a:xfrm>
            <a:custGeom>
              <a:avLst/>
              <a:gdLst/>
              <a:ahLst/>
              <a:cxnLst/>
              <a:rect l="l" t="t" r="r" b="b"/>
              <a:pathLst>
                <a:path w="3580129" h="8254">
                  <a:moveTo>
                    <a:pt x="0" y="0"/>
                  </a:moveTo>
                  <a:lnTo>
                    <a:pt x="0" y="7937"/>
                  </a:lnTo>
                  <a:lnTo>
                    <a:pt x="3579829" y="7937"/>
                  </a:lnTo>
                  <a:lnTo>
                    <a:pt x="35798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2943258" y="3634563"/>
              <a:ext cx="44450" cy="38100"/>
            </a:xfrm>
            <a:custGeom>
              <a:avLst/>
              <a:gdLst/>
              <a:ahLst/>
              <a:cxnLst/>
              <a:rect l="l" t="t" r="r" b="b"/>
              <a:pathLst>
                <a:path w="44450" h="38100">
                  <a:moveTo>
                    <a:pt x="43976" y="0"/>
                  </a:moveTo>
                  <a:lnTo>
                    <a:pt x="0" y="0"/>
                  </a:lnTo>
                  <a:lnTo>
                    <a:pt x="0" y="37917"/>
                  </a:lnTo>
                  <a:lnTo>
                    <a:pt x="43976" y="37917"/>
                  </a:lnTo>
                  <a:lnTo>
                    <a:pt x="43976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2943258" y="3634563"/>
              <a:ext cx="44450" cy="38100"/>
            </a:xfrm>
            <a:custGeom>
              <a:avLst/>
              <a:gdLst/>
              <a:ahLst/>
              <a:cxnLst/>
              <a:rect l="l" t="t" r="r" b="b"/>
              <a:pathLst>
                <a:path w="44450" h="38100">
                  <a:moveTo>
                    <a:pt x="0" y="37917"/>
                  </a:moveTo>
                  <a:lnTo>
                    <a:pt x="43976" y="37917"/>
                  </a:lnTo>
                  <a:lnTo>
                    <a:pt x="43976" y="0"/>
                  </a:lnTo>
                  <a:lnTo>
                    <a:pt x="0" y="0"/>
                  </a:lnTo>
                  <a:lnTo>
                    <a:pt x="0" y="37917"/>
                  </a:lnTo>
                  <a:close/>
                </a:path>
              </a:pathLst>
            </a:custGeom>
            <a:ln w="7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 descr=""/>
          <p:cNvSpPr txBox="1"/>
          <p:nvPr/>
        </p:nvSpPr>
        <p:spPr>
          <a:xfrm>
            <a:off x="3003967" y="3591636"/>
            <a:ext cx="405130" cy="1225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600" spc="-10">
                <a:latin typeface="Arial MT"/>
                <a:cs typeface="Arial MT"/>
              </a:rPr>
              <a:t>EDEGEL-</a:t>
            </a:r>
            <a:r>
              <a:rPr dirty="0" sz="600" spc="-50">
                <a:latin typeface="Arial MT"/>
                <a:cs typeface="Arial MT"/>
              </a:rPr>
              <a:t>L</a:t>
            </a:r>
            <a:endParaRPr sz="600">
              <a:latin typeface="Arial MT"/>
              <a:cs typeface="Arial MT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4987894" y="3585263"/>
            <a:ext cx="163195" cy="1225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600" spc="-25">
                <a:latin typeface="Arial MT"/>
                <a:cs typeface="Arial MT"/>
              </a:rPr>
              <a:t>343</a:t>
            </a:r>
            <a:endParaRPr sz="600">
              <a:latin typeface="Arial MT"/>
              <a:cs typeface="Arial MT"/>
            </a:endParaRPr>
          </a:p>
        </p:txBody>
      </p:sp>
      <p:grpSp>
        <p:nvGrpSpPr>
          <p:cNvPr id="43" name="object 43" descr=""/>
          <p:cNvGrpSpPr/>
          <p:nvPr/>
        </p:nvGrpSpPr>
        <p:grpSpPr>
          <a:xfrm>
            <a:off x="2921624" y="3724321"/>
            <a:ext cx="3580129" cy="97790"/>
            <a:chOff x="2921624" y="3724321"/>
            <a:chExt cx="3580129" cy="97790"/>
          </a:xfrm>
        </p:grpSpPr>
        <p:sp>
          <p:nvSpPr>
            <p:cNvPr id="44" name="object 44" descr=""/>
            <p:cNvSpPr/>
            <p:nvPr/>
          </p:nvSpPr>
          <p:spPr>
            <a:xfrm>
              <a:off x="2921624" y="3724321"/>
              <a:ext cx="3580129" cy="8255"/>
            </a:xfrm>
            <a:custGeom>
              <a:avLst/>
              <a:gdLst/>
              <a:ahLst/>
              <a:cxnLst/>
              <a:rect l="l" t="t" r="r" b="b"/>
              <a:pathLst>
                <a:path w="3580129" h="8254">
                  <a:moveTo>
                    <a:pt x="0" y="0"/>
                  </a:moveTo>
                  <a:lnTo>
                    <a:pt x="0" y="7937"/>
                  </a:lnTo>
                  <a:lnTo>
                    <a:pt x="3579829" y="7937"/>
                  </a:lnTo>
                  <a:lnTo>
                    <a:pt x="35798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2943258" y="3779841"/>
              <a:ext cx="44450" cy="38100"/>
            </a:xfrm>
            <a:custGeom>
              <a:avLst/>
              <a:gdLst/>
              <a:ahLst/>
              <a:cxnLst/>
              <a:rect l="l" t="t" r="r" b="b"/>
              <a:pathLst>
                <a:path w="44450" h="38100">
                  <a:moveTo>
                    <a:pt x="43976" y="0"/>
                  </a:moveTo>
                  <a:lnTo>
                    <a:pt x="0" y="0"/>
                  </a:lnTo>
                  <a:lnTo>
                    <a:pt x="0" y="37917"/>
                  </a:lnTo>
                  <a:lnTo>
                    <a:pt x="43976" y="37917"/>
                  </a:lnTo>
                  <a:lnTo>
                    <a:pt x="43976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2943258" y="3779841"/>
              <a:ext cx="44450" cy="38100"/>
            </a:xfrm>
            <a:custGeom>
              <a:avLst/>
              <a:gdLst/>
              <a:ahLst/>
              <a:cxnLst/>
              <a:rect l="l" t="t" r="r" b="b"/>
              <a:pathLst>
                <a:path w="44450" h="38100">
                  <a:moveTo>
                    <a:pt x="0" y="37917"/>
                  </a:moveTo>
                  <a:lnTo>
                    <a:pt x="43976" y="37917"/>
                  </a:lnTo>
                  <a:lnTo>
                    <a:pt x="43976" y="0"/>
                  </a:lnTo>
                  <a:lnTo>
                    <a:pt x="0" y="0"/>
                  </a:lnTo>
                  <a:lnTo>
                    <a:pt x="0" y="37917"/>
                  </a:lnTo>
                  <a:close/>
                </a:path>
              </a:pathLst>
            </a:custGeom>
            <a:ln w="7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7" name="object 47" descr=""/>
          <p:cNvSpPr txBox="1"/>
          <p:nvPr/>
        </p:nvSpPr>
        <p:spPr>
          <a:xfrm>
            <a:off x="3003967" y="3730557"/>
            <a:ext cx="593090" cy="1225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600" spc="-10">
                <a:latin typeface="Arial MT"/>
                <a:cs typeface="Arial MT"/>
              </a:rPr>
              <a:t>MACHUPICCHU</a:t>
            </a:r>
            <a:endParaRPr sz="600">
              <a:latin typeface="Arial MT"/>
              <a:cs typeface="Arial MT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5009954" y="3724169"/>
            <a:ext cx="128270" cy="1225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600" spc="-25">
                <a:latin typeface="Arial MT"/>
                <a:cs typeface="Arial MT"/>
              </a:rPr>
              <a:t>61</a:t>
            </a:r>
            <a:r>
              <a:rPr dirty="0" sz="600" spc="500">
                <a:latin typeface="Arial MT"/>
                <a:cs typeface="Arial MT"/>
              </a:rPr>
              <a:t> </a:t>
            </a:r>
            <a:endParaRPr sz="600">
              <a:latin typeface="Arial MT"/>
              <a:cs typeface="Arial MT"/>
            </a:endParaRPr>
          </a:p>
        </p:txBody>
      </p:sp>
      <p:grpSp>
        <p:nvGrpSpPr>
          <p:cNvPr id="49" name="object 49" descr=""/>
          <p:cNvGrpSpPr/>
          <p:nvPr/>
        </p:nvGrpSpPr>
        <p:grpSpPr>
          <a:xfrm>
            <a:off x="2921624" y="3863227"/>
            <a:ext cx="3580129" cy="97790"/>
            <a:chOff x="2921624" y="3863227"/>
            <a:chExt cx="3580129" cy="97790"/>
          </a:xfrm>
        </p:grpSpPr>
        <p:sp>
          <p:nvSpPr>
            <p:cNvPr id="50" name="object 50" descr=""/>
            <p:cNvSpPr/>
            <p:nvPr/>
          </p:nvSpPr>
          <p:spPr>
            <a:xfrm>
              <a:off x="2921624" y="3863227"/>
              <a:ext cx="3580129" cy="8255"/>
            </a:xfrm>
            <a:custGeom>
              <a:avLst/>
              <a:gdLst/>
              <a:ahLst/>
              <a:cxnLst/>
              <a:rect l="l" t="t" r="r" b="b"/>
              <a:pathLst>
                <a:path w="3580129" h="8254">
                  <a:moveTo>
                    <a:pt x="0" y="0"/>
                  </a:moveTo>
                  <a:lnTo>
                    <a:pt x="0" y="7937"/>
                  </a:lnTo>
                  <a:lnTo>
                    <a:pt x="3579829" y="7937"/>
                  </a:lnTo>
                  <a:lnTo>
                    <a:pt x="35798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2943258" y="3918763"/>
              <a:ext cx="44450" cy="38100"/>
            </a:xfrm>
            <a:custGeom>
              <a:avLst/>
              <a:gdLst/>
              <a:ahLst/>
              <a:cxnLst/>
              <a:rect l="l" t="t" r="r" b="b"/>
              <a:pathLst>
                <a:path w="44450" h="38100">
                  <a:moveTo>
                    <a:pt x="43976" y="0"/>
                  </a:moveTo>
                  <a:lnTo>
                    <a:pt x="0" y="0"/>
                  </a:lnTo>
                  <a:lnTo>
                    <a:pt x="0" y="37917"/>
                  </a:lnTo>
                  <a:lnTo>
                    <a:pt x="43976" y="37917"/>
                  </a:lnTo>
                  <a:lnTo>
                    <a:pt x="43976" y="0"/>
                  </a:lnTo>
                  <a:close/>
                </a:path>
              </a:pathLst>
            </a:custGeom>
            <a:solidFill>
              <a:srgbClr val="6600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2943258" y="3918763"/>
              <a:ext cx="44450" cy="38100"/>
            </a:xfrm>
            <a:custGeom>
              <a:avLst/>
              <a:gdLst/>
              <a:ahLst/>
              <a:cxnLst/>
              <a:rect l="l" t="t" r="r" b="b"/>
              <a:pathLst>
                <a:path w="44450" h="38100">
                  <a:moveTo>
                    <a:pt x="0" y="37917"/>
                  </a:moveTo>
                  <a:lnTo>
                    <a:pt x="43976" y="37917"/>
                  </a:lnTo>
                  <a:lnTo>
                    <a:pt x="43976" y="0"/>
                  </a:lnTo>
                  <a:lnTo>
                    <a:pt x="0" y="0"/>
                  </a:lnTo>
                  <a:lnTo>
                    <a:pt x="0" y="37917"/>
                  </a:lnTo>
                  <a:close/>
                </a:path>
              </a:pathLst>
            </a:custGeom>
            <a:ln w="7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3" name="object 53" descr=""/>
          <p:cNvSpPr txBox="1"/>
          <p:nvPr/>
        </p:nvSpPr>
        <p:spPr>
          <a:xfrm>
            <a:off x="3003967" y="3875851"/>
            <a:ext cx="442595" cy="1225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600" spc="-10">
                <a:latin typeface="Arial MT"/>
                <a:cs typeface="Arial MT"/>
              </a:rPr>
              <a:t>CHA</a:t>
            </a:r>
            <a:r>
              <a:rPr dirty="0" sz="600" spc="-40">
                <a:latin typeface="Arial MT"/>
                <a:cs typeface="Arial MT"/>
              </a:rPr>
              <a:t> </a:t>
            </a:r>
            <a:r>
              <a:rPr dirty="0" sz="600" spc="-35">
                <a:latin typeface="Arial MT"/>
                <a:cs typeface="Arial MT"/>
              </a:rPr>
              <a:t>RCA </a:t>
            </a:r>
            <a:r>
              <a:rPr dirty="0" sz="600" spc="-25">
                <a:latin typeface="Arial MT"/>
                <a:cs typeface="Arial MT"/>
              </a:rPr>
              <a:t>NI</a:t>
            </a:r>
            <a:endParaRPr sz="600">
              <a:latin typeface="Arial MT"/>
              <a:cs typeface="Arial MT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4987894" y="3869463"/>
            <a:ext cx="163195" cy="1225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600" spc="-25">
                <a:latin typeface="Arial MT"/>
                <a:cs typeface="Arial MT"/>
              </a:rPr>
              <a:t>105</a:t>
            </a:r>
            <a:endParaRPr sz="600">
              <a:latin typeface="Arial MT"/>
              <a:cs typeface="Arial MT"/>
            </a:endParaRPr>
          </a:p>
        </p:txBody>
      </p:sp>
      <p:grpSp>
        <p:nvGrpSpPr>
          <p:cNvPr id="55" name="object 55" descr=""/>
          <p:cNvGrpSpPr/>
          <p:nvPr/>
        </p:nvGrpSpPr>
        <p:grpSpPr>
          <a:xfrm>
            <a:off x="2921624" y="4008521"/>
            <a:ext cx="3580129" cy="97790"/>
            <a:chOff x="2921624" y="4008521"/>
            <a:chExt cx="3580129" cy="97790"/>
          </a:xfrm>
        </p:grpSpPr>
        <p:sp>
          <p:nvSpPr>
            <p:cNvPr id="56" name="object 56" descr=""/>
            <p:cNvSpPr/>
            <p:nvPr/>
          </p:nvSpPr>
          <p:spPr>
            <a:xfrm>
              <a:off x="2921624" y="4008521"/>
              <a:ext cx="3580129" cy="8255"/>
            </a:xfrm>
            <a:custGeom>
              <a:avLst/>
              <a:gdLst/>
              <a:ahLst/>
              <a:cxnLst/>
              <a:rect l="l" t="t" r="r" b="b"/>
              <a:pathLst>
                <a:path w="3580129" h="8254">
                  <a:moveTo>
                    <a:pt x="0" y="0"/>
                  </a:moveTo>
                  <a:lnTo>
                    <a:pt x="0" y="7937"/>
                  </a:lnTo>
                  <a:lnTo>
                    <a:pt x="3579829" y="7937"/>
                  </a:lnTo>
                  <a:lnTo>
                    <a:pt x="35798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2943258" y="4064057"/>
              <a:ext cx="44450" cy="38100"/>
            </a:xfrm>
            <a:custGeom>
              <a:avLst/>
              <a:gdLst/>
              <a:ahLst/>
              <a:cxnLst/>
              <a:rect l="l" t="t" r="r" b="b"/>
              <a:pathLst>
                <a:path w="44450" h="38100">
                  <a:moveTo>
                    <a:pt x="43976" y="0"/>
                  </a:moveTo>
                  <a:lnTo>
                    <a:pt x="0" y="0"/>
                  </a:lnTo>
                  <a:lnTo>
                    <a:pt x="0" y="37917"/>
                  </a:lnTo>
                  <a:lnTo>
                    <a:pt x="43976" y="37917"/>
                  </a:lnTo>
                  <a:lnTo>
                    <a:pt x="43976" y="0"/>
                  </a:lnTo>
                  <a:close/>
                </a:path>
              </a:pathLst>
            </a:custGeom>
            <a:solidFill>
              <a:srgbClr val="FF80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2943258" y="4064057"/>
              <a:ext cx="44450" cy="38100"/>
            </a:xfrm>
            <a:custGeom>
              <a:avLst/>
              <a:gdLst/>
              <a:ahLst/>
              <a:cxnLst/>
              <a:rect l="l" t="t" r="r" b="b"/>
              <a:pathLst>
                <a:path w="44450" h="38100">
                  <a:moveTo>
                    <a:pt x="0" y="37917"/>
                  </a:moveTo>
                  <a:lnTo>
                    <a:pt x="43976" y="37917"/>
                  </a:lnTo>
                  <a:lnTo>
                    <a:pt x="43976" y="0"/>
                  </a:lnTo>
                  <a:lnTo>
                    <a:pt x="0" y="0"/>
                  </a:lnTo>
                  <a:lnTo>
                    <a:pt x="0" y="37917"/>
                  </a:lnTo>
                  <a:close/>
                </a:path>
              </a:pathLst>
            </a:custGeom>
            <a:ln w="7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9" name="object 59" descr=""/>
          <p:cNvSpPr txBox="1"/>
          <p:nvPr/>
        </p:nvSpPr>
        <p:spPr>
          <a:xfrm>
            <a:off x="3003967" y="4014757"/>
            <a:ext cx="402590" cy="1225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600">
                <a:latin typeface="Arial MT"/>
                <a:cs typeface="Arial MT"/>
              </a:rPr>
              <a:t>S.GA</a:t>
            </a:r>
            <a:r>
              <a:rPr dirty="0" sz="600" spc="-15">
                <a:latin typeface="Arial MT"/>
                <a:cs typeface="Arial MT"/>
              </a:rPr>
              <a:t> </a:t>
            </a:r>
            <a:r>
              <a:rPr dirty="0" sz="600" spc="-10">
                <a:latin typeface="Arial MT"/>
                <a:cs typeface="Arial MT"/>
              </a:rPr>
              <a:t>BA</a:t>
            </a:r>
            <a:r>
              <a:rPr dirty="0" sz="600" spc="-15">
                <a:latin typeface="Arial MT"/>
                <a:cs typeface="Arial MT"/>
              </a:rPr>
              <a:t> </a:t>
            </a:r>
            <a:r>
              <a:rPr dirty="0" sz="600" spc="-50">
                <a:latin typeface="Arial MT"/>
                <a:cs typeface="Arial MT"/>
              </a:rPr>
              <a:t>N</a:t>
            </a:r>
            <a:endParaRPr sz="600">
              <a:latin typeface="Arial MT"/>
              <a:cs typeface="Arial MT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5009954" y="4008384"/>
            <a:ext cx="128270" cy="1225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600" spc="-25">
                <a:latin typeface="Arial MT"/>
                <a:cs typeface="Arial MT"/>
              </a:rPr>
              <a:t>69</a:t>
            </a:r>
            <a:r>
              <a:rPr dirty="0" sz="600" spc="500">
                <a:latin typeface="Arial MT"/>
                <a:cs typeface="Arial MT"/>
              </a:rPr>
              <a:t> </a:t>
            </a:r>
            <a:endParaRPr sz="600">
              <a:latin typeface="Arial MT"/>
              <a:cs typeface="Arial MT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5024468" y="3143008"/>
            <a:ext cx="67945" cy="1225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600" spc="-50">
                <a:latin typeface="Arial MT"/>
                <a:cs typeface="Arial MT"/>
              </a:rPr>
              <a:t>1</a:t>
            </a:r>
            <a:endParaRPr sz="600">
              <a:latin typeface="Arial MT"/>
              <a:cs typeface="Arial MT"/>
            </a:endParaRPr>
          </a:p>
        </p:txBody>
      </p:sp>
      <p:sp>
        <p:nvSpPr>
          <p:cNvPr id="62" name="object 62" descr=""/>
          <p:cNvSpPr/>
          <p:nvPr/>
        </p:nvSpPr>
        <p:spPr>
          <a:xfrm>
            <a:off x="2906729" y="1669944"/>
            <a:ext cx="3675379" cy="2546350"/>
          </a:xfrm>
          <a:custGeom>
            <a:avLst/>
            <a:gdLst/>
            <a:ahLst/>
            <a:cxnLst/>
            <a:rect l="l" t="t" r="r" b="b"/>
            <a:pathLst>
              <a:path w="3675379" h="2546350">
                <a:moveTo>
                  <a:pt x="0" y="2545778"/>
                </a:moveTo>
                <a:lnTo>
                  <a:pt x="3675326" y="2545778"/>
                </a:lnTo>
                <a:lnTo>
                  <a:pt x="3675326" y="0"/>
                </a:lnTo>
                <a:lnTo>
                  <a:pt x="0" y="0"/>
                </a:lnTo>
                <a:lnTo>
                  <a:pt x="0" y="2545778"/>
                </a:lnTo>
                <a:close/>
              </a:path>
            </a:pathLst>
          </a:custGeom>
          <a:ln w="77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3" name="object 63" descr=""/>
          <p:cNvGrpSpPr/>
          <p:nvPr/>
        </p:nvGrpSpPr>
        <p:grpSpPr>
          <a:xfrm>
            <a:off x="872580" y="4294210"/>
            <a:ext cx="7574915" cy="2129155"/>
            <a:chOff x="872580" y="4294210"/>
            <a:chExt cx="7574915" cy="2129155"/>
          </a:xfrm>
        </p:grpSpPr>
        <p:pic>
          <p:nvPicPr>
            <p:cNvPr id="64" name="object 6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2580" y="4330648"/>
              <a:ext cx="3792372" cy="2075149"/>
            </a:xfrm>
            <a:prstGeom prst="rect">
              <a:avLst/>
            </a:prstGeom>
          </p:spPr>
        </p:pic>
        <p:pic>
          <p:nvPicPr>
            <p:cNvPr id="65" name="object 6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9753" y="4294210"/>
              <a:ext cx="3797167" cy="2128737"/>
            </a:xfrm>
            <a:prstGeom prst="rect">
              <a:avLst/>
            </a:prstGeom>
          </p:spPr>
        </p:pic>
      </p:grpSp>
      <p:sp>
        <p:nvSpPr>
          <p:cNvPr id="66" name="object 6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56845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02B82"/>
                </a:solidFill>
              </a:rPr>
              <a:t>7.</a:t>
            </a:r>
            <a:r>
              <a:rPr dirty="0" spc="-130">
                <a:solidFill>
                  <a:srgbClr val="002B82"/>
                </a:solidFill>
              </a:rPr>
              <a:t> </a:t>
            </a:r>
            <a:r>
              <a:rPr dirty="0">
                <a:solidFill>
                  <a:srgbClr val="002B82"/>
                </a:solidFill>
              </a:rPr>
              <a:t>ANÁLISIS</a:t>
            </a:r>
            <a:r>
              <a:rPr dirty="0" spc="-35">
                <a:solidFill>
                  <a:srgbClr val="002B82"/>
                </a:solidFill>
              </a:rPr>
              <a:t> </a:t>
            </a:r>
            <a:r>
              <a:rPr dirty="0">
                <a:solidFill>
                  <a:srgbClr val="002B82"/>
                </a:solidFill>
              </a:rPr>
              <a:t>CON</a:t>
            </a:r>
            <a:r>
              <a:rPr dirty="0" spc="-30">
                <a:solidFill>
                  <a:srgbClr val="002B82"/>
                </a:solidFill>
              </a:rPr>
              <a:t> </a:t>
            </a:r>
            <a:r>
              <a:rPr dirty="0">
                <a:solidFill>
                  <a:srgbClr val="002B82"/>
                </a:solidFill>
              </a:rPr>
              <a:t>LA</a:t>
            </a:r>
            <a:r>
              <a:rPr dirty="0" spc="-110">
                <a:solidFill>
                  <a:srgbClr val="002B82"/>
                </a:solidFill>
              </a:rPr>
              <a:t> </a:t>
            </a:r>
            <a:r>
              <a:rPr dirty="0">
                <a:solidFill>
                  <a:srgbClr val="002B82"/>
                </a:solidFill>
              </a:rPr>
              <a:t>RED</a:t>
            </a:r>
            <a:r>
              <a:rPr dirty="0" spc="-25">
                <a:solidFill>
                  <a:srgbClr val="002B82"/>
                </a:solidFill>
              </a:rPr>
              <a:t> </a:t>
            </a:r>
            <a:r>
              <a:rPr dirty="0" spc="-10">
                <a:solidFill>
                  <a:srgbClr val="002B82"/>
                </a:solidFill>
              </a:rPr>
              <a:t>COMPLETA</a:t>
            </a:r>
          </a:p>
        </p:txBody>
      </p:sp>
      <p:sp>
        <p:nvSpPr>
          <p:cNvPr id="68" name="object 6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sp>
        <p:nvSpPr>
          <p:cNvPr id="67" name="object 67" descr=""/>
          <p:cNvSpPr txBox="1"/>
          <p:nvPr/>
        </p:nvSpPr>
        <p:spPr>
          <a:xfrm>
            <a:off x="482600" y="789454"/>
            <a:ext cx="5208270" cy="879475"/>
          </a:xfrm>
          <a:prstGeom prst="rect">
            <a:avLst/>
          </a:prstGeom>
        </p:spPr>
        <p:txBody>
          <a:bodyPr wrap="square" lIns="0" tIns="157480" rIns="0" bIns="0" rtlCol="0" vert="horz">
            <a:spAutoFit/>
          </a:bodyPr>
          <a:lstStyle/>
          <a:p>
            <a:pPr marL="652145">
              <a:lnSpc>
                <a:spcPct val="100000"/>
              </a:lnSpc>
              <a:spcBef>
                <a:spcPts val="1240"/>
              </a:spcBef>
            </a:pPr>
            <a:r>
              <a:rPr dirty="0" sz="2000" spc="-10" b="1">
                <a:solidFill>
                  <a:srgbClr val="002B82"/>
                </a:solidFill>
                <a:latin typeface="Arial"/>
                <a:cs typeface="Arial"/>
              </a:rPr>
              <a:t>Resultados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19"/>
              </a:spcBef>
            </a:pPr>
            <a:r>
              <a:rPr dirty="0" sz="1800" b="1">
                <a:solidFill>
                  <a:srgbClr val="003B69"/>
                </a:solidFill>
                <a:latin typeface="Arial"/>
                <a:cs typeface="Arial"/>
              </a:rPr>
              <a:t>Simulación</a:t>
            </a:r>
            <a:r>
              <a:rPr dirty="0" sz="1800" spc="-3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3B69"/>
                </a:solidFill>
                <a:latin typeface="Arial"/>
                <a:cs typeface="Arial"/>
              </a:rPr>
              <a:t>para</a:t>
            </a:r>
            <a:r>
              <a:rPr dirty="0" sz="1800" spc="-30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3B69"/>
                </a:solidFill>
                <a:latin typeface="Arial"/>
                <a:cs typeface="Arial"/>
              </a:rPr>
              <a:t>el</a:t>
            </a:r>
            <a:r>
              <a:rPr dirty="0" sz="1800" spc="-1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3B69"/>
                </a:solidFill>
                <a:latin typeface="Arial"/>
                <a:cs typeface="Arial"/>
              </a:rPr>
              <a:t>2006,</a:t>
            </a:r>
            <a:r>
              <a:rPr dirty="0" sz="1800" spc="-1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3B69"/>
                </a:solidFill>
                <a:latin typeface="Arial"/>
                <a:cs typeface="Arial"/>
              </a:rPr>
              <a:t>validación</a:t>
            </a:r>
            <a:r>
              <a:rPr dirty="0" sz="1800" spc="1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3B69"/>
                </a:solidFill>
                <a:latin typeface="Arial"/>
                <a:cs typeface="Arial"/>
              </a:rPr>
              <a:t>del</a:t>
            </a:r>
            <a:r>
              <a:rPr dirty="0" sz="1800" spc="-1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3B69"/>
                </a:solidFill>
                <a:latin typeface="Arial"/>
                <a:cs typeface="Arial"/>
              </a:rPr>
              <a:t>modelo: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1189" y="2371972"/>
            <a:ext cx="3130595" cy="1336849"/>
          </a:xfrm>
          <a:prstGeom prst="rect">
            <a:avLst/>
          </a:prstGeom>
        </p:spPr>
      </p:pic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752402" y="1587557"/>
          <a:ext cx="4111625" cy="25685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6670"/>
                <a:gridCol w="1458595"/>
              </a:tblGrid>
              <a:tr h="361315">
                <a:tc gridSpan="2">
                  <a:txBody>
                    <a:bodyPr/>
                    <a:lstStyle/>
                    <a:p>
                      <a:pPr algn="ctr" marR="11493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900" spc="-25" b="1">
                          <a:latin typeface="Arial"/>
                          <a:cs typeface="Arial"/>
                        </a:rPr>
                        <a:t>Producción</a:t>
                      </a:r>
                      <a:r>
                        <a:rPr dirty="0" sz="900" spc="-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latin typeface="Arial"/>
                          <a:cs typeface="Arial"/>
                        </a:rPr>
                        <a:t>Media</a:t>
                      </a:r>
                      <a:r>
                        <a:rPr dirty="0" sz="900" spc="-2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latin typeface="Arial"/>
                          <a:cs typeface="Arial"/>
                        </a:rPr>
                        <a:t>del</a:t>
                      </a:r>
                      <a:r>
                        <a:rPr dirty="0" sz="900" spc="-6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20" b="1">
                          <a:latin typeface="Arial"/>
                          <a:cs typeface="Arial"/>
                        </a:rPr>
                        <a:t>parco</a:t>
                      </a:r>
                      <a:r>
                        <a:rPr dirty="0" sz="900" b="1">
                          <a:latin typeface="Arial"/>
                          <a:cs typeface="Arial"/>
                        </a:rPr>
                        <a:t> de</a:t>
                      </a:r>
                      <a:r>
                        <a:rPr dirty="0" sz="900" spc="5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 b="1">
                          <a:latin typeface="Arial"/>
                          <a:cs typeface="Arial"/>
                        </a:rPr>
                        <a:t>generación</a:t>
                      </a:r>
                      <a:r>
                        <a:rPr dirty="0" sz="900" spc="-6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latin typeface="Arial"/>
                          <a:cs typeface="Arial"/>
                        </a:rPr>
                        <a:t>del</a:t>
                      </a:r>
                      <a:r>
                        <a:rPr dirty="0" sz="900" spc="-6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20" b="1">
                          <a:latin typeface="Arial"/>
                          <a:cs typeface="Arial"/>
                        </a:rPr>
                        <a:t>SEIN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29539">
                <a:tc rowSpan="2">
                  <a:txBody>
                    <a:bodyPr/>
                    <a:lstStyle/>
                    <a:p>
                      <a:pPr marL="516890">
                        <a:lnSpc>
                          <a:spcPts val="944"/>
                        </a:lnSpc>
                        <a:spcBef>
                          <a:spcPts val="1000"/>
                        </a:spcBef>
                      </a:pPr>
                      <a:r>
                        <a:rPr dirty="0" sz="900" spc="-10">
                          <a:latin typeface="Arial MT"/>
                          <a:cs typeface="Arial MT"/>
                        </a:rPr>
                        <a:t>Hidráulico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B="0" marT="12700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ctr" marL="38735">
                        <a:lnSpc>
                          <a:spcPts val="894"/>
                        </a:lnSpc>
                        <a:spcBef>
                          <a:spcPts val="25"/>
                        </a:spcBef>
                      </a:pPr>
                      <a:r>
                        <a:rPr dirty="0" sz="850" spc="-40">
                          <a:latin typeface="Arial MT"/>
                          <a:cs typeface="Arial MT"/>
                        </a:rPr>
                        <a:t>21396.7</a:t>
                      </a:r>
                      <a:r>
                        <a:rPr dirty="0" sz="850" spc="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 spc="-55">
                          <a:latin typeface="Arial MT"/>
                          <a:cs typeface="Arial MT"/>
                        </a:rPr>
                        <a:t>GWh/año</a:t>
                      </a:r>
                      <a:r>
                        <a:rPr dirty="0" sz="850" spc="-10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 spc="-10">
                          <a:latin typeface="Arial MT"/>
                          <a:cs typeface="Arial MT"/>
                        </a:rPr>
                        <a:t>Hidráulico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3175"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C0C0C0"/>
                    </a:solidFill>
                  </a:tcPr>
                </a:tc>
              </a:tr>
              <a:tr h="129539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2700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ctr" marL="20320">
                        <a:lnSpc>
                          <a:spcPts val="894"/>
                        </a:lnSpc>
                        <a:spcBef>
                          <a:spcPts val="25"/>
                        </a:spcBef>
                      </a:pPr>
                      <a:r>
                        <a:rPr dirty="0" sz="850" spc="-40">
                          <a:latin typeface="Arial MT"/>
                          <a:cs typeface="Arial MT"/>
                        </a:rPr>
                        <a:t>3157.1</a:t>
                      </a:r>
                      <a:r>
                        <a:rPr dirty="0" sz="850" spc="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 spc="-55">
                          <a:latin typeface="Arial MT"/>
                          <a:cs typeface="Arial MT"/>
                        </a:rPr>
                        <a:t>GWh/año</a:t>
                      </a:r>
                      <a:r>
                        <a:rPr dirty="0" sz="850" spc="-10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 spc="-10">
                          <a:latin typeface="Arial MT"/>
                          <a:cs typeface="Arial MT"/>
                        </a:rPr>
                        <a:t>Térmico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3175"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FF99CC"/>
                    </a:solidFill>
                  </a:tcPr>
                </a:tc>
              </a:tr>
              <a:tr h="1948180">
                <a:tc gridSpan="2">
                  <a:txBody>
                    <a:bodyPr/>
                    <a:lstStyle/>
                    <a:p>
                      <a:pPr marL="60007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900" spc="-10">
                          <a:latin typeface="Arial MT"/>
                          <a:cs typeface="Arial MT"/>
                        </a:rPr>
                        <a:t>87.1%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r" marL="2816225" marR="871855" indent="-46355">
                        <a:lnSpc>
                          <a:spcPct val="115100"/>
                        </a:lnSpc>
                      </a:pPr>
                      <a:r>
                        <a:rPr dirty="0" sz="900" spc="-55">
                          <a:latin typeface="Arial MT"/>
                          <a:cs typeface="Arial MT"/>
                        </a:rPr>
                        <a:t>Térmico</a:t>
                      </a:r>
                      <a:r>
                        <a:rPr dirty="0" sz="900" spc="-10">
                          <a:latin typeface="Arial MT"/>
                          <a:cs typeface="Arial MT"/>
                        </a:rPr>
                        <a:t> 12.9%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B="0" marT="2476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28356" y="4275910"/>
            <a:ext cx="4196377" cy="2168279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6202426" y="4624387"/>
            <a:ext cx="2557780" cy="7353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 algn="ctr" marL="98425">
              <a:lnSpc>
                <a:spcPts val="1680"/>
              </a:lnSpc>
            </a:pPr>
            <a:r>
              <a:rPr dirty="0" sz="1600" b="1">
                <a:solidFill>
                  <a:srgbClr val="003399"/>
                </a:solidFill>
                <a:latin typeface="Arial"/>
                <a:cs typeface="Arial"/>
              </a:rPr>
              <a:t>Producción</a:t>
            </a:r>
            <a:r>
              <a:rPr dirty="0" sz="1600" spc="-100" b="1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3399"/>
                </a:solidFill>
                <a:latin typeface="Arial"/>
                <a:cs typeface="Arial"/>
              </a:rPr>
              <a:t>Hidrotérmica</a:t>
            </a:r>
            <a:endParaRPr sz="1600">
              <a:latin typeface="Arial"/>
              <a:cs typeface="Arial"/>
            </a:endParaRPr>
          </a:p>
          <a:p>
            <a:pPr algn="ctr" marL="99695">
              <a:lnSpc>
                <a:spcPts val="1855"/>
              </a:lnSpc>
            </a:pPr>
            <a:r>
              <a:rPr dirty="0" sz="1600" b="1">
                <a:solidFill>
                  <a:srgbClr val="003399"/>
                </a:solidFill>
                <a:latin typeface="Arial"/>
                <a:cs typeface="Arial"/>
              </a:rPr>
              <a:t>en</a:t>
            </a:r>
            <a:r>
              <a:rPr dirty="0" sz="1600" spc="-40" b="1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3399"/>
                </a:solidFill>
                <a:latin typeface="Arial"/>
                <a:cs typeface="Arial"/>
              </a:rPr>
              <a:t>Marzo’06,</a:t>
            </a:r>
            <a:r>
              <a:rPr dirty="0" sz="1600" spc="-15" b="1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3399"/>
                </a:solidFill>
                <a:latin typeface="Arial"/>
                <a:cs typeface="Arial"/>
              </a:rPr>
              <a:t>informado</a:t>
            </a:r>
            <a:endParaRPr sz="1600">
              <a:latin typeface="Arial"/>
              <a:cs typeface="Arial"/>
            </a:endParaRPr>
          </a:p>
          <a:p>
            <a:pPr algn="ctr" marL="100965">
              <a:lnSpc>
                <a:spcPct val="100000"/>
              </a:lnSpc>
              <a:spcBef>
                <a:spcPts val="45"/>
              </a:spcBef>
            </a:pPr>
            <a:r>
              <a:rPr dirty="0" sz="1600" b="1">
                <a:solidFill>
                  <a:srgbClr val="003399"/>
                </a:solidFill>
                <a:latin typeface="Arial"/>
                <a:cs typeface="Arial"/>
              </a:rPr>
              <a:t>por</a:t>
            </a:r>
            <a:r>
              <a:rPr dirty="0" sz="1600" spc="-45" b="1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3399"/>
                </a:solidFill>
                <a:latin typeface="Arial"/>
                <a:cs typeface="Arial"/>
              </a:rPr>
              <a:t>OSINERG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881626" y="2006663"/>
            <a:ext cx="2557780" cy="7353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 marL="116839">
              <a:lnSpc>
                <a:spcPts val="1675"/>
              </a:lnSpc>
            </a:pPr>
            <a:r>
              <a:rPr dirty="0" sz="1600" b="1">
                <a:solidFill>
                  <a:srgbClr val="003399"/>
                </a:solidFill>
                <a:latin typeface="Arial"/>
                <a:cs typeface="Arial"/>
              </a:rPr>
              <a:t>Producción</a:t>
            </a:r>
            <a:r>
              <a:rPr dirty="0" sz="1600" spc="-100" b="1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3399"/>
                </a:solidFill>
                <a:latin typeface="Arial"/>
                <a:cs typeface="Arial"/>
              </a:rPr>
              <a:t>Hidrotérmica</a:t>
            </a:r>
            <a:endParaRPr sz="1600">
              <a:latin typeface="Arial"/>
              <a:cs typeface="Arial"/>
            </a:endParaRPr>
          </a:p>
          <a:p>
            <a:pPr marL="687070" marR="69850" indent="-509270">
              <a:lnSpc>
                <a:spcPts val="1789"/>
              </a:lnSpc>
              <a:spcBef>
                <a:spcPts val="100"/>
              </a:spcBef>
            </a:pPr>
            <a:r>
              <a:rPr dirty="0" sz="1600" b="1">
                <a:solidFill>
                  <a:srgbClr val="003399"/>
                </a:solidFill>
                <a:latin typeface="Arial"/>
                <a:cs typeface="Arial"/>
              </a:rPr>
              <a:t>año</a:t>
            </a:r>
            <a:r>
              <a:rPr dirty="0" sz="1600" spc="-65" b="1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3399"/>
                </a:solidFill>
                <a:latin typeface="Arial"/>
                <a:cs typeface="Arial"/>
              </a:rPr>
              <a:t>2006,</a:t>
            </a:r>
            <a:r>
              <a:rPr dirty="0" sz="1600" spc="-40" b="1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3399"/>
                </a:solidFill>
                <a:latin typeface="Arial"/>
                <a:cs typeface="Arial"/>
              </a:rPr>
              <a:t>resultados</a:t>
            </a:r>
            <a:r>
              <a:rPr dirty="0" sz="1600" spc="-30" b="1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003399"/>
                </a:solidFill>
                <a:latin typeface="Arial"/>
                <a:cs typeface="Arial"/>
              </a:rPr>
              <a:t>de </a:t>
            </a:r>
            <a:r>
              <a:rPr dirty="0" sz="1600" b="1">
                <a:solidFill>
                  <a:srgbClr val="003399"/>
                </a:solidFill>
                <a:latin typeface="Arial"/>
                <a:cs typeface="Arial"/>
              </a:rPr>
              <a:t>la</a:t>
            </a:r>
            <a:r>
              <a:rPr dirty="0" sz="1600" spc="-20" b="1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3399"/>
                </a:solidFill>
                <a:latin typeface="Arial"/>
                <a:cs typeface="Arial"/>
              </a:rPr>
              <a:t>simulación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026278" y="2985262"/>
            <a:ext cx="1498600" cy="452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Con</a:t>
            </a:r>
            <a:r>
              <a:rPr dirty="0" sz="14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CC</a:t>
            </a:r>
            <a:r>
              <a:rPr dirty="0" sz="14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 spc="-20">
                <a:solidFill>
                  <a:srgbClr val="FF0000"/>
                </a:solidFill>
                <a:latin typeface="Times New Roman"/>
                <a:cs typeface="Times New Roman"/>
              </a:rPr>
              <a:t>Ventanilla</a:t>
            </a:r>
            <a:r>
              <a:rPr dirty="0" sz="14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 spc="-50">
                <a:solidFill>
                  <a:srgbClr val="FF0000"/>
                </a:solidFill>
                <a:latin typeface="Times New Roman"/>
                <a:cs typeface="Times New Roman"/>
              </a:rPr>
              <a:t>y 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1</a:t>
            </a:r>
            <a:r>
              <a:rPr dirty="0" sz="14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unidad</a:t>
            </a:r>
            <a:r>
              <a:rPr dirty="0" sz="14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en</a:t>
            </a:r>
            <a:r>
              <a:rPr dirty="0" sz="1400" spc="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 spc="-10">
                <a:solidFill>
                  <a:srgbClr val="FF0000"/>
                </a:solidFill>
                <a:latin typeface="Times New Roman"/>
                <a:cs typeface="Times New Roman"/>
              </a:rPr>
              <a:t>Chilca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3365500" y="3573526"/>
            <a:ext cx="704850" cy="421005"/>
          </a:xfrm>
          <a:custGeom>
            <a:avLst/>
            <a:gdLst/>
            <a:ahLst/>
            <a:cxnLst/>
            <a:rect l="l" t="t" r="r" b="b"/>
            <a:pathLst>
              <a:path w="704850" h="421004">
                <a:moveTo>
                  <a:pt x="0" y="210312"/>
                </a:moveTo>
                <a:lnTo>
                  <a:pt x="17961" y="143816"/>
                </a:lnTo>
                <a:lnTo>
                  <a:pt x="67982" y="86081"/>
                </a:lnTo>
                <a:lnTo>
                  <a:pt x="103203" y="61579"/>
                </a:lnTo>
                <a:lnTo>
                  <a:pt x="144264" y="40562"/>
                </a:lnTo>
                <a:lnTo>
                  <a:pt x="190442" y="23464"/>
                </a:lnTo>
                <a:lnTo>
                  <a:pt x="241011" y="10716"/>
                </a:lnTo>
                <a:lnTo>
                  <a:pt x="295247" y="2751"/>
                </a:lnTo>
                <a:lnTo>
                  <a:pt x="352425" y="0"/>
                </a:lnTo>
                <a:lnTo>
                  <a:pt x="409602" y="2751"/>
                </a:lnTo>
                <a:lnTo>
                  <a:pt x="463838" y="10716"/>
                </a:lnTo>
                <a:lnTo>
                  <a:pt x="514407" y="23464"/>
                </a:lnTo>
                <a:lnTo>
                  <a:pt x="560585" y="40562"/>
                </a:lnTo>
                <a:lnTo>
                  <a:pt x="601646" y="61579"/>
                </a:lnTo>
                <a:lnTo>
                  <a:pt x="636867" y="86081"/>
                </a:lnTo>
                <a:lnTo>
                  <a:pt x="665522" y="113638"/>
                </a:lnTo>
                <a:lnTo>
                  <a:pt x="700238" y="176185"/>
                </a:lnTo>
                <a:lnTo>
                  <a:pt x="704850" y="210312"/>
                </a:lnTo>
                <a:lnTo>
                  <a:pt x="700238" y="244407"/>
                </a:lnTo>
                <a:lnTo>
                  <a:pt x="686888" y="276758"/>
                </a:lnTo>
                <a:lnTo>
                  <a:pt x="636867" y="334487"/>
                </a:lnTo>
                <a:lnTo>
                  <a:pt x="601646" y="358997"/>
                </a:lnTo>
                <a:lnTo>
                  <a:pt x="560585" y="380024"/>
                </a:lnTo>
                <a:lnTo>
                  <a:pt x="514407" y="397135"/>
                </a:lnTo>
                <a:lnTo>
                  <a:pt x="463838" y="409895"/>
                </a:lnTo>
                <a:lnTo>
                  <a:pt x="409602" y="417869"/>
                </a:lnTo>
                <a:lnTo>
                  <a:pt x="352425" y="420624"/>
                </a:lnTo>
                <a:lnTo>
                  <a:pt x="295247" y="417869"/>
                </a:lnTo>
                <a:lnTo>
                  <a:pt x="241011" y="409895"/>
                </a:lnTo>
                <a:lnTo>
                  <a:pt x="190442" y="397135"/>
                </a:lnTo>
                <a:lnTo>
                  <a:pt x="144264" y="380024"/>
                </a:lnTo>
                <a:lnTo>
                  <a:pt x="103203" y="358997"/>
                </a:lnTo>
                <a:lnTo>
                  <a:pt x="67982" y="334487"/>
                </a:lnTo>
                <a:lnTo>
                  <a:pt x="39327" y="306929"/>
                </a:lnTo>
                <a:lnTo>
                  <a:pt x="4611" y="244407"/>
                </a:lnTo>
                <a:lnTo>
                  <a:pt x="0" y="210312"/>
                </a:lnTo>
                <a:close/>
              </a:path>
            </a:pathLst>
          </a:custGeom>
          <a:ln w="952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4056126" y="3267075"/>
            <a:ext cx="954405" cy="528320"/>
          </a:xfrm>
          <a:custGeom>
            <a:avLst/>
            <a:gdLst/>
            <a:ahLst/>
            <a:cxnLst/>
            <a:rect l="l" t="t" r="r" b="b"/>
            <a:pathLst>
              <a:path w="954404" h="528320">
                <a:moveTo>
                  <a:pt x="884223" y="31129"/>
                </a:moveTo>
                <a:lnTo>
                  <a:pt x="0" y="516763"/>
                </a:lnTo>
                <a:lnTo>
                  <a:pt x="6223" y="527812"/>
                </a:lnTo>
                <a:lnTo>
                  <a:pt x="890353" y="42286"/>
                </a:lnTo>
                <a:lnTo>
                  <a:pt x="884223" y="31129"/>
                </a:lnTo>
                <a:close/>
              </a:path>
              <a:path w="954404" h="528320">
                <a:moveTo>
                  <a:pt x="936755" y="25019"/>
                </a:moveTo>
                <a:lnTo>
                  <a:pt x="895350" y="25019"/>
                </a:lnTo>
                <a:lnTo>
                  <a:pt x="901446" y="36195"/>
                </a:lnTo>
                <a:lnTo>
                  <a:pt x="890353" y="42286"/>
                </a:lnTo>
                <a:lnTo>
                  <a:pt x="905637" y="70103"/>
                </a:lnTo>
                <a:lnTo>
                  <a:pt x="936755" y="25019"/>
                </a:lnTo>
                <a:close/>
              </a:path>
              <a:path w="954404" h="528320">
                <a:moveTo>
                  <a:pt x="895350" y="25019"/>
                </a:moveTo>
                <a:lnTo>
                  <a:pt x="884223" y="31129"/>
                </a:lnTo>
                <a:lnTo>
                  <a:pt x="890353" y="42286"/>
                </a:lnTo>
                <a:lnTo>
                  <a:pt x="901446" y="36195"/>
                </a:lnTo>
                <a:lnTo>
                  <a:pt x="895350" y="25019"/>
                </a:lnTo>
                <a:close/>
              </a:path>
              <a:path w="954404" h="528320">
                <a:moveTo>
                  <a:pt x="954024" y="0"/>
                </a:moveTo>
                <a:lnTo>
                  <a:pt x="868934" y="3301"/>
                </a:lnTo>
                <a:lnTo>
                  <a:pt x="884223" y="31129"/>
                </a:lnTo>
                <a:lnTo>
                  <a:pt x="895350" y="25019"/>
                </a:lnTo>
                <a:lnTo>
                  <a:pt x="936755" y="25019"/>
                </a:lnTo>
                <a:lnTo>
                  <a:pt x="95402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626870" y="358901"/>
            <a:ext cx="4603750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02B82"/>
                </a:solidFill>
              </a:rPr>
              <a:t>7.</a:t>
            </a:r>
            <a:r>
              <a:rPr dirty="0" spc="-130">
                <a:solidFill>
                  <a:srgbClr val="002B82"/>
                </a:solidFill>
              </a:rPr>
              <a:t> </a:t>
            </a:r>
            <a:r>
              <a:rPr dirty="0">
                <a:solidFill>
                  <a:srgbClr val="002B82"/>
                </a:solidFill>
              </a:rPr>
              <a:t>ANÁLISIS</a:t>
            </a:r>
            <a:r>
              <a:rPr dirty="0" spc="-35">
                <a:solidFill>
                  <a:srgbClr val="002B82"/>
                </a:solidFill>
              </a:rPr>
              <a:t> </a:t>
            </a:r>
            <a:r>
              <a:rPr dirty="0">
                <a:solidFill>
                  <a:srgbClr val="002B82"/>
                </a:solidFill>
              </a:rPr>
              <a:t>CON</a:t>
            </a:r>
            <a:r>
              <a:rPr dirty="0" spc="-30">
                <a:solidFill>
                  <a:srgbClr val="002B82"/>
                </a:solidFill>
              </a:rPr>
              <a:t> </a:t>
            </a:r>
            <a:r>
              <a:rPr dirty="0">
                <a:solidFill>
                  <a:srgbClr val="002B82"/>
                </a:solidFill>
              </a:rPr>
              <a:t>LA</a:t>
            </a:r>
            <a:r>
              <a:rPr dirty="0" spc="-110">
                <a:solidFill>
                  <a:srgbClr val="002B82"/>
                </a:solidFill>
              </a:rPr>
              <a:t> </a:t>
            </a:r>
            <a:r>
              <a:rPr dirty="0">
                <a:solidFill>
                  <a:srgbClr val="002B82"/>
                </a:solidFill>
              </a:rPr>
              <a:t>RED</a:t>
            </a:r>
            <a:r>
              <a:rPr dirty="0" spc="-25">
                <a:solidFill>
                  <a:srgbClr val="002B82"/>
                </a:solidFill>
              </a:rPr>
              <a:t> </a:t>
            </a:r>
            <a:r>
              <a:rPr dirty="0" spc="-10">
                <a:solidFill>
                  <a:srgbClr val="002B82"/>
                </a:solidFill>
              </a:rPr>
              <a:t>COMPLETA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482600" y="665822"/>
            <a:ext cx="5208270" cy="842644"/>
          </a:xfrm>
          <a:prstGeom prst="rect">
            <a:avLst/>
          </a:prstGeom>
        </p:spPr>
        <p:txBody>
          <a:bodyPr wrap="square" lIns="0" tIns="137795" rIns="0" bIns="0" rtlCol="0" vert="horz">
            <a:spAutoFit/>
          </a:bodyPr>
          <a:lstStyle/>
          <a:p>
            <a:pPr marL="1228090">
              <a:lnSpc>
                <a:spcPct val="100000"/>
              </a:lnSpc>
              <a:spcBef>
                <a:spcPts val="1085"/>
              </a:spcBef>
            </a:pPr>
            <a:r>
              <a:rPr dirty="0" sz="2000" spc="-10" b="1">
                <a:solidFill>
                  <a:srgbClr val="002B82"/>
                </a:solidFill>
                <a:latin typeface="Arial"/>
                <a:cs typeface="Arial"/>
              </a:rPr>
              <a:t>Resultados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85"/>
              </a:spcBef>
            </a:pPr>
            <a:r>
              <a:rPr dirty="0" sz="1800" b="1">
                <a:solidFill>
                  <a:srgbClr val="003B69"/>
                </a:solidFill>
                <a:latin typeface="Arial"/>
                <a:cs typeface="Arial"/>
              </a:rPr>
              <a:t>Simulación</a:t>
            </a:r>
            <a:r>
              <a:rPr dirty="0" sz="1800" spc="-3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3B69"/>
                </a:solidFill>
                <a:latin typeface="Arial"/>
                <a:cs typeface="Arial"/>
              </a:rPr>
              <a:t>para</a:t>
            </a:r>
            <a:r>
              <a:rPr dirty="0" sz="1800" spc="-30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3B69"/>
                </a:solidFill>
                <a:latin typeface="Arial"/>
                <a:cs typeface="Arial"/>
              </a:rPr>
              <a:t>el</a:t>
            </a:r>
            <a:r>
              <a:rPr dirty="0" sz="1800" spc="-1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3B69"/>
                </a:solidFill>
                <a:latin typeface="Arial"/>
                <a:cs typeface="Arial"/>
              </a:rPr>
              <a:t>2006,</a:t>
            </a:r>
            <a:r>
              <a:rPr dirty="0" sz="1800" spc="-1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3B69"/>
                </a:solidFill>
                <a:latin typeface="Arial"/>
                <a:cs typeface="Arial"/>
              </a:rPr>
              <a:t>validación</a:t>
            </a:r>
            <a:r>
              <a:rPr dirty="0" sz="1800" spc="1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3B69"/>
                </a:solidFill>
                <a:latin typeface="Arial"/>
                <a:cs typeface="Arial"/>
              </a:rPr>
              <a:t>del</a:t>
            </a:r>
            <a:r>
              <a:rPr dirty="0" sz="1800" spc="-1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3B69"/>
                </a:solidFill>
                <a:latin typeface="Arial"/>
                <a:cs typeface="Arial"/>
              </a:rPr>
              <a:t>modelo: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61517" y="4348352"/>
            <a:ext cx="7947659" cy="1404620"/>
          </a:xfrm>
          <a:prstGeom prst="rect">
            <a:avLst/>
          </a:prstGeom>
        </p:spPr>
        <p:txBody>
          <a:bodyPr wrap="square" lIns="0" tIns="64769" rIns="0" bIns="0" rtlCol="0" vert="horz">
            <a:spAutoFit/>
          </a:bodyPr>
          <a:lstStyle/>
          <a:p>
            <a:pPr algn="just" marL="305435" marR="5080" indent="-293370">
              <a:lnSpc>
                <a:spcPts val="1989"/>
              </a:lnSpc>
              <a:spcBef>
                <a:spcPts val="509"/>
              </a:spcBef>
              <a:buFont typeface="Wingdings"/>
              <a:buChar char=""/>
              <a:tabLst>
                <a:tab pos="306705" algn="l"/>
              </a:tabLst>
            </a:pP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Se</a:t>
            </a:r>
            <a:r>
              <a:rPr dirty="0" sz="2000" spc="40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confirma</a:t>
            </a:r>
            <a:r>
              <a:rPr dirty="0" sz="2000" spc="39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que</a:t>
            </a:r>
            <a:r>
              <a:rPr dirty="0" sz="2000" spc="409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los</a:t>
            </a:r>
            <a:r>
              <a:rPr dirty="0" sz="2000" spc="39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índices</a:t>
            </a:r>
            <a:r>
              <a:rPr dirty="0" sz="2000" spc="40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globales</a:t>
            </a:r>
            <a:r>
              <a:rPr dirty="0" sz="2000" spc="409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2000" spc="39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confiabilidad</a:t>
            </a:r>
            <a:r>
              <a:rPr dirty="0" sz="2000" spc="39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5F5F5F"/>
                </a:solidFill>
                <a:latin typeface="Arial"/>
                <a:cs typeface="Arial"/>
              </a:rPr>
              <a:t>(nivel </a:t>
            </a:r>
            <a:r>
              <a:rPr dirty="0" sz="2000" spc="-10" b="1">
                <a:solidFill>
                  <a:srgbClr val="5F5F5F"/>
                </a:solidFill>
                <a:latin typeface="Arial"/>
                <a:cs typeface="Arial"/>
              </a:rPr>
              <a:t>	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Jerarquico</a:t>
            </a:r>
            <a:r>
              <a:rPr dirty="0" sz="2000" spc="14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I</a:t>
            </a:r>
            <a:r>
              <a:rPr dirty="0" sz="2000" spc="1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y</a:t>
            </a:r>
            <a:r>
              <a:rPr dirty="0" sz="2000" spc="1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II)</a:t>
            </a:r>
            <a:r>
              <a:rPr dirty="0" sz="2000" spc="15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son</a:t>
            </a:r>
            <a:r>
              <a:rPr dirty="0" sz="2000" spc="15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aceptables</a:t>
            </a:r>
            <a:r>
              <a:rPr dirty="0" sz="2000" spc="16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y</a:t>
            </a:r>
            <a:r>
              <a:rPr dirty="0" sz="2000" spc="1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se</a:t>
            </a:r>
            <a:r>
              <a:rPr dirty="0" sz="2000" spc="15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mantienen</a:t>
            </a:r>
            <a:r>
              <a:rPr dirty="0" sz="2000" spc="1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en</a:t>
            </a:r>
            <a:r>
              <a:rPr dirty="0" sz="2000" spc="15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el</a:t>
            </a:r>
            <a:r>
              <a:rPr dirty="0" sz="2000" spc="14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5F5F5F"/>
                </a:solidFill>
                <a:latin typeface="Arial"/>
                <a:cs typeface="Arial"/>
              </a:rPr>
              <a:t>periodo </a:t>
            </a:r>
            <a:r>
              <a:rPr dirty="0" sz="2000" spc="-10" b="1">
                <a:solidFill>
                  <a:srgbClr val="5F5F5F"/>
                </a:solidFill>
                <a:latin typeface="Arial"/>
                <a:cs typeface="Arial"/>
              </a:rPr>
              <a:t>	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analizado</a:t>
            </a:r>
            <a:r>
              <a:rPr dirty="0" sz="2000" spc="-4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por</a:t>
            </a:r>
            <a:r>
              <a:rPr dirty="0" sz="20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20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ejecución</a:t>
            </a:r>
            <a:r>
              <a:rPr dirty="0" sz="20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20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las</a:t>
            </a:r>
            <a:r>
              <a:rPr dirty="0" sz="20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Obras</a:t>
            </a:r>
            <a:r>
              <a:rPr dirty="0" sz="20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del</a:t>
            </a:r>
            <a:r>
              <a:rPr dirty="0" sz="20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Plan</a:t>
            </a:r>
            <a:r>
              <a:rPr dirty="0" sz="20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20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5F5F5F"/>
                </a:solidFill>
                <a:latin typeface="Arial"/>
                <a:cs typeface="Arial"/>
              </a:rPr>
              <a:t>expansión;</a:t>
            </a:r>
            <a:endParaRPr sz="2000">
              <a:latin typeface="Arial"/>
              <a:cs typeface="Arial"/>
            </a:endParaRPr>
          </a:p>
          <a:p>
            <a:pPr algn="just" marL="306070" indent="-293370">
              <a:lnSpc>
                <a:spcPts val="2195"/>
              </a:lnSpc>
              <a:spcBef>
                <a:spcPts val="80"/>
              </a:spcBef>
              <a:buFont typeface="Wingdings"/>
              <a:buChar char=""/>
              <a:tabLst>
                <a:tab pos="306070" algn="l"/>
              </a:tabLst>
            </a:pP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El</a:t>
            </a:r>
            <a:r>
              <a:rPr dirty="0" sz="2000" spc="24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costo</a:t>
            </a:r>
            <a:r>
              <a:rPr dirty="0" sz="2000" spc="25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marginal</a:t>
            </a:r>
            <a:r>
              <a:rPr dirty="0" sz="2000" spc="2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2000" spc="25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2000" spc="24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operación</a:t>
            </a:r>
            <a:r>
              <a:rPr dirty="0" sz="2000" spc="229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se</a:t>
            </a:r>
            <a:r>
              <a:rPr dirty="0" sz="2000" spc="25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incrementa</a:t>
            </a:r>
            <a:r>
              <a:rPr dirty="0" sz="2000" spc="25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en</a:t>
            </a:r>
            <a:r>
              <a:rPr dirty="0" sz="2000" spc="24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los</a:t>
            </a:r>
            <a:r>
              <a:rPr dirty="0" sz="2000" spc="24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spc="-20" b="1">
                <a:solidFill>
                  <a:srgbClr val="5F5F5F"/>
                </a:solidFill>
                <a:latin typeface="Arial"/>
                <a:cs typeface="Arial"/>
              </a:rPr>
              <a:t>años</a:t>
            </a:r>
            <a:endParaRPr sz="2000">
              <a:latin typeface="Arial"/>
              <a:cs typeface="Arial"/>
            </a:endParaRPr>
          </a:p>
          <a:p>
            <a:pPr algn="just" marL="306705">
              <a:lnSpc>
                <a:spcPts val="2195"/>
              </a:lnSpc>
            </a:pP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pero</a:t>
            </a:r>
            <a:r>
              <a:rPr dirty="0" sz="2000" spc="-4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se</a:t>
            </a:r>
            <a:r>
              <a:rPr dirty="0" sz="20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reduce</a:t>
            </a:r>
            <a:r>
              <a:rPr dirty="0" sz="2000" spc="-4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20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energía</a:t>
            </a:r>
            <a:r>
              <a:rPr dirty="0" sz="2000" spc="-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por</a:t>
            </a:r>
            <a:r>
              <a:rPr dirty="0" sz="2000" spc="-10" b="1">
                <a:solidFill>
                  <a:srgbClr val="5F5F5F"/>
                </a:solidFill>
                <a:latin typeface="Arial"/>
                <a:cs typeface="Arial"/>
              </a:rPr>
              <a:t> pérdidas.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2268600" y="3022651"/>
          <a:ext cx="5132070" cy="9188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55775"/>
                <a:gridCol w="819785"/>
                <a:gridCol w="820419"/>
                <a:gridCol w="819785"/>
                <a:gridCol w="803910"/>
              </a:tblGrid>
              <a:tr h="476884">
                <a:tc>
                  <a:txBody>
                    <a:bodyPr/>
                    <a:lstStyle/>
                    <a:p>
                      <a:pPr algn="r" marR="17780">
                        <a:lnSpc>
                          <a:spcPts val="1695"/>
                        </a:lnSpc>
                      </a:pPr>
                      <a:r>
                        <a:rPr dirty="0" sz="1450" spc="-25">
                          <a:latin typeface="Arial MT"/>
                          <a:cs typeface="Arial MT"/>
                        </a:rPr>
                        <a:t>Año</a:t>
                      </a:r>
                      <a:endParaRPr sz="1450">
                        <a:latin typeface="Arial MT"/>
                        <a:cs typeface="Arial MT"/>
                      </a:endParaRPr>
                    </a:p>
                    <a:p>
                      <a:pPr marL="1714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1450" spc="-10">
                          <a:latin typeface="Arial MT"/>
                          <a:cs typeface="Arial MT"/>
                        </a:rPr>
                        <a:t>Hidraulicidad</a:t>
                      </a:r>
                      <a:endParaRPr sz="145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7620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6854">
                        <a:lnSpc>
                          <a:spcPct val="100000"/>
                        </a:lnSpc>
                        <a:spcBef>
                          <a:spcPts val="855"/>
                        </a:spcBef>
                      </a:pPr>
                      <a:r>
                        <a:rPr dirty="0" sz="1450" spc="-20" b="1">
                          <a:latin typeface="Arial"/>
                          <a:cs typeface="Arial"/>
                        </a:rPr>
                        <a:t>2006</a:t>
                      </a:r>
                      <a:endParaRPr sz="1450">
                        <a:latin typeface="Arial"/>
                        <a:cs typeface="Arial"/>
                      </a:endParaRPr>
                    </a:p>
                  </a:txBody>
                  <a:tcPr marL="0" marR="0" marB="0" marT="1085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7620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6854">
                        <a:lnSpc>
                          <a:spcPct val="100000"/>
                        </a:lnSpc>
                        <a:spcBef>
                          <a:spcPts val="855"/>
                        </a:spcBef>
                      </a:pPr>
                      <a:r>
                        <a:rPr dirty="0" sz="1450" spc="-20" b="1">
                          <a:latin typeface="Arial"/>
                          <a:cs typeface="Arial"/>
                        </a:rPr>
                        <a:t>2007</a:t>
                      </a:r>
                      <a:endParaRPr sz="1450">
                        <a:latin typeface="Arial"/>
                        <a:cs typeface="Arial"/>
                      </a:endParaRPr>
                    </a:p>
                  </a:txBody>
                  <a:tcPr marL="0" marR="0" marB="0" marT="1085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7620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6220">
                        <a:lnSpc>
                          <a:spcPct val="100000"/>
                        </a:lnSpc>
                        <a:spcBef>
                          <a:spcPts val="855"/>
                        </a:spcBef>
                      </a:pPr>
                      <a:r>
                        <a:rPr dirty="0" sz="1450" spc="-20" b="1">
                          <a:latin typeface="Arial"/>
                          <a:cs typeface="Arial"/>
                        </a:rPr>
                        <a:t>2008</a:t>
                      </a:r>
                      <a:endParaRPr sz="1450">
                        <a:latin typeface="Arial"/>
                        <a:cs typeface="Arial"/>
                      </a:endParaRPr>
                    </a:p>
                  </a:txBody>
                  <a:tcPr marL="0" marR="0" marB="0" marT="1085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7620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6854">
                        <a:lnSpc>
                          <a:spcPct val="100000"/>
                        </a:lnSpc>
                        <a:spcBef>
                          <a:spcPts val="855"/>
                        </a:spcBef>
                      </a:pPr>
                      <a:r>
                        <a:rPr dirty="0" sz="1450" spc="-20" b="1">
                          <a:latin typeface="Arial"/>
                          <a:cs typeface="Arial"/>
                        </a:rPr>
                        <a:t>2009</a:t>
                      </a:r>
                      <a:endParaRPr sz="1450">
                        <a:latin typeface="Arial"/>
                        <a:cs typeface="Arial"/>
                      </a:endParaRPr>
                    </a:p>
                  </a:txBody>
                  <a:tcPr marL="0" marR="0" marB="0" marT="108585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7620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3520">
                <a:tc>
                  <a:txBody>
                    <a:bodyPr/>
                    <a:lstStyle/>
                    <a:p>
                      <a:pPr marL="17145">
                        <a:lnSpc>
                          <a:spcPts val="1664"/>
                        </a:lnSpc>
                      </a:pPr>
                      <a:r>
                        <a:rPr dirty="0" sz="1450" spc="-10">
                          <a:latin typeface="Arial MT"/>
                          <a:cs typeface="Arial MT"/>
                        </a:rPr>
                        <a:t>Humeda</a:t>
                      </a:r>
                      <a:endParaRPr sz="145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4790">
                        <a:lnSpc>
                          <a:spcPts val="1664"/>
                        </a:lnSpc>
                      </a:pPr>
                      <a:r>
                        <a:rPr dirty="0" sz="1450" spc="-105">
                          <a:latin typeface="Arial MT"/>
                          <a:cs typeface="Arial MT"/>
                        </a:rPr>
                        <a:t>23.E-</a:t>
                      </a:r>
                      <a:r>
                        <a:rPr dirty="0" sz="1450" spc="-25">
                          <a:latin typeface="Arial MT"/>
                          <a:cs typeface="Arial MT"/>
                        </a:rPr>
                        <a:t>05</a:t>
                      </a:r>
                      <a:endParaRPr sz="145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4790">
                        <a:lnSpc>
                          <a:spcPts val="1664"/>
                        </a:lnSpc>
                      </a:pPr>
                      <a:r>
                        <a:rPr dirty="0" sz="1450" spc="-110">
                          <a:latin typeface="Arial MT"/>
                          <a:cs typeface="Arial MT"/>
                        </a:rPr>
                        <a:t>24.E-</a:t>
                      </a:r>
                      <a:r>
                        <a:rPr dirty="0" sz="1450" spc="-25">
                          <a:latin typeface="Arial MT"/>
                          <a:cs typeface="Arial MT"/>
                        </a:rPr>
                        <a:t>05</a:t>
                      </a:r>
                      <a:endParaRPr sz="145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4790">
                        <a:lnSpc>
                          <a:spcPts val="1664"/>
                        </a:lnSpc>
                      </a:pPr>
                      <a:r>
                        <a:rPr dirty="0" sz="1450" spc="-110">
                          <a:latin typeface="Arial MT"/>
                          <a:cs typeface="Arial MT"/>
                        </a:rPr>
                        <a:t>29.E-</a:t>
                      </a:r>
                      <a:r>
                        <a:rPr dirty="0" sz="1450" spc="-25">
                          <a:latin typeface="Arial MT"/>
                          <a:cs typeface="Arial MT"/>
                        </a:rPr>
                        <a:t>05</a:t>
                      </a:r>
                      <a:endParaRPr sz="145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4790">
                        <a:lnSpc>
                          <a:spcPts val="1664"/>
                        </a:lnSpc>
                      </a:pPr>
                      <a:r>
                        <a:rPr dirty="0" sz="1450" spc="-110">
                          <a:latin typeface="Arial MT"/>
                          <a:cs typeface="Arial MT"/>
                        </a:rPr>
                        <a:t>32.E-</a:t>
                      </a:r>
                      <a:r>
                        <a:rPr dirty="0" sz="1450" spc="-50">
                          <a:latin typeface="Arial MT"/>
                          <a:cs typeface="Arial MT"/>
                        </a:rPr>
                        <a:t>05</a:t>
                      </a:r>
                      <a:endParaRPr sz="145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 marL="17145">
                        <a:lnSpc>
                          <a:spcPts val="1600"/>
                        </a:lnSpc>
                      </a:pPr>
                      <a:r>
                        <a:rPr dirty="0" sz="1450" spc="-20">
                          <a:latin typeface="Arial MT"/>
                          <a:cs typeface="Arial MT"/>
                        </a:rPr>
                        <a:t>Seca</a:t>
                      </a:r>
                      <a:endParaRPr sz="145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4790">
                        <a:lnSpc>
                          <a:spcPts val="1600"/>
                        </a:lnSpc>
                      </a:pPr>
                      <a:r>
                        <a:rPr dirty="0" sz="1450" spc="-105">
                          <a:latin typeface="Arial MT"/>
                          <a:cs typeface="Arial MT"/>
                        </a:rPr>
                        <a:t>22.E-</a:t>
                      </a:r>
                      <a:r>
                        <a:rPr dirty="0" sz="1450" spc="-25">
                          <a:latin typeface="Arial MT"/>
                          <a:cs typeface="Arial MT"/>
                        </a:rPr>
                        <a:t>05</a:t>
                      </a:r>
                      <a:endParaRPr sz="145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4790">
                        <a:lnSpc>
                          <a:spcPts val="1600"/>
                        </a:lnSpc>
                      </a:pPr>
                      <a:r>
                        <a:rPr dirty="0" sz="1450" spc="-110">
                          <a:latin typeface="Arial MT"/>
                          <a:cs typeface="Arial MT"/>
                        </a:rPr>
                        <a:t>26.E-</a:t>
                      </a:r>
                      <a:r>
                        <a:rPr dirty="0" sz="1450" spc="-25">
                          <a:latin typeface="Arial MT"/>
                          <a:cs typeface="Arial MT"/>
                        </a:rPr>
                        <a:t>05</a:t>
                      </a:r>
                      <a:endParaRPr sz="145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4790">
                        <a:lnSpc>
                          <a:spcPts val="1600"/>
                        </a:lnSpc>
                      </a:pPr>
                      <a:r>
                        <a:rPr dirty="0" sz="1450" spc="-110">
                          <a:latin typeface="Arial MT"/>
                          <a:cs typeface="Arial MT"/>
                        </a:rPr>
                        <a:t>30.E-</a:t>
                      </a:r>
                      <a:r>
                        <a:rPr dirty="0" sz="1450" spc="-25">
                          <a:latin typeface="Arial MT"/>
                          <a:cs typeface="Arial MT"/>
                        </a:rPr>
                        <a:t>05</a:t>
                      </a:r>
                      <a:endParaRPr sz="145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4790">
                        <a:lnSpc>
                          <a:spcPts val="1600"/>
                        </a:lnSpc>
                      </a:pPr>
                      <a:r>
                        <a:rPr dirty="0" sz="1450" spc="-110">
                          <a:latin typeface="Arial MT"/>
                          <a:cs typeface="Arial MT"/>
                        </a:rPr>
                        <a:t>28.E-</a:t>
                      </a:r>
                      <a:r>
                        <a:rPr dirty="0" sz="1450" spc="-50">
                          <a:latin typeface="Arial MT"/>
                          <a:cs typeface="Arial MT"/>
                        </a:rPr>
                        <a:t>05</a:t>
                      </a:r>
                      <a:endParaRPr sz="145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 descr=""/>
          <p:cNvSpPr/>
          <p:nvPr/>
        </p:nvSpPr>
        <p:spPr>
          <a:xfrm>
            <a:off x="2268600" y="3059726"/>
            <a:ext cx="1767839" cy="422909"/>
          </a:xfrm>
          <a:custGeom>
            <a:avLst/>
            <a:gdLst/>
            <a:ahLst/>
            <a:cxnLst/>
            <a:rect l="l" t="t" r="r" b="b"/>
            <a:pathLst>
              <a:path w="1767839" h="422910">
                <a:moveTo>
                  <a:pt x="0" y="0"/>
                </a:moveTo>
                <a:lnTo>
                  <a:pt x="1767603" y="422759"/>
                </a:lnTo>
              </a:path>
            </a:pathLst>
          </a:custGeom>
          <a:ln w="3648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56845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02B82"/>
                </a:solidFill>
              </a:rPr>
              <a:t>7.</a:t>
            </a:r>
            <a:r>
              <a:rPr dirty="0" spc="-130">
                <a:solidFill>
                  <a:srgbClr val="002B82"/>
                </a:solidFill>
              </a:rPr>
              <a:t> </a:t>
            </a:r>
            <a:r>
              <a:rPr dirty="0">
                <a:solidFill>
                  <a:srgbClr val="002B82"/>
                </a:solidFill>
              </a:rPr>
              <a:t>ANÁLISIS</a:t>
            </a:r>
            <a:r>
              <a:rPr dirty="0" spc="-35">
                <a:solidFill>
                  <a:srgbClr val="002B82"/>
                </a:solidFill>
              </a:rPr>
              <a:t> </a:t>
            </a:r>
            <a:r>
              <a:rPr dirty="0">
                <a:solidFill>
                  <a:srgbClr val="002B82"/>
                </a:solidFill>
              </a:rPr>
              <a:t>CON</a:t>
            </a:r>
            <a:r>
              <a:rPr dirty="0" spc="-30">
                <a:solidFill>
                  <a:srgbClr val="002B82"/>
                </a:solidFill>
              </a:rPr>
              <a:t> </a:t>
            </a:r>
            <a:r>
              <a:rPr dirty="0">
                <a:solidFill>
                  <a:srgbClr val="002B82"/>
                </a:solidFill>
              </a:rPr>
              <a:t>LA</a:t>
            </a:r>
            <a:r>
              <a:rPr dirty="0" spc="-110">
                <a:solidFill>
                  <a:srgbClr val="002B82"/>
                </a:solidFill>
              </a:rPr>
              <a:t> </a:t>
            </a:r>
            <a:r>
              <a:rPr dirty="0">
                <a:solidFill>
                  <a:srgbClr val="002B82"/>
                </a:solidFill>
              </a:rPr>
              <a:t>RED</a:t>
            </a:r>
            <a:r>
              <a:rPr dirty="0" spc="-25">
                <a:solidFill>
                  <a:srgbClr val="002B82"/>
                </a:solidFill>
              </a:rPr>
              <a:t> </a:t>
            </a:r>
            <a:r>
              <a:rPr dirty="0" spc="-10">
                <a:solidFill>
                  <a:srgbClr val="002B82"/>
                </a:solidFill>
              </a:rPr>
              <a:t>COMPLETA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sp>
        <p:nvSpPr>
          <p:cNvPr id="6" name="object 6" descr=""/>
          <p:cNvSpPr txBox="1"/>
          <p:nvPr/>
        </p:nvSpPr>
        <p:spPr>
          <a:xfrm>
            <a:off x="661517" y="790701"/>
            <a:ext cx="7947025" cy="22288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977900">
              <a:lnSpc>
                <a:spcPct val="100000"/>
              </a:lnSpc>
              <a:spcBef>
                <a:spcPts val="105"/>
              </a:spcBef>
            </a:pPr>
            <a:r>
              <a:rPr dirty="0" sz="2000" spc="-10" b="1">
                <a:solidFill>
                  <a:srgbClr val="002B82"/>
                </a:solidFill>
                <a:latin typeface="Arial"/>
                <a:cs typeface="Arial"/>
              </a:rPr>
              <a:t>Conclusiones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5"/>
              </a:spcBef>
            </a:pP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No</a:t>
            </a:r>
            <a:r>
              <a:rPr dirty="0" sz="20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se</a:t>
            </a:r>
            <a:r>
              <a:rPr dirty="0" sz="20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observa</a:t>
            </a:r>
            <a:r>
              <a:rPr dirty="0" sz="20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riesgo</a:t>
            </a:r>
            <a:r>
              <a:rPr dirty="0" sz="20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20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déficit</a:t>
            </a:r>
            <a:r>
              <a:rPr dirty="0" sz="2000" spc="-4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20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5F5F5F"/>
                </a:solidFill>
                <a:latin typeface="Arial"/>
                <a:cs typeface="Arial"/>
              </a:rPr>
              <a:t>potencia;</a:t>
            </a:r>
            <a:endParaRPr sz="2000">
              <a:latin typeface="Arial"/>
              <a:cs typeface="Arial"/>
            </a:endParaRPr>
          </a:p>
          <a:p>
            <a:pPr marL="305435" marR="5080" indent="-293370">
              <a:lnSpc>
                <a:spcPts val="1989"/>
              </a:lnSpc>
              <a:spcBef>
                <a:spcPts val="480"/>
              </a:spcBef>
              <a:buFont typeface="Wingdings"/>
              <a:buChar char=""/>
              <a:tabLst>
                <a:tab pos="306705" algn="l"/>
              </a:tabLst>
            </a:pP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Los</a:t>
            </a:r>
            <a:r>
              <a:rPr dirty="0" sz="2000" spc="6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índices</a:t>
            </a:r>
            <a:r>
              <a:rPr dirty="0" sz="2000" spc="5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2000" spc="6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ENS</a:t>
            </a:r>
            <a:r>
              <a:rPr dirty="0" sz="2000" spc="6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en</a:t>
            </a:r>
            <a:r>
              <a:rPr dirty="0" sz="2000" spc="6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pu</a:t>
            </a:r>
            <a:r>
              <a:rPr dirty="0" sz="2000" spc="6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son</a:t>
            </a:r>
            <a:r>
              <a:rPr dirty="0" sz="2000" spc="7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superiores</a:t>
            </a:r>
            <a:r>
              <a:rPr dirty="0" sz="2000" spc="5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a</a:t>
            </a:r>
            <a:r>
              <a:rPr dirty="0" sz="2000" spc="7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los</a:t>
            </a:r>
            <a:r>
              <a:rPr dirty="0" sz="2000" spc="4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5F5F5F"/>
                </a:solidFill>
                <a:latin typeface="Arial"/>
                <a:cs typeface="Arial"/>
              </a:rPr>
              <a:t>recomendados </a:t>
            </a:r>
            <a:r>
              <a:rPr dirty="0" sz="2000" spc="-10" b="1">
                <a:solidFill>
                  <a:srgbClr val="5F5F5F"/>
                </a:solidFill>
                <a:latin typeface="Arial"/>
                <a:cs typeface="Arial"/>
              </a:rPr>
              <a:t>	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internacionalmente</a:t>
            </a:r>
            <a:r>
              <a:rPr dirty="0" sz="2000" spc="-6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(1</a:t>
            </a:r>
            <a:r>
              <a:rPr dirty="0" sz="2000">
                <a:solidFill>
                  <a:srgbClr val="5F5F5F"/>
                </a:solidFill>
                <a:latin typeface="Symbol"/>
                <a:cs typeface="Symbol"/>
              </a:rPr>
              <a:t></a:t>
            </a:r>
            <a:r>
              <a:rPr dirty="0" sz="2000" b="1">
                <a:solidFill>
                  <a:srgbClr val="5F5F5F"/>
                </a:solidFill>
                <a:latin typeface="Arial"/>
                <a:cs typeface="Arial"/>
              </a:rPr>
              <a:t>10</a:t>
            </a:r>
            <a:r>
              <a:rPr dirty="0" sz="2000" spc="-4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5F5F5F"/>
                </a:solidFill>
                <a:latin typeface="Arial"/>
                <a:cs typeface="Arial"/>
              </a:rPr>
              <a:t>E-</a:t>
            </a:r>
            <a:r>
              <a:rPr dirty="0" sz="2000" spc="-20" b="1">
                <a:solidFill>
                  <a:srgbClr val="5F5F5F"/>
                </a:solidFill>
                <a:latin typeface="Arial"/>
                <a:cs typeface="Arial"/>
              </a:rPr>
              <a:t>05);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0"/>
              </a:spcBef>
            </a:pPr>
            <a:endParaRPr sz="2000">
              <a:latin typeface="Arial"/>
              <a:cs typeface="Arial"/>
            </a:endParaRPr>
          </a:p>
          <a:p>
            <a:pPr marL="4714240">
              <a:lnSpc>
                <a:spcPct val="100000"/>
              </a:lnSpc>
            </a:pPr>
            <a:r>
              <a:rPr dirty="0" sz="1600" spc="-120" b="1">
                <a:latin typeface="Arial"/>
                <a:cs typeface="Arial"/>
              </a:rPr>
              <a:t>ENS</a:t>
            </a:r>
            <a:r>
              <a:rPr dirty="0" sz="1600" spc="-100" b="1">
                <a:latin typeface="Arial"/>
                <a:cs typeface="Arial"/>
              </a:rPr>
              <a:t> </a:t>
            </a:r>
            <a:r>
              <a:rPr dirty="0" sz="1600" spc="-25" b="1">
                <a:latin typeface="Arial"/>
                <a:cs typeface="Arial"/>
              </a:rPr>
              <a:t>pu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47217" y="1245488"/>
            <a:ext cx="7997825" cy="4942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marR="5080" indent="-342900">
              <a:lnSpc>
                <a:spcPct val="15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Las</a:t>
            </a:r>
            <a:r>
              <a:rPr dirty="0" sz="1800" spc="-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inversiones</a:t>
            </a:r>
            <a:r>
              <a:rPr dirty="0" sz="1800" spc="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sobre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Generación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y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red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Transmisión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se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orientan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mejorar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las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condiciones</a:t>
            </a:r>
            <a:r>
              <a:rPr dirty="0" sz="1800" spc="-4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operativas</a:t>
            </a:r>
            <a:r>
              <a:rPr dirty="0" sz="1800" spc="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las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S/E.</a:t>
            </a:r>
            <a:endParaRPr sz="1800">
              <a:latin typeface="Arial"/>
              <a:cs typeface="Arial"/>
            </a:endParaRPr>
          </a:p>
          <a:p>
            <a:pPr marL="354965" marR="513080" indent="-342900">
              <a:lnSpc>
                <a:spcPct val="150100"/>
              </a:lnSpc>
              <a:spcBef>
                <a:spcPts val="43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Las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inversiones</a:t>
            </a:r>
            <a:r>
              <a:rPr dirty="0" sz="1800" spc="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en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las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S/E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tienen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por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finalidad</a:t>
            </a:r>
            <a:r>
              <a:rPr dirty="0" sz="1800" spc="-4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reducir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las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Interrupciones</a:t>
            </a:r>
            <a:r>
              <a:rPr dirty="0" sz="1800" spc="-5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y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ENS,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verificando</a:t>
            </a:r>
            <a:r>
              <a:rPr dirty="0" sz="1800" spc="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además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si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las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inversiones</a:t>
            </a:r>
            <a:r>
              <a:rPr dirty="0" sz="1800" spc="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en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Generación</a:t>
            </a:r>
            <a:r>
              <a:rPr dirty="0" sz="1800" spc="-4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y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Transmisión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son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adecuadas.</a:t>
            </a:r>
            <a:endParaRPr sz="1800">
              <a:latin typeface="Arial"/>
              <a:cs typeface="Arial"/>
            </a:endParaRPr>
          </a:p>
          <a:p>
            <a:pPr marL="354965" marR="970280" indent="-342900">
              <a:lnSpc>
                <a:spcPct val="140000"/>
              </a:lnSpc>
              <a:spcBef>
                <a:spcPts val="48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No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se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obtiene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beneficio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reforzando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una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S/E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si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Generación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50" b="1">
                <a:solidFill>
                  <a:srgbClr val="5F5F5F"/>
                </a:solidFill>
                <a:latin typeface="Arial"/>
                <a:cs typeface="Arial"/>
              </a:rPr>
              <a:t>/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Transmisión</a:t>
            </a:r>
            <a:r>
              <a:rPr dirty="0" sz="1800" spc="-5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no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es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adecuada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para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abastecer con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una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cierta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continuidad</a:t>
            </a:r>
            <a:r>
              <a:rPr dirty="0" sz="1800" spc="-5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y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capacidad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-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energía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requerida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por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-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S/E.</a:t>
            </a:r>
            <a:endParaRPr sz="1800">
              <a:latin typeface="Arial"/>
              <a:cs typeface="Arial"/>
            </a:endParaRPr>
          </a:p>
          <a:p>
            <a:pPr marL="354965" marR="16510" indent="-342900">
              <a:lnSpc>
                <a:spcPct val="140000"/>
              </a:lnSpc>
              <a:spcBef>
                <a:spcPts val="43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El</a:t>
            </a:r>
            <a:r>
              <a:rPr dirty="0" sz="1800" spc="-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objetivo</a:t>
            </a:r>
            <a:r>
              <a:rPr dirty="0" sz="1800" spc="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Planificación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Generación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/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Transmisión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es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el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de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garantizar</a:t>
            </a:r>
            <a:r>
              <a:rPr dirty="0" sz="1800" spc="-4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niveles</a:t>
            </a:r>
            <a:r>
              <a:rPr dirty="0" sz="1800" spc="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aceptables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continuidad</a:t>
            </a:r>
            <a:r>
              <a:rPr dirty="0" sz="1800" spc="-5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del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servicio</a:t>
            </a:r>
            <a:r>
              <a:rPr dirty="0" sz="1800" spc="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hacia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las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S/E,</a:t>
            </a:r>
            <a:r>
              <a:rPr dirty="0" sz="1800" spc="-4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mirando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mantener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o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mejorar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en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el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tiempo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confiabilidad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en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las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barras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AT</a:t>
            </a:r>
            <a:r>
              <a:rPr dirty="0" sz="1800" spc="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las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S/E.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55496" y="506933"/>
            <a:ext cx="6682740" cy="58420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2195"/>
              </a:lnSpc>
              <a:spcBef>
                <a:spcPts val="105"/>
              </a:spcBef>
            </a:pPr>
            <a:r>
              <a:rPr dirty="0">
                <a:solidFill>
                  <a:srgbClr val="003B69"/>
                </a:solidFill>
              </a:rPr>
              <a:t>8.</a:t>
            </a:r>
            <a:r>
              <a:rPr dirty="0" spc="-70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CONSIDERACIONES</a:t>
            </a:r>
            <a:r>
              <a:rPr dirty="0" spc="-65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SOBRE</a:t>
            </a:r>
            <a:r>
              <a:rPr dirty="0" spc="-55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LA</a:t>
            </a:r>
            <a:r>
              <a:rPr dirty="0" spc="-105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CONFIABILIDAD</a:t>
            </a:r>
            <a:r>
              <a:rPr dirty="0" spc="-60">
                <a:solidFill>
                  <a:srgbClr val="003B69"/>
                </a:solidFill>
              </a:rPr>
              <a:t> </a:t>
            </a:r>
            <a:r>
              <a:rPr dirty="0" spc="-25">
                <a:solidFill>
                  <a:srgbClr val="003B69"/>
                </a:solidFill>
              </a:rPr>
              <a:t>DE</a:t>
            </a:r>
          </a:p>
          <a:p>
            <a:pPr marL="274320">
              <a:lnSpc>
                <a:spcPts val="2195"/>
              </a:lnSpc>
            </a:pPr>
            <a:r>
              <a:rPr dirty="0">
                <a:solidFill>
                  <a:srgbClr val="003B69"/>
                </a:solidFill>
              </a:rPr>
              <a:t>LAS</a:t>
            </a:r>
            <a:r>
              <a:rPr dirty="0" spc="-65">
                <a:solidFill>
                  <a:srgbClr val="003B69"/>
                </a:solidFill>
              </a:rPr>
              <a:t> </a:t>
            </a:r>
            <a:r>
              <a:rPr dirty="0" spc="-10">
                <a:solidFill>
                  <a:srgbClr val="003B69"/>
                </a:solidFill>
              </a:rPr>
              <a:t>SUBESATCIONES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19884" y="1677077"/>
            <a:ext cx="5760085" cy="4518660"/>
            <a:chOff x="419884" y="1677077"/>
            <a:chExt cx="5760085" cy="451866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2647" y="1677077"/>
              <a:ext cx="5376355" cy="4418213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433219" y="2565892"/>
              <a:ext cx="5733415" cy="3616325"/>
            </a:xfrm>
            <a:custGeom>
              <a:avLst/>
              <a:gdLst/>
              <a:ahLst/>
              <a:cxnLst/>
              <a:rect l="l" t="t" r="r" b="b"/>
              <a:pathLst>
                <a:path w="5733415" h="3616325">
                  <a:moveTo>
                    <a:pt x="0" y="3615981"/>
                  </a:moveTo>
                  <a:lnTo>
                    <a:pt x="5733015" y="3615981"/>
                  </a:lnTo>
                  <a:lnTo>
                    <a:pt x="5733015" y="0"/>
                  </a:lnTo>
                  <a:lnTo>
                    <a:pt x="0" y="0"/>
                  </a:lnTo>
                  <a:lnTo>
                    <a:pt x="0" y="3615981"/>
                  </a:lnTo>
                  <a:close/>
                </a:path>
              </a:pathLst>
            </a:custGeom>
            <a:ln w="26342">
              <a:solidFill>
                <a:srgbClr val="FF00FF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473217" y="2579633"/>
            <a:ext cx="1445895" cy="1663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" b="1">
                <a:latin typeface="Times New Roman"/>
                <a:cs typeface="Times New Roman"/>
              </a:rPr>
              <a:t>Subestación</a:t>
            </a:r>
            <a:r>
              <a:rPr dirty="0" sz="900" spc="20" b="1">
                <a:latin typeface="Times New Roman"/>
                <a:cs typeface="Times New Roman"/>
              </a:rPr>
              <a:t> </a:t>
            </a:r>
            <a:r>
              <a:rPr dirty="0" sz="900" b="1">
                <a:latin typeface="Times New Roman"/>
                <a:cs typeface="Times New Roman"/>
              </a:rPr>
              <a:t>a</a:t>
            </a:r>
            <a:r>
              <a:rPr dirty="0" sz="900" spc="75" b="1">
                <a:latin typeface="Times New Roman"/>
                <a:cs typeface="Times New Roman"/>
              </a:rPr>
              <a:t> </a:t>
            </a:r>
            <a:r>
              <a:rPr dirty="0" sz="900" b="1">
                <a:latin typeface="Times New Roman"/>
                <a:cs typeface="Times New Roman"/>
              </a:rPr>
              <a:t>cargo</a:t>
            </a:r>
            <a:r>
              <a:rPr dirty="0" sz="900" spc="80" b="1">
                <a:latin typeface="Times New Roman"/>
                <a:cs typeface="Times New Roman"/>
              </a:rPr>
              <a:t> </a:t>
            </a:r>
            <a:r>
              <a:rPr dirty="0" sz="900" b="1">
                <a:latin typeface="Times New Roman"/>
                <a:cs typeface="Times New Roman"/>
              </a:rPr>
              <a:t>de</a:t>
            </a:r>
            <a:r>
              <a:rPr dirty="0" sz="900" spc="15" b="1">
                <a:latin typeface="Times New Roman"/>
                <a:cs typeface="Times New Roman"/>
              </a:rPr>
              <a:t> </a:t>
            </a:r>
            <a:r>
              <a:rPr dirty="0" sz="900" spc="-25" b="1">
                <a:latin typeface="Times New Roman"/>
                <a:cs typeface="Times New Roman"/>
              </a:rPr>
              <a:t>REP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829256" y="1195953"/>
            <a:ext cx="1385570" cy="309880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>
              <a:lnSpc>
                <a:spcPct val="104400"/>
              </a:lnSpc>
              <a:spcBef>
                <a:spcPts val="75"/>
              </a:spcBef>
            </a:pPr>
            <a:r>
              <a:rPr dirty="0" sz="900" b="1">
                <a:latin typeface="Times New Roman"/>
                <a:cs typeface="Times New Roman"/>
              </a:rPr>
              <a:t>1er.</a:t>
            </a:r>
            <a:r>
              <a:rPr dirty="0" sz="900" spc="5" b="1">
                <a:latin typeface="Times New Roman"/>
                <a:cs typeface="Times New Roman"/>
              </a:rPr>
              <a:t> </a:t>
            </a:r>
            <a:r>
              <a:rPr dirty="0" sz="900" b="1">
                <a:latin typeface="Times New Roman"/>
                <a:cs typeface="Times New Roman"/>
              </a:rPr>
              <a:t>Nivel</a:t>
            </a:r>
            <a:r>
              <a:rPr dirty="0" sz="900" spc="105" b="1">
                <a:latin typeface="Times New Roman"/>
                <a:cs typeface="Times New Roman"/>
              </a:rPr>
              <a:t> </a:t>
            </a:r>
            <a:r>
              <a:rPr dirty="0" sz="900" b="1">
                <a:latin typeface="Times New Roman"/>
                <a:cs typeface="Times New Roman"/>
              </a:rPr>
              <a:t>de</a:t>
            </a:r>
            <a:r>
              <a:rPr dirty="0" sz="900" spc="40" b="1">
                <a:latin typeface="Times New Roman"/>
                <a:cs typeface="Times New Roman"/>
              </a:rPr>
              <a:t> </a:t>
            </a:r>
            <a:r>
              <a:rPr dirty="0" sz="900" spc="-10" b="1">
                <a:latin typeface="Times New Roman"/>
                <a:cs typeface="Times New Roman"/>
              </a:rPr>
              <a:t>interconexión </a:t>
            </a:r>
            <a:r>
              <a:rPr dirty="0" sz="900" b="1">
                <a:latin typeface="Times New Roman"/>
                <a:cs typeface="Times New Roman"/>
              </a:rPr>
              <a:t>Representado</a:t>
            </a:r>
            <a:r>
              <a:rPr dirty="0" sz="900" spc="135" b="1">
                <a:latin typeface="Times New Roman"/>
                <a:cs typeface="Times New Roman"/>
              </a:rPr>
              <a:t> </a:t>
            </a:r>
            <a:r>
              <a:rPr dirty="0" sz="900" b="1">
                <a:latin typeface="Times New Roman"/>
                <a:cs typeface="Times New Roman"/>
              </a:rPr>
              <a:t>en</a:t>
            </a:r>
            <a:r>
              <a:rPr dirty="0" sz="900" spc="55" b="1">
                <a:latin typeface="Times New Roman"/>
                <a:cs typeface="Times New Roman"/>
              </a:rPr>
              <a:t> </a:t>
            </a:r>
            <a:r>
              <a:rPr dirty="0" sz="900" spc="-10" b="1">
                <a:latin typeface="Times New Roman"/>
                <a:cs typeface="Times New Roman"/>
              </a:rPr>
              <a:t>detalle</a:t>
            </a:r>
            <a:endParaRPr sz="900">
              <a:latin typeface="Times New Roman"/>
              <a:cs typeface="Times New Roman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2828522" y="1458495"/>
            <a:ext cx="1217930" cy="520065"/>
            <a:chOff x="2828522" y="1458495"/>
            <a:chExt cx="1217930" cy="520065"/>
          </a:xfrm>
        </p:grpSpPr>
        <p:sp>
          <p:nvSpPr>
            <p:cNvPr id="8" name="object 8" descr=""/>
            <p:cNvSpPr/>
            <p:nvPr/>
          </p:nvSpPr>
          <p:spPr>
            <a:xfrm>
              <a:off x="2889851" y="1477808"/>
              <a:ext cx="301625" cy="418465"/>
            </a:xfrm>
            <a:custGeom>
              <a:avLst/>
              <a:gdLst/>
              <a:ahLst/>
              <a:cxnLst/>
              <a:rect l="l" t="t" r="r" b="b"/>
              <a:pathLst>
                <a:path w="301625" h="418464">
                  <a:moveTo>
                    <a:pt x="300999" y="0"/>
                  </a:moveTo>
                  <a:lnTo>
                    <a:pt x="0" y="418082"/>
                  </a:lnTo>
                </a:path>
              </a:pathLst>
            </a:custGeom>
            <a:ln w="129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828522" y="1860855"/>
              <a:ext cx="92710" cy="117475"/>
            </a:xfrm>
            <a:custGeom>
              <a:avLst/>
              <a:gdLst/>
              <a:ahLst/>
              <a:cxnLst/>
              <a:rect l="l" t="t" r="r" b="b"/>
              <a:pathLst>
                <a:path w="92710" h="117475">
                  <a:moveTo>
                    <a:pt x="39328" y="0"/>
                  </a:moveTo>
                  <a:lnTo>
                    <a:pt x="0" y="117366"/>
                  </a:lnTo>
                  <a:lnTo>
                    <a:pt x="92091" y="52357"/>
                  </a:lnTo>
                  <a:lnTo>
                    <a:pt x="393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805895" y="1464962"/>
              <a:ext cx="196850" cy="405130"/>
            </a:xfrm>
            <a:custGeom>
              <a:avLst/>
              <a:gdLst/>
              <a:ahLst/>
              <a:cxnLst/>
              <a:rect l="l" t="t" r="r" b="b"/>
              <a:pathLst>
                <a:path w="196850" h="405130">
                  <a:moveTo>
                    <a:pt x="0" y="0"/>
                  </a:moveTo>
                  <a:lnTo>
                    <a:pt x="196448" y="404652"/>
                  </a:lnTo>
                </a:path>
              </a:pathLst>
            </a:custGeom>
            <a:ln w="129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3954448" y="1835163"/>
              <a:ext cx="92075" cy="130810"/>
            </a:xfrm>
            <a:custGeom>
              <a:avLst/>
              <a:gdLst/>
              <a:ahLst/>
              <a:cxnLst/>
              <a:rect l="l" t="t" r="r" b="b"/>
              <a:pathLst>
                <a:path w="92075" h="130810">
                  <a:moveTo>
                    <a:pt x="65612" y="0"/>
                  </a:moveTo>
                  <a:lnTo>
                    <a:pt x="0" y="38732"/>
                  </a:lnTo>
                  <a:lnTo>
                    <a:pt x="91507" y="130212"/>
                  </a:lnTo>
                  <a:lnTo>
                    <a:pt x="6561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626870" y="278079"/>
            <a:ext cx="4752340" cy="61468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2315"/>
              </a:lnSpc>
              <a:spcBef>
                <a:spcPts val="105"/>
              </a:spcBef>
            </a:pPr>
            <a:r>
              <a:rPr dirty="0">
                <a:solidFill>
                  <a:srgbClr val="003B69"/>
                </a:solidFill>
              </a:rPr>
              <a:t>9.</a:t>
            </a:r>
            <a:r>
              <a:rPr dirty="0" spc="-55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MODELO</a:t>
            </a:r>
            <a:r>
              <a:rPr dirty="0" spc="-50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DE</a:t>
            </a:r>
            <a:r>
              <a:rPr dirty="0" spc="-15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CONFIABILIDAD</a:t>
            </a:r>
            <a:r>
              <a:rPr dirty="0" spc="-60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DE</a:t>
            </a:r>
            <a:r>
              <a:rPr dirty="0" spc="-30">
                <a:solidFill>
                  <a:srgbClr val="003B69"/>
                </a:solidFill>
              </a:rPr>
              <a:t> </a:t>
            </a:r>
            <a:r>
              <a:rPr dirty="0" spc="-25">
                <a:solidFill>
                  <a:srgbClr val="003B69"/>
                </a:solidFill>
              </a:rPr>
              <a:t>LA</a:t>
            </a:r>
          </a:p>
          <a:p>
            <a:pPr marL="274320">
              <a:lnSpc>
                <a:spcPts val="2315"/>
              </a:lnSpc>
            </a:pPr>
            <a:r>
              <a:rPr dirty="0" spc="-10">
                <a:solidFill>
                  <a:srgbClr val="003B69"/>
                </a:solidFill>
              </a:rPr>
              <a:t>SUBESTACIÓN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sp>
        <p:nvSpPr>
          <p:cNvPr id="13" name="object 13" descr=""/>
          <p:cNvSpPr txBox="1"/>
          <p:nvPr/>
        </p:nvSpPr>
        <p:spPr>
          <a:xfrm>
            <a:off x="4712589" y="4870780"/>
            <a:ext cx="4198620" cy="11677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3695" indent="-340995">
              <a:lnSpc>
                <a:spcPts val="2090"/>
              </a:lnSpc>
              <a:spcBef>
                <a:spcPts val="100"/>
              </a:spcBef>
              <a:buClr>
                <a:srgbClr val="FF0000"/>
              </a:buClr>
              <a:buSzPct val="80555"/>
              <a:buFont typeface="Wingdings"/>
              <a:buChar char=""/>
              <a:tabLst>
                <a:tab pos="353695" algn="l"/>
              </a:tabLst>
            </a:pPr>
            <a:r>
              <a:rPr dirty="0" sz="1800" b="1">
                <a:solidFill>
                  <a:srgbClr val="003B69"/>
                </a:solidFill>
                <a:latin typeface="Arial"/>
                <a:cs typeface="Arial"/>
              </a:rPr>
              <a:t>Ha</a:t>
            </a:r>
            <a:r>
              <a:rPr dirty="0" sz="1800" spc="-30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3B69"/>
                </a:solidFill>
                <a:latin typeface="Arial"/>
                <a:cs typeface="Arial"/>
              </a:rPr>
              <a:t>sido</a:t>
            </a:r>
            <a:r>
              <a:rPr dirty="0" sz="1800" spc="-1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3B69"/>
                </a:solidFill>
                <a:latin typeface="Arial"/>
                <a:cs typeface="Arial"/>
              </a:rPr>
              <a:t>implementado</a:t>
            </a:r>
            <a:r>
              <a:rPr dirty="0" sz="1800" spc="-10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3B69"/>
                </a:solidFill>
                <a:latin typeface="Arial"/>
                <a:cs typeface="Arial"/>
              </a:rPr>
              <a:t>un</a:t>
            </a:r>
            <a:r>
              <a:rPr dirty="0" sz="1800" spc="-1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3B69"/>
                </a:solidFill>
                <a:latin typeface="Arial"/>
                <a:cs typeface="Arial"/>
              </a:rPr>
              <a:t>modelo</a:t>
            </a:r>
            <a:endParaRPr sz="1800">
              <a:latin typeface="Arial"/>
              <a:cs typeface="Arial"/>
            </a:endParaRPr>
          </a:p>
          <a:p>
            <a:pPr marL="353695">
              <a:lnSpc>
                <a:spcPts val="2090"/>
              </a:lnSpc>
            </a:pPr>
            <a:r>
              <a:rPr dirty="0" sz="1800" b="1">
                <a:solidFill>
                  <a:srgbClr val="003B69"/>
                </a:solidFill>
                <a:latin typeface="Arial"/>
                <a:cs typeface="Arial"/>
              </a:rPr>
              <a:t>para</a:t>
            </a:r>
            <a:r>
              <a:rPr dirty="0" sz="1800" spc="-30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3B69"/>
                </a:solidFill>
                <a:latin typeface="Arial"/>
                <a:cs typeface="Arial"/>
              </a:rPr>
              <a:t>cada S/E</a:t>
            </a:r>
            <a:r>
              <a:rPr dirty="0" sz="1800" spc="-20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3B69"/>
                </a:solidFill>
                <a:latin typeface="Arial"/>
                <a:cs typeface="Arial"/>
              </a:rPr>
              <a:t>a</a:t>
            </a:r>
            <a:r>
              <a:rPr dirty="0" sz="1800" spc="-10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3B69"/>
                </a:solidFill>
                <a:latin typeface="Arial"/>
                <a:cs typeface="Arial"/>
              </a:rPr>
              <a:t>cargo</a:t>
            </a:r>
            <a:r>
              <a:rPr dirty="0" sz="1800" spc="-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3B69"/>
                </a:solidFill>
                <a:latin typeface="Arial"/>
                <a:cs typeface="Arial"/>
              </a:rPr>
              <a:t>de</a:t>
            </a:r>
            <a:r>
              <a:rPr dirty="0" sz="1800" spc="-10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003B69"/>
                </a:solidFill>
                <a:latin typeface="Arial"/>
                <a:cs typeface="Arial"/>
              </a:rPr>
              <a:t>REP</a:t>
            </a:r>
            <a:endParaRPr sz="1800">
              <a:latin typeface="Arial"/>
              <a:cs typeface="Arial"/>
            </a:endParaRPr>
          </a:p>
          <a:p>
            <a:pPr marL="353695" marR="5080" indent="-341630">
              <a:lnSpc>
                <a:spcPts val="2000"/>
              </a:lnSpc>
              <a:spcBef>
                <a:spcPts val="850"/>
              </a:spcBef>
              <a:buClr>
                <a:srgbClr val="FF0000"/>
              </a:buClr>
              <a:buSzPct val="80555"/>
              <a:buFont typeface="Wingdings"/>
              <a:buChar char=""/>
              <a:tabLst>
                <a:tab pos="353695" algn="l"/>
              </a:tabLst>
            </a:pPr>
            <a:r>
              <a:rPr dirty="0" sz="1800" b="1">
                <a:solidFill>
                  <a:srgbClr val="003B69"/>
                </a:solidFill>
                <a:latin typeface="Arial"/>
                <a:cs typeface="Arial"/>
              </a:rPr>
              <a:t>Representación</a:t>
            </a:r>
            <a:r>
              <a:rPr dirty="0" sz="1800" spc="-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3B69"/>
                </a:solidFill>
                <a:latin typeface="Arial"/>
                <a:cs typeface="Arial"/>
              </a:rPr>
              <a:t>en</a:t>
            </a:r>
            <a:r>
              <a:rPr dirty="0" sz="1800" spc="-20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3B69"/>
                </a:solidFill>
                <a:latin typeface="Arial"/>
                <a:cs typeface="Arial"/>
              </a:rPr>
              <a:t>detalle</a:t>
            </a:r>
            <a:r>
              <a:rPr dirty="0" sz="1800" spc="-10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3B69"/>
                </a:solidFill>
                <a:latin typeface="Arial"/>
                <a:cs typeface="Arial"/>
              </a:rPr>
              <a:t>de</a:t>
            </a:r>
            <a:r>
              <a:rPr dirty="0" sz="1800" spc="-10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3B69"/>
                </a:solidFill>
                <a:latin typeface="Arial"/>
                <a:cs typeface="Arial"/>
              </a:rPr>
              <a:t>la</a:t>
            </a:r>
            <a:r>
              <a:rPr dirty="0" sz="1800" spc="-25" b="1">
                <a:solidFill>
                  <a:srgbClr val="003B69"/>
                </a:solidFill>
                <a:latin typeface="Arial"/>
                <a:cs typeface="Arial"/>
              </a:rPr>
              <a:t> red </a:t>
            </a:r>
            <a:r>
              <a:rPr dirty="0" sz="1800" b="1">
                <a:solidFill>
                  <a:srgbClr val="003B69"/>
                </a:solidFill>
                <a:latin typeface="Arial"/>
                <a:cs typeface="Arial"/>
              </a:rPr>
              <a:t>de</a:t>
            </a:r>
            <a:r>
              <a:rPr dirty="0" sz="1800" spc="-3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3B69"/>
                </a:solidFill>
                <a:latin typeface="Arial"/>
                <a:cs typeface="Arial"/>
              </a:rPr>
              <a:t>distribución</a:t>
            </a:r>
            <a:r>
              <a:rPr dirty="0" sz="1800" spc="-40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3B69"/>
                </a:solidFill>
                <a:latin typeface="Arial"/>
                <a:cs typeface="Arial"/>
              </a:rPr>
              <a:t>al</a:t>
            </a:r>
            <a:r>
              <a:rPr dirty="0" sz="1800" spc="-30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3B69"/>
                </a:solidFill>
                <a:latin typeface="Arial"/>
                <a:cs typeface="Arial"/>
              </a:rPr>
              <a:t>nivel</a:t>
            </a:r>
            <a:r>
              <a:rPr dirty="0" sz="1800" spc="1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3B69"/>
                </a:solidFill>
                <a:latin typeface="Arial"/>
                <a:cs typeface="Arial"/>
              </a:rPr>
              <a:t>60/10</a:t>
            </a:r>
            <a:r>
              <a:rPr dirty="0" sz="1800" spc="-30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003B69"/>
                </a:solidFill>
                <a:latin typeface="Arial"/>
                <a:cs typeface="Arial"/>
              </a:rPr>
              <a:t>kV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5358" y="1872945"/>
            <a:ext cx="8031480" cy="4271645"/>
          </a:xfrm>
          <a:custGeom>
            <a:avLst/>
            <a:gdLst/>
            <a:ahLst/>
            <a:cxnLst/>
            <a:rect l="l" t="t" r="r" b="b"/>
            <a:pathLst>
              <a:path w="8031480" h="4271645">
                <a:moveTo>
                  <a:pt x="0" y="4271264"/>
                </a:moveTo>
                <a:lnTo>
                  <a:pt x="8031099" y="4271264"/>
                </a:lnTo>
                <a:lnTo>
                  <a:pt x="8031099" y="0"/>
                </a:lnTo>
                <a:lnTo>
                  <a:pt x="0" y="0"/>
                </a:lnTo>
                <a:lnTo>
                  <a:pt x="0" y="427126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3646891" y="4407443"/>
            <a:ext cx="222885" cy="762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00" spc="10">
                <a:solidFill>
                  <a:srgbClr val="0000FF"/>
                </a:solidFill>
                <a:latin typeface="Arial MT"/>
                <a:cs typeface="Arial MT"/>
              </a:rPr>
              <a:t>2008</a:t>
            </a:r>
            <a:r>
              <a:rPr dirty="0" sz="300" spc="18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dirty="0" sz="300" spc="-25">
                <a:solidFill>
                  <a:srgbClr val="0000FF"/>
                </a:solidFill>
                <a:latin typeface="Arial MT"/>
                <a:cs typeface="Arial MT"/>
              </a:rPr>
              <a:t>E/S</a:t>
            </a:r>
            <a:endParaRPr sz="300">
              <a:latin typeface="Arial MT"/>
              <a:cs typeface="Arial MT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3301656" y="3887332"/>
            <a:ext cx="551815" cy="612140"/>
          </a:xfrm>
          <a:custGeom>
            <a:avLst/>
            <a:gdLst/>
            <a:ahLst/>
            <a:cxnLst/>
            <a:rect l="l" t="t" r="r" b="b"/>
            <a:pathLst>
              <a:path w="551814" h="612139">
                <a:moveTo>
                  <a:pt x="551475" y="0"/>
                </a:moveTo>
                <a:lnTo>
                  <a:pt x="0" y="0"/>
                </a:lnTo>
                <a:lnTo>
                  <a:pt x="0" y="611717"/>
                </a:lnTo>
                <a:lnTo>
                  <a:pt x="551475" y="611717"/>
                </a:lnTo>
                <a:lnTo>
                  <a:pt x="551475" y="0"/>
                </a:lnTo>
              </a:path>
            </a:pathLst>
          </a:custGeom>
          <a:ln w="706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2894671" y="3942960"/>
            <a:ext cx="118110" cy="869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25">
                <a:latin typeface="Arial MT"/>
                <a:cs typeface="Arial MT"/>
              </a:rPr>
              <a:t>T17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343196" y="3944627"/>
            <a:ext cx="118110" cy="869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25">
                <a:latin typeface="Arial MT"/>
                <a:cs typeface="Arial MT"/>
              </a:rPr>
              <a:t>T13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2269107" y="5033885"/>
            <a:ext cx="14604" cy="77470"/>
          </a:xfrm>
          <a:custGeom>
            <a:avLst/>
            <a:gdLst/>
            <a:ahLst/>
            <a:cxnLst/>
            <a:rect l="l" t="t" r="r" b="b"/>
            <a:pathLst>
              <a:path w="14605" h="77470">
                <a:moveTo>
                  <a:pt x="7142" y="0"/>
                </a:moveTo>
                <a:lnTo>
                  <a:pt x="7142" y="15685"/>
                </a:lnTo>
              </a:path>
              <a:path w="14605" h="77470">
                <a:moveTo>
                  <a:pt x="7142" y="77066"/>
                </a:moveTo>
                <a:lnTo>
                  <a:pt x="7142" y="54280"/>
                </a:lnTo>
              </a:path>
              <a:path w="14605" h="77470">
                <a:moveTo>
                  <a:pt x="7142" y="15685"/>
                </a:moveTo>
                <a:lnTo>
                  <a:pt x="7142" y="54280"/>
                </a:lnTo>
              </a:path>
              <a:path w="14605" h="77470">
                <a:moveTo>
                  <a:pt x="14475" y="45573"/>
                </a:moveTo>
                <a:lnTo>
                  <a:pt x="0" y="61258"/>
                </a:lnTo>
              </a:path>
              <a:path w="14605" h="77470">
                <a:moveTo>
                  <a:pt x="14475" y="61258"/>
                </a:moveTo>
                <a:lnTo>
                  <a:pt x="0" y="45573"/>
                </a:lnTo>
              </a:path>
            </a:pathLst>
          </a:custGeom>
          <a:ln w="352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2183589" y="4975354"/>
            <a:ext cx="64135" cy="192405"/>
          </a:xfrm>
          <a:prstGeom prst="rect">
            <a:avLst/>
          </a:prstGeom>
        </p:spPr>
        <p:txBody>
          <a:bodyPr wrap="square" lIns="0" tIns="1206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0" spc="-10">
                <a:latin typeface="Arial MT"/>
                <a:cs typeface="Arial MT"/>
              </a:rPr>
              <a:t>Breaker/S..</a:t>
            </a:r>
            <a:endParaRPr sz="250">
              <a:latin typeface="Arial MT"/>
              <a:cs typeface="Arial MT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1950716" y="4869783"/>
            <a:ext cx="332105" cy="396240"/>
            <a:chOff x="1950716" y="4869783"/>
            <a:chExt cx="332105" cy="396240"/>
          </a:xfrm>
        </p:grpSpPr>
        <p:sp>
          <p:nvSpPr>
            <p:cNvPr id="10" name="object 10" descr=""/>
            <p:cNvSpPr/>
            <p:nvPr/>
          </p:nvSpPr>
          <p:spPr>
            <a:xfrm>
              <a:off x="2265344" y="4870735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2817" y="0"/>
                  </a:moveTo>
                  <a:lnTo>
                    <a:pt x="3762" y="0"/>
                  </a:lnTo>
                  <a:lnTo>
                    <a:pt x="0" y="3643"/>
                  </a:lnTo>
                  <a:lnTo>
                    <a:pt x="0" y="7101"/>
                  </a:lnTo>
                  <a:lnTo>
                    <a:pt x="0" y="12350"/>
                  </a:lnTo>
                  <a:lnTo>
                    <a:pt x="3762" y="15870"/>
                  </a:lnTo>
                  <a:lnTo>
                    <a:pt x="12817" y="15870"/>
                  </a:lnTo>
                  <a:lnTo>
                    <a:pt x="16388" y="12350"/>
                  </a:lnTo>
                  <a:lnTo>
                    <a:pt x="16388" y="3643"/>
                  </a:lnTo>
                  <a:lnTo>
                    <a:pt x="1281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265344" y="4870735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0" y="7101"/>
                  </a:moveTo>
                  <a:lnTo>
                    <a:pt x="0" y="12350"/>
                  </a:lnTo>
                  <a:lnTo>
                    <a:pt x="3762" y="15870"/>
                  </a:lnTo>
                  <a:lnTo>
                    <a:pt x="7333" y="15870"/>
                  </a:lnTo>
                  <a:lnTo>
                    <a:pt x="12817" y="15870"/>
                  </a:lnTo>
                  <a:lnTo>
                    <a:pt x="16388" y="12350"/>
                  </a:lnTo>
                  <a:lnTo>
                    <a:pt x="16388" y="7101"/>
                  </a:lnTo>
                  <a:lnTo>
                    <a:pt x="16388" y="3643"/>
                  </a:lnTo>
                  <a:lnTo>
                    <a:pt x="12817" y="0"/>
                  </a:lnTo>
                  <a:lnTo>
                    <a:pt x="7333" y="0"/>
                  </a:lnTo>
                  <a:lnTo>
                    <a:pt x="3762" y="0"/>
                  </a:lnTo>
                  <a:lnTo>
                    <a:pt x="0" y="3643"/>
                  </a:lnTo>
                  <a:lnTo>
                    <a:pt x="0" y="710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952621" y="4881295"/>
              <a:ext cx="323850" cy="382270"/>
            </a:xfrm>
            <a:custGeom>
              <a:avLst/>
              <a:gdLst/>
              <a:ahLst/>
              <a:cxnLst/>
              <a:rect l="l" t="t" r="r" b="b"/>
              <a:pathLst>
                <a:path w="323850" h="382270">
                  <a:moveTo>
                    <a:pt x="323628" y="152589"/>
                  </a:moveTo>
                  <a:lnTo>
                    <a:pt x="323628" y="0"/>
                  </a:lnTo>
                </a:path>
                <a:path w="323850" h="382270">
                  <a:moveTo>
                    <a:pt x="323628" y="229656"/>
                  </a:moveTo>
                  <a:lnTo>
                    <a:pt x="323628" y="382246"/>
                  </a:lnTo>
                </a:path>
                <a:path w="323850" h="382270">
                  <a:moveTo>
                    <a:pt x="9055" y="113932"/>
                  </a:moveTo>
                  <a:lnTo>
                    <a:pt x="9055" y="129803"/>
                  </a:lnTo>
                </a:path>
                <a:path w="323850" h="382270">
                  <a:moveTo>
                    <a:pt x="9055" y="191061"/>
                  </a:moveTo>
                  <a:lnTo>
                    <a:pt x="9055" y="168274"/>
                  </a:lnTo>
                </a:path>
                <a:path w="323850" h="382270">
                  <a:moveTo>
                    <a:pt x="9055" y="129803"/>
                  </a:moveTo>
                  <a:lnTo>
                    <a:pt x="9055" y="168274"/>
                  </a:lnTo>
                </a:path>
                <a:path w="323850" h="382270">
                  <a:moveTo>
                    <a:pt x="16197" y="159505"/>
                  </a:moveTo>
                  <a:lnTo>
                    <a:pt x="0" y="175376"/>
                  </a:lnTo>
                </a:path>
                <a:path w="323850" h="382270">
                  <a:moveTo>
                    <a:pt x="16197" y="175376"/>
                  </a:moveTo>
                  <a:lnTo>
                    <a:pt x="0" y="159505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1869016" y="4938550"/>
            <a:ext cx="64135" cy="192405"/>
          </a:xfrm>
          <a:prstGeom prst="rect">
            <a:avLst/>
          </a:prstGeom>
        </p:spPr>
        <p:txBody>
          <a:bodyPr wrap="square" lIns="0" tIns="1206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0" spc="-10">
                <a:latin typeface="Arial MT"/>
                <a:cs typeface="Arial MT"/>
              </a:rPr>
              <a:t>Breaker/S..</a:t>
            </a:r>
            <a:endParaRPr sz="250">
              <a:latin typeface="Arial MT"/>
              <a:cs typeface="Arial MT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1949819" y="4869783"/>
            <a:ext cx="32384" cy="586740"/>
            <a:chOff x="1949819" y="4869783"/>
            <a:chExt cx="32384" cy="586740"/>
          </a:xfrm>
        </p:grpSpPr>
        <p:sp>
          <p:nvSpPr>
            <p:cNvPr id="15" name="object 15" descr=""/>
            <p:cNvSpPr/>
            <p:nvPr/>
          </p:nvSpPr>
          <p:spPr>
            <a:xfrm>
              <a:off x="1950771" y="4870735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2753" y="0"/>
                  </a:moveTo>
                  <a:lnTo>
                    <a:pt x="3698" y="0"/>
                  </a:lnTo>
                  <a:lnTo>
                    <a:pt x="0" y="3643"/>
                  </a:lnTo>
                  <a:lnTo>
                    <a:pt x="0" y="7101"/>
                  </a:lnTo>
                  <a:lnTo>
                    <a:pt x="0" y="12350"/>
                  </a:lnTo>
                  <a:lnTo>
                    <a:pt x="3698" y="15870"/>
                  </a:lnTo>
                  <a:lnTo>
                    <a:pt x="12753" y="15870"/>
                  </a:lnTo>
                  <a:lnTo>
                    <a:pt x="16324" y="12350"/>
                  </a:lnTo>
                  <a:lnTo>
                    <a:pt x="16324" y="3643"/>
                  </a:lnTo>
                  <a:lnTo>
                    <a:pt x="1275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950771" y="4870735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0" y="7101"/>
                  </a:moveTo>
                  <a:lnTo>
                    <a:pt x="0" y="12350"/>
                  </a:lnTo>
                  <a:lnTo>
                    <a:pt x="3698" y="15870"/>
                  </a:lnTo>
                  <a:lnTo>
                    <a:pt x="7269" y="15870"/>
                  </a:lnTo>
                  <a:lnTo>
                    <a:pt x="12753" y="15870"/>
                  </a:lnTo>
                  <a:lnTo>
                    <a:pt x="16324" y="12350"/>
                  </a:lnTo>
                  <a:lnTo>
                    <a:pt x="16324" y="7101"/>
                  </a:lnTo>
                  <a:lnTo>
                    <a:pt x="16324" y="3643"/>
                  </a:lnTo>
                  <a:lnTo>
                    <a:pt x="12753" y="0"/>
                  </a:lnTo>
                  <a:lnTo>
                    <a:pt x="7269" y="0"/>
                  </a:lnTo>
                  <a:lnTo>
                    <a:pt x="3698" y="0"/>
                  </a:lnTo>
                  <a:lnTo>
                    <a:pt x="0" y="3643"/>
                  </a:lnTo>
                  <a:lnTo>
                    <a:pt x="0" y="710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952621" y="4881295"/>
              <a:ext cx="27305" cy="573405"/>
            </a:xfrm>
            <a:custGeom>
              <a:avLst/>
              <a:gdLst/>
              <a:ahLst/>
              <a:cxnLst/>
              <a:rect l="l" t="t" r="r" b="b"/>
              <a:pathLst>
                <a:path w="27305" h="573404">
                  <a:moveTo>
                    <a:pt x="9055" y="113932"/>
                  </a:moveTo>
                  <a:lnTo>
                    <a:pt x="9055" y="0"/>
                  </a:lnTo>
                </a:path>
                <a:path w="27305" h="573404">
                  <a:moveTo>
                    <a:pt x="9055" y="191061"/>
                  </a:moveTo>
                  <a:lnTo>
                    <a:pt x="9055" y="382246"/>
                  </a:lnTo>
                </a:path>
                <a:path w="27305" h="573404">
                  <a:moveTo>
                    <a:pt x="9055" y="496178"/>
                  </a:moveTo>
                  <a:lnTo>
                    <a:pt x="9055" y="511864"/>
                  </a:lnTo>
                </a:path>
                <a:path w="27305" h="573404">
                  <a:moveTo>
                    <a:pt x="9055" y="573307"/>
                  </a:moveTo>
                  <a:lnTo>
                    <a:pt x="9055" y="550520"/>
                  </a:lnTo>
                </a:path>
                <a:path w="27305" h="573404">
                  <a:moveTo>
                    <a:pt x="9055" y="511864"/>
                  </a:moveTo>
                  <a:lnTo>
                    <a:pt x="27101" y="550520"/>
                  </a:lnTo>
                </a:path>
                <a:path w="27305" h="573404">
                  <a:moveTo>
                    <a:pt x="16197" y="543419"/>
                  </a:moveTo>
                  <a:lnTo>
                    <a:pt x="0" y="557437"/>
                  </a:lnTo>
                </a:path>
                <a:path w="27305" h="573404">
                  <a:moveTo>
                    <a:pt x="16197" y="557437"/>
                  </a:moveTo>
                  <a:lnTo>
                    <a:pt x="0" y="543419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1869016" y="5320796"/>
            <a:ext cx="64135" cy="192405"/>
          </a:xfrm>
          <a:prstGeom prst="rect">
            <a:avLst/>
          </a:prstGeom>
        </p:spPr>
        <p:txBody>
          <a:bodyPr wrap="square" lIns="0" tIns="1206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0" spc="-10">
                <a:latin typeface="Arial MT"/>
                <a:cs typeface="Arial MT"/>
              </a:rPr>
              <a:t>Breaker/S..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19" name="object 19" descr=""/>
          <p:cNvSpPr/>
          <p:nvPr/>
        </p:nvSpPr>
        <p:spPr>
          <a:xfrm>
            <a:off x="1645158" y="5377474"/>
            <a:ext cx="0" cy="15875"/>
          </a:xfrm>
          <a:custGeom>
            <a:avLst/>
            <a:gdLst/>
            <a:ahLst/>
            <a:cxnLst/>
            <a:rect l="l" t="t" r="r" b="b"/>
            <a:pathLst>
              <a:path w="0" h="15875">
                <a:moveTo>
                  <a:pt x="0" y="0"/>
                </a:moveTo>
                <a:lnTo>
                  <a:pt x="0" y="15685"/>
                </a:lnTo>
              </a:path>
            </a:pathLst>
          </a:custGeom>
          <a:ln w="35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0" name="object 20" descr=""/>
          <p:cNvGrpSpPr/>
          <p:nvPr/>
        </p:nvGrpSpPr>
        <p:grpSpPr>
          <a:xfrm>
            <a:off x="1636085" y="5261636"/>
            <a:ext cx="332105" cy="392430"/>
            <a:chOff x="1636085" y="5261636"/>
            <a:chExt cx="332105" cy="392430"/>
          </a:xfrm>
        </p:grpSpPr>
        <p:sp>
          <p:nvSpPr>
            <p:cNvPr id="21" name="object 21" descr=""/>
            <p:cNvSpPr/>
            <p:nvPr/>
          </p:nvSpPr>
          <p:spPr>
            <a:xfrm>
              <a:off x="1961676" y="5263541"/>
              <a:ext cx="0" cy="114300"/>
            </a:xfrm>
            <a:custGeom>
              <a:avLst/>
              <a:gdLst/>
              <a:ahLst/>
              <a:cxnLst/>
              <a:rect l="l" t="t" r="r" b="b"/>
              <a:pathLst>
                <a:path w="0" h="114300">
                  <a:moveTo>
                    <a:pt x="0" y="113932"/>
                  </a:moveTo>
                  <a:lnTo>
                    <a:pt x="0" y="0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1950771" y="5635228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10" h="17779">
                  <a:moveTo>
                    <a:pt x="12753" y="0"/>
                  </a:moveTo>
                  <a:lnTo>
                    <a:pt x="3698" y="0"/>
                  </a:lnTo>
                  <a:lnTo>
                    <a:pt x="0" y="3458"/>
                  </a:lnTo>
                  <a:lnTo>
                    <a:pt x="0" y="8707"/>
                  </a:lnTo>
                  <a:lnTo>
                    <a:pt x="0" y="13832"/>
                  </a:lnTo>
                  <a:lnTo>
                    <a:pt x="3698" y="17475"/>
                  </a:lnTo>
                  <a:lnTo>
                    <a:pt x="12753" y="17475"/>
                  </a:lnTo>
                  <a:lnTo>
                    <a:pt x="16324" y="13832"/>
                  </a:lnTo>
                  <a:lnTo>
                    <a:pt x="16324" y="3458"/>
                  </a:lnTo>
                  <a:lnTo>
                    <a:pt x="1275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1950771" y="5635228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10" h="17779">
                  <a:moveTo>
                    <a:pt x="0" y="8707"/>
                  </a:moveTo>
                  <a:lnTo>
                    <a:pt x="0" y="13832"/>
                  </a:lnTo>
                  <a:lnTo>
                    <a:pt x="3698" y="17475"/>
                  </a:lnTo>
                  <a:lnTo>
                    <a:pt x="7269" y="17475"/>
                  </a:lnTo>
                  <a:lnTo>
                    <a:pt x="12753" y="17475"/>
                  </a:lnTo>
                  <a:lnTo>
                    <a:pt x="16324" y="13832"/>
                  </a:lnTo>
                  <a:lnTo>
                    <a:pt x="16324" y="8707"/>
                  </a:lnTo>
                  <a:lnTo>
                    <a:pt x="16324" y="3458"/>
                  </a:lnTo>
                  <a:lnTo>
                    <a:pt x="12753" y="0"/>
                  </a:lnTo>
                  <a:lnTo>
                    <a:pt x="7269" y="0"/>
                  </a:lnTo>
                  <a:lnTo>
                    <a:pt x="3698" y="0"/>
                  </a:lnTo>
                  <a:lnTo>
                    <a:pt x="0" y="3458"/>
                  </a:lnTo>
                  <a:lnTo>
                    <a:pt x="0" y="870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1637990" y="5393159"/>
              <a:ext cx="323850" cy="252729"/>
            </a:xfrm>
            <a:custGeom>
              <a:avLst/>
              <a:gdLst/>
              <a:ahLst/>
              <a:cxnLst/>
              <a:rect l="l" t="t" r="r" b="b"/>
              <a:pathLst>
                <a:path w="323850" h="252729">
                  <a:moveTo>
                    <a:pt x="323685" y="61443"/>
                  </a:moveTo>
                  <a:lnTo>
                    <a:pt x="323685" y="252443"/>
                  </a:lnTo>
                </a:path>
                <a:path w="323850" h="252729">
                  <a:moveTo>
                    <a:pt x="7167" y="61443"/>
                  </a:moveTo>
                  <a:lnTo>
                    <a:pt x="7167" y="38656"/>
                  </a:lnTo>
                </a:path>
                <a:path w="323850" h="252729">
                  <a:moveTo>
                    <a:pt x="7167" y="0"/>
                  </a:moveTo>
                  <a:lnTo>
                    <a:pt x="27114" y="38656"/>
                  </a:lnTo>
                </a:path>
                <a:path w="323850" h="252729">
                  <a:moveTo>
                    <a:pt x="16203" y="31555"/>
                  </a:moveTo>
                  <a:lnTo>
                    <a:pt x="0" y="45573"/>
                  </a:lnTo>
                </a:path>
                <a:path w="323850" h="252729">
                  <a:moveTo>
                    <a:pt x="16203" y="45573"/>
                  </a:moveTo>
                  <a:lnTo>
                    <a:pt x="0" y="31555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 descr=""/>
          <p:cNvSpPr txBox="1"/>
          <p:nvPr/>
        </p:nvSpPr>
        <p:spPr>
          <a:xfrm>
            <a:off x="1554373" y="5320796"/>
            <a:ext cx="64135" cy="192405"/>
          </a:xfrm>
          <a:prstGeom prst="rect">
            <a:avLst/>
          </a:prstGeom>
        </p:spPr>
        <p:txBody>
          <a:bodyPr wrap="square" lIns="0" tIns="1206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0" spc="-10">
                <a:latin typeface="Arial MT"/>
                <a:cs typeface="Arial MT"/>
              </a:rPr>
              <a:t>Breaker/S..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26" name="object 26" descr=""/>
          <p:cNvSpPr/>
          <p:nvPr/>
        </p:nvSpPr>
        <p:spPr>
          <a:xfrm>
            <a:off x="1645158" y="5049570"/>
            <a:ext cx="0" cy="328295"/>
          </a:xfrm>
          <a:custGeom>
            <a:avLst/>
            <a:gdLst/>
            <a:ahLst/>
            <a:cxnLst/>
            <a:rect l="l" t="t" r="r" b="b"/>
            <a:pathLst>
              <a:path w="0" h="328295">
                <a:moveTo>
                  <a:pt x="0" y="327904"/>
                </a:moveTo>
                <a:lnTo>
                  <a:pt x="0" y="213971"/>
                </a:lnTo>
              </a:path>
              <a:path w="0" h="328295">
                <a:moveTo>
                  <a:pt x="0" y="22786"/>
                </a:moveTo>
                <a:lnTo>
                  <a:pt x="0" y="0"/>
                </a:lnTo>
              </a:path>
            </a:pathLst>
          </a:custGeom>
          <a:ln w="352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7" name="object 27" descr=""/>
          <p:cNvGrpSpPr/>
          <p:nvPr/>
        </p:nvGrpSpPr>
        <p:grpSpPr>
          <a:xfrm>
            <a:off x="1635169" y="4993323"/>
            <a:ext cx="32384" cy="660400"/>
            <a:chOff x="1635169" y="4993323"/>
            <a:chExt cx="32384" cy="660400"/>
          </a:xfrm>
        </p:grpSpPr>
        <p:sp>
          <p:nvSpPr>
            <p:cNvPr id="28" name="object 28" descr=""/>
            <p:cNvSpPr/>
            <p:nvPr/>
          </p:nvSpPr>
          <p:spPr>
            <a:xfrm>
              <a:off x="1636122" y="5635228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4" h="17779">
                  <a:moveTo>
                    <a:pt x="14488" y="0"/>
                  </a:moveTo>
                  <a:lnTo>
                    <a:pt x="3583" y="0"/>
                  </a:lnTo>
                  <a:lnTo>
                    <a:pt x="0" y="3458"/>
                  </a:lnTo>
                  <a:lnTo>
                    <a:pt x="0" y="8707"/>
                  </a:lnTo>
                  <a:lnTo>
                    <a:pt x="0" y="13832"/>
                  </a:lnTo>
                  <a:lnTo>
                    <a:pt x="3583" y="17475"/>
                  </a:lnTo>
                  <a:lnTo>
                    <a:pt x="14488" y="17475"/>
                  </a:lnTo>
                  <a:lnTo>
                    <a:pt x="18072" y="13832"/>
                  </a:lnTo>
                  <a:lnTo>
                    <a:pt x="18072" y="3458"/>
                  </a:lnTo>
                  <a:lnTo>
                    <a:pt x="144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1636122" y="5635228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4" h="17779">
                  <a:moveTo>
                    <a:pt x="0" y="8707"/>
                  </a:moveTo>
                  <a:lnTo>
                    <a:pt x="0" y="13832"/>
                  </a:lnTo>
                  <a:lnTo>
                    <a:pt x="3583" y="17475"/>
                  </a:lnTo>
                  <a:lnTo>
                    <a:pt x="9036" y="17475"/>
                  </a:lnTo>
                  <a:lnTo>
                    <a:pt x="14488" y="17475"/>
                  </a:lnTo>
                  <a:lnTo>
                    <a:pt x="18072" y="13832"/>
                  </a:lnTo>
                  <a:lnTo>
                    <a:pt x="18072" y="8707"/>
                  </a:lnTo>
                  <a:lnTo>
                    <a:pt x="18072" y="3458"/>
                  </a:lnTo>
                  <a:lnTo>
                    <a:pt x="14488" y="0"/>
                  </a:lnTo>
                  <a:lnTo>
                    <a:pt x="9036" y="0"/>
                  </a:lnTo>
                  <a:lnTo>
                    <a:pt x="3583" y="0"/>
                  </a:lnTo>
                  <a:lnTo>
                    <a:pt x="0" y="3458"/>
                  </a:lnTo>
                  <a:lnTo>
                    <a:pt x="0" y="870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1637990" y="4995228"/>
              <a:ext cx="27305" cy="650875"/>
            </a:xfrm>
            <a:custGeom>
              <a:avLst/>
              <a:gdLst/>
              <a:ahLst/>
              <a:cxnLst/>
              <a:rect l="l" t="t" r="r" b="b"/>
              <a:pathLst>
                <a:path w="27305" h="650875">
                  <a:moveTo>
                    <a:pt x="7167" y="459374"/>
                  </a:moveTo>
                  <a:lnTo>
                    <a:pt x="7167" y="650374"/>
                  </a:lnTo>
                </a:path>
                <a:path w="27305" h="650875">
                  <a:moveTo>
                    <a:pt x="7167" y="0"/>
                  </a:moveTo>
                  <a:lnTo>
                    <a:pt x="7167" y="15870"/>
                  </a:lnTo>
                </a:path>
                <a:path w="27305" h="650875">
                  <a:moveTo>
                    <a:pt x="7167" y="15870"/>
                  </a:moveTo>
                  <a:lnTo>
                    <a:pt x="27114" y="54341"/>
                  </a:lnTo>
                </a:path>
                <a:path w="27305" h="650875">
                  <a:moveTo>
                    <a:pt x="16203" y="45573"/>
                  </a:moveTo>
                  <a:lnTo>
                    <a:pt x="0" y="61443"/>
                  </a:lnTo>
                </a:path>
                <a:path w="27305" h="650875">
                  <a:moveTo>
                    <a:pt x="16203" y="61443"/>
                  </a:moveTo>
                  <a:lnTo>
                    <a:pt x="0" y="45573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 descr=""/>
          <p:cNvSpPr txBox="1"/>
          <p:nvPr/>
        </p:nvSpPr>
        <p:spPr>
          <a:xfrm>
            <a:off x="1554373" y="4938550"/>
            <a:ext cx="64135" cy="192405"/>
          </a:xfrm>
          <a:prstGeom prst="rect">
            <a:avLst/>
          </a:prstGeom>
        </p:spPr>
        <p:txBody>
          <a:bodyPr wrap="square" lIns="0" tIns="1206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0" spc="-10">
                <a:latin typeface="Arial MT"/>
                <a:cs typeface="Arial MT"/>
              </a:rPr>
              <a:t>Breaker/S..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32" name="object 32" descr=""/>
          <p:cNvSpPr/>
          <p:nvPr/>
        </p:nvSpPr>
        <p:spPr>
          <a:xfrm>
            <a:off x="1645158" y="5072357"/>
            <a:ext cx="0" cy="191770"/>
          </a:xfrm>
          <a:custGeom>
            <a:avLst/>
            <a:gdLst/>
            <a:ahLst/>
            <a:cxnLst/>
            <a:rect l="l" t="t" r="r" b="b"/>
            <a:pathLst>
              <a:path w="0" h="191770">
                <a:moveTo>
                  <a:pt x="0" y="0"/>
                </a:moveTo>
                <a:lnTo>
                  <a:pt x="0" y="191184"/>
                </a:lnTo>
              </a:path>
            </a:pathLst>
          </a:custGeom>
          <a:ln w="35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3" name="object 33" descr=""/>
          <p:cNvGrpSpPr/>
          <p:nvPr/>
        </p:nvGrpSpPr>
        <p:grpSpPr>
          <a:xfrm>
            <a:off x="1635169" y="1706253"/>
            <a:ext cx="1726564" cy="4401185"/>
            <a:chOff x="1635169" y="1706253"/>
            <a:chExt cx="1726564" cy="4401185"/>
          </a:xfrm>
        </p:grpSpPr>
        <p:sp>
          <p:nvSpPr>
            <p:cNvPr id="34" name="object 34" descr=""/>
            <p:cNvSpPr/>
            <p:nvPr/>
          </p:nvSpPr>
          <p:spPr>
            <a:xfrm>
              <a:off x="1636122" y="4870736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14488" y="0"/>
                  </a:moveTo>
                  <a:lnTo>
                    <a:pt x="3583" y="0"/>
                  </a:lnTo>
                  <a:lnTo>
                    <a:pt x="0" y="3643"/>
                  </a:lnTo>
                  <a:lnTo>
                    <a:pt x="0" y="7101"/>
                  </a:lnTo>
                  <a:lnTo>
                    <a:pt x="0" y="12350"/>
                  </a:lnTo>
                  <a:lnTo>
                    <a:pt x="3583" y="15870"/>
                  </a:lnTo>
                  <a:lnTo>
                    <a:pt x="14488" y="15870"/>
                  </a:lnTo>
                  <a:lnTo>
                    <a:pt x="18072" y="12350"/>
                  </a:lnTo>
                  <a:lnTo>
                    <a:pt x="18072" y="3643"/>
                  </a:lnTo>
                  <a:lnTo>
                    <a:pt x="144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1636122" y="4870736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0" y="7101"/>
                  </a:moveTo>
                  <a:lnTo>
                    <a:pt x="0" y="12350"/>
                  </a:lnTo>
                  <a:lnTo>
                    <a:pt x="3583" y="15870"/>
                  </a:lnTo>
                  <a:lnTo>
                    <a:pt x="9036" y="15870"/>
                  </a:lnTo>
                  <a:lnTo>
                    <a:pt x="14488" y="15870"/>
                  </a:lnTo>
                  <a:lnTo>
                    <a:pt x="18072" y="12350"/>
                  </a:lnTo>
                  <a:lnTo>
                    <a:pt x="18072" y="7101"/>
                  </a:lnTo>
                  <a:lnTo>
                    <a:pt x="18072" y="3643"/>
                  </a:lnTo>
                  <a:lnTo>
                    <a:pt x="14488" y="0"/>
                  </a:lnTo>
                  <a:lnTo>
                    <a:pt x="9036" y="0"/>
                  </a:lnTo>
                  <a:lnTo>
                    <a:pt x="3583" y="0"/>
                  </a:lnTo>
                  <a:lnTo>
                    <a:pt x="0" y="3643"/>
                  </a:lnTo>
                  <a:lnTo>
                    <a:pt x="0" y="710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1645158" y="1708158"/>
              <a:ext cx="768985" cy="3287395"/>
            </a:xfrm>
            <a:custGeom>
              <a:avLst/>
              <a:gdLst/>
              <a:ahLst/>
              <a:cxnLst/>
              <a:rect l="l" t="t" r="r" b="b"/>
              <a:pathLst>
                <a:path w="768985" h="3287395">
                  <a:moveTo>
                    <a:pt x="0" y="3287069"/>
                  </a:moveTo>
                  <a:lnTo>
                    <a:pt x="0" y="3173136"/>
                  </a:lnTo>
                </a:path>
                <a:path w="768985" h="3287395">
                  <a:moveTo>
                    <a:pt x="708889" y="77128"/>
                  </a:moveTo>
                  <a:lnTo>
                    <a:pt x="708889" y="115723"/>
                  </a:lnTo>
                </a:path>
                <a:path w="768985" h="3287395">
                  <a:moveTo>
                    <a:pt x="768576" y="77128"/>
                  </a:moveTo>
                  <a:lnTo>
                    <a:pt x="651050" y="77128"/>
                  </a:lnTo>
                  <a:lnTo>
                    <a:pt x="651050" y="0"/>
                  </a:lnTo>
                  <a:lnTo>
                    <a:pt x="768576" y="0"/>
                  </a:lnTo>
                  <a:lnTo>
                    <a:pt x="768576" y="77128"/>
                  </a:lnTo>
                </a:path>
                <a:path w="768985" h="3287395">
                  <a:moveTo>
                    <a:pt x="708889" y="77128"/>
                  </a:moveTo>
                  <a:lnTo>
                    <a:pt x="651050" y="38595"/>
                  </a:lnTo>
                  <a:lnTo>
                    <a:pt x="708889" y="0"/>
                  </a:lnTo>
                  <a:lnTo>
                    <a:pt x="768576" y="38595"/>
                  </a:lnTo>
                  <a:lnTo>
                    <a:pt x="708889" y="77128"/>
                  </a:lnTo>
                </a:path>
                <a:path w="768985" h="3287395">
                  <a:moveTo>
                    <a:pt x="651050" y="77128"/>
                  </a:moveTo>
                  <a:lnTo>
                    <a:pt x="768576" y="0"/>
                  </a:lnTo>
                </a:path>
                <a:path w="768985" h="3287395">
                  <a:moveTo>
                    <a:pt x="651050" y="0"/>
                  </a:moveTo>
                  <a:lnTo>
                    <a:pt x="768576" y="77128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2294869" y="1889148"/>
              <a:ext cx="125095" cy="89535"/>
            </a:xfrm>
            <a:custGeom>
              <a:avLst/>
              <a:gdLst/>
              <a:ahLst/>
              <a:cxnLst/>
              <a:rect l="l" t="t" r="r" b="b"/>
              <a:pathLst>
                <a:path w="125094" h="89535">
                  <a:moveTo>
                    <a:pt x="0" y="89485"/>
                  </a:moveTo>
                  <a:lnTo>
                    <a:pt x="124662" y="89485"/>
                  </a:lnTo>
                  <a:lnTo>
                    <a:pt x="124662" y="0"/>
                  </a:lnTo>
                  <a:lnTo>
                    <a:pt x="0" y="0"/>
                  </a:lnTo>
                  <a:lnTo>
                    <a:pt x="0" y="894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2344992" y="2042979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10" h="17780">
                  <a:moveTo>
                    <a:pt x="12626" y="0"/>
                  </a:moveTo>
                  <a:lnTo>
                    <a:pt x="3571" y="0"/>
                  </a:lnTo>
                  <a:lnTo>
                    <a:pt x="0" y="3519"/>
                  </a:lnTo>
                  <a:lnTo>
                    <a:pt x="0" y="8768"/>
                  </a:lnTo>
                  <a:lnTo>
                    <a:pt x="0" y="14079"/>
                  </a:lnTo>
                  <a:lnTo>
                    <a:pt x="3571" y="17537"/>
                  </a:lnTo>
                  <a:lnTo>
                    <a:pt x="12626" y="17537"/>
                  </a:lnTo>
                  <a:lnTo>
                    <a:pt x="16388" y="14079"/>
                  </a:lnTo>
                  <a:lnTo>
                    <a:pt x="16388" y="3519"/>
                  </a:lnTo>
                  <a:lnTo>
                    <a:pt x="126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2344992" y="2042979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10" h="17780">
                  <a:moveTo>
                    <a:pt x="0" y="8768"/>
                  </a:moveTo>
                  <a:lnTo>
                    <a:pt x="0" y="14079"/>
                  </a:lnTo>
                  <a:lnTo>
                    <a:pt x="3571" y="17537"/>
                  </a:lnTo>
                  <a:lnTo>
                    <a:pt x="7142" y="17537"/>
                  </a:lnTo>
                  <a:lnTo>
                    <a:pt x="12626" y="17537"/>
                  </a:lnTo>
                  <a:lnTo>
                    <a:pt x="16388" y="14079"/>
                  </a:lnTo>
                  <a:lnTo>
                    <a:pt x="16388" y="8768"/>
                  </a:lnTo>
                  <a:lnTo>
                    <a:pt x="16388" y="3519"/>
                  </a:lnTo>
                  <a:lnTo>
                    <a:pt x="12626" y="0"/>
                  </a:lnTo>
                  <a:lnTo>
                    <a:pt x="7142" y="0"/>
                  </a:lnTo>
                  <a:lnTo>
                    <a:pt x="3571" y="0"/>
                  </a:lnTo>
                  <a:lnTo>
                    <a:pt x="0" y="3519"/>
                  </a:lnTo>
                  <a:lnTo>
                    <a:pt x="0" y="876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2345374" y="2003067"/>
              <a:ext cx="24130" cy="24765"/>
            </a:xfrm>
            <a:custGeom>
              <a:avLst/>
              <a:gdLst/>
              <a:ahLst/>
              <a:cxnLst/>
              <a:rect l="l" t="t" r="r" b="b"/>
              <a:pathLst>
                <a:path w="24130" h="24764">
                  <a:moveTo>
                    <a:pt x="23530" y="0"/>
                  </a:moveTo>
                  <a:lnTo>
                    <a:pt x="0" y="0"/>
                  </a:lnTo>
                  <a:lnTo>
                    <a:pt x="0" y="24597"/>
                  </a:lnTo>
                  <a:lnTo>
                    <a:pt x="23530" y="24597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2345374" y="2003067"/>
              <a:ext cx="24130" cy="24765"/>
            </a:xfrm>
            <a:custGeom>
              <a:avLst/>
              <a:gdLst/>
              <a:ahLst/>
              <a:cxnLst/>
              <a:rect l="l" t="t" r="r" b="b"/>
              <a:pathLst>
                <a:path w="24130" h="24764">
                  <a:moveTo>
                    <a:pt x="0" y="24597"/>
                  </a:moveTo>
                  <a:lnTo>
                    <a:pt x="23530" y="24597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4597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2354047" y="1823882"/>
              <a:ext cx="0" cy="177165"/>
            </a:xfrm>
            <a:custGeom>
              <a:avLst/>
              <a:gdLst/>
              <a:ahLst/>
              <a:cxnLst/>
              <a:rect l="l" t="t" r="r" b="b"/>
              <a:pathLst>
                <a:path w="0" h="177164">
                  <a:moveTo>
                    <a:pt x="0" y="0"/>
                  </a:moveTo>
                  <a:lnTo>
                    <a:pt x="0" y="63110"/>
                  </a:lnTo>
                </a:path>
                <a:path w="0" h="177164">
                  <a:moveTo>
                    <a:pt x="0" y="152589"/>
                  </a:moveTo>
                  <a:lnTo>
                    <a:pt x="0" y="177043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2352255" y="2023767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10" h="3810">
                  <a:moveTo>
                    <a:pt x="0" y="1735"/>
                  </a:moveTo>
                  <a:lnTo>
                    <a:pt x="524" y="508"/>
                  </a:lnTo>
                  <a:lnTo>
                    <a:pt x="1792" y="0"/>
                  </a:lnTo>
                  <a:lnTo>
                    <a:pt x="3059" y="508"/>
                  </a:lnTo>
                  <a:lnTo>
                    <a:pt x="3584" y="1735"/>
                  </a:lnTo>
                  <a:lnTo>
                    <a:pt x="3059" y="2962"/>
                  </a:lnTo>
                  <a:lnTo>
                    <a:pt x="1792" y="3470"/>
                  </a:lnTo>
                  <a:lnTo>
                    <a:pt x="524" y="2962"/>
                  </a:lnTo>
                  <a:lnTo>
                    <a:pt x="0" y="17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2354047" y="2025503"/>
              <a:ext cx="1005840" cy="4079875"/>
            </a:xfrm>
            <a:custGeom>
              <a:avLst/>
              <a:gdLst/>
              <a:ahLst/>
              <a:cxnLst/>
              <a:rect l="l" t="t" r="r" b="b"/>
              <a:pathLst>
                <a:path w="1005839" h="4079875">
                  <a:moveTo>
                    <a:pt x="0" y="0"/>
                  </a:moveTo>
                  <a:lnTo>
                    <a:pt x="0" y="28035"/>
                  </a:lnTo>
                </a:path>
                <a:path w="1005839" h="4079875">
                  <a:moveTo>
                    <a:pt x="947608" y="4040829"/>
                  </a:moveTo>
                  <a:lnTo>
                    <a:pt x="947608" y="4079461"/>
                  </a:lnTo>
                </a:path>
                <a:path w="1005839" h="4079875">
                  <a:moveTo>
                    <a:pt x="1005383" y="4040829"/>
                  </a:moveTo>
                  <a:lnTo>
                    <a:pt x="887920" y="4040829"/>
                  </a:lnTo>
                  <a:lnTo>
                    <a:pt x="887920" y="3963719"/>
                  </a:lnTo>
                  <a:lnTo>
                    <a:pt x="1005383" y="3963719"/>
                  </a:lnTo>
                  <a:lnTo>
                    <a:pt x="1005383" y="4040829"/>
                  </a:lnTo>
                </a:path>
                <a:path w="1005839" h="4079875">
                  <a:moveTo>
                    <a:pt x="947608" y="4040829"/>
                  </a:moveTo>
                  <a:lnTo>
                    <a:pt x="887920" y="4002351"/>
                  </a:lnTo>
                  <a:lnTo>
                    <a:pt x="947608" y="3963719"/>
                  </a:lnTo>
                  <a:lnTo>
                    <a:pt x="1005383" y="4002351"/>
                  </a:lnTo>
                  <a:lnTo>
                    <a:pt x="947608" y="4040829"/>
                  </a:lnTo>
                </a:path>
                <a:path w="1005839" h="4079875">
                  <a:moveTo>
                    <a:pt x="887920" y="4040829"/>
                  </a:moveTo>
                  <a:lnTo>
                    <a:pt x="1005383" y="3963719"/>
                  </a:lnTo>
                </a:path>
                <a:path w="1005839" h="4079875">
                  <a:moveTo>
                    <a:pt x="887920" y="3963719"/>
                  </a:moveTo>
                  <a:lnTo>
                    <a:pt x="1005383" y="4040829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 descr=""/>
          <p:cNvSpPr txBox="1"/>
          <p:nvPr/>
        </p:nvSpPr>
        <p:spPr>
          <a:xfrm>
            <a:off x="2265462" y="1635864"/>
            <a:ext cx="175895" cy="660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50">
                <a:latin typeface="Arial MT"/>
                <a:cs typeface="Arial MT"/>
              </a:rPr>
              <a:t>External</a:t>
            </a:r>
            <a:r>
              <a:rPr dirty="0" sz="250" spc="30">
                <a:latin typeface="Arial MT"/>
                <a:cs typeface="Arial MT"/>
              </a:rPr>
              <a:t> </a:t>
            </a:r>
            <a:r>
              <a:rPr dirty="0" sz="250" spc="-25">
                <a:latin typeface="Arial MT"/>
                <a:cs typeface="Arial MT"/>
              </a:rPr>
              <a:t>..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3191198" y="5916916"/>
            <a:ext cx="225425" cy="660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50">
                <a:latin typeface="Arial MT"/>
                <a:cs typeface="Arial MT"/>
              </a:rPr>
              <a:t>External</a:t>
            </a:r>
            <a:r>
              <a:rPr dirty="0" sz="250" spc="30">
                <a:latin typeface="Arial MT"/>
                <a:cs typeface="Arial MT"/>
              </a:rPr>
              <a:t> </a:t>
            </a:r>
            <a:r>
              <a:rPr dirty="0" sz="250" spc="-20">
                <a:latin typeface="Arial MT"/>
                <a:cs typeface="Arial MT"/>
              </a:rPr>
              <a:t>Grid</a:t>
            </a:r>
            <a:endParaRPr sz="250">
              <a:latin typeface="Arial MT"/>
              <a:cs typeface="Arial MT"/>
            </a:endParaRPr>
          </a:p>
        </p:txBody>
      </p:sp>
      <p:grpSp>
        <p:nvGrpSpPr>
          <p:cNvPr id="47" name="object 47" descr=""/>
          <p:cNvGrpSpPr/>
          <p:nvPr/>
        </p:nvGrpSpPr>
        <p:grpSpPr>
          <a:xfrm>
            <a:off x="3052896" y="2271744"/>
            <a:ext cx="5397500" cy="4070985"/>
            <a:chOff x="3052896" y="2271744"/>
            <a:chExt cx="5397500" cy="4070985"/>
          </a:xfrm>
        </p:grpSpPr>
        <p:sp>
          <p:nvSpPr>
            <p:cNvPr id="48" name="object 48" descr=""/>
            <p:cNvSpPr/>
            <p:nvPr/>
          </p:nvSpPr>
          <p:spPr>
            <a:xfrm>
              <a:off x="3240629" y="6170230"/>
              <a:ext cx="125095" cy="89535"/>
            </a:xfrm>
            <a:custGeom>
              <a:avLst/>
              <a:gdLst/>
              <a:ahLst/>
              <a:cxnLst/>
              <a:rect l="l" t="t" r="r" b="b"/>
              <a:pathLst>
                <a:path w="125095" h="89535">
                  <a:moveTo>
                    <a:pt x="0" y="89485"/>
                  </a:moveTo>
                  <a:lnTo>
                    <a:pt x="124662" y="89485"/>
                  </a:lnTo>
                  <a:lnTo>
                    <a:pt x="124662" y="0"/>
                  </a:lnTo>
                  <a:lnTo>
                    <a:pt x="0" y="0"/>
                  </a:lnTo>
                  <a:lnTo>
                    <a:pt x="0" y="894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3290751" y="6324074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4" h="17779">
                  <a:moveTo>
                    <a:pt x="14475" y="0"/>
                  </a:moveTo>
                  <a:lnTo>
                    <a:pt x="3571" y="0"/>
                  </a:lnTo>
                  <a:lnTo>
                    <a:pt x="0" y="3470"/>
                  </a:lnTo>
                  <a:lnTo>
                    <a:pt x="0" y="8750"/>
                  </a:lnTo>
                  <a:lnTo>
                    <a:pt x="0" y="14030"/>
                  </a:lnTo>
                  <a:lnTo>
                    <a:pt x="3571" y="17500"/>
                  </a:lnTo>
                  <a:lnTo>
                    <a:pt x="14475" y="17500"/>
                  </a:lnTo>
                  <a:lnTo>
                    <a:pt x="18046" y="14030"/>
                  </a:lnTo>
                  <a:lnTo>
                    <a:pt x="18046" y="3470"/>
                  </a:lnTo>
                  <a:lnTo>
                    <a:pt x="1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3290751" y="6324074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4" h="17779">
                  <a:moveTo>
                    <a:pt x="0" y="8750"/>
                  </a:moveTo>
                  <a:lnTo>
                    <a:pt x="0" y="14030"/>
                  </a:lnTo>
                  <a:lnTo>
                    <a:pt x="3571" y="17500"/>
                  </a:lnTo>
                  <a:lnTo>
                    <a:pt x="8991" y="17500"/>
                  </a:lnTo>
                  <a:lnTo>
                    <a:pt x="14475" y="17500"/>
                  </a:lnTo>
                  <a:lnTo>
                    <a:pt x="18046" y="14030"/>
                  </a:lnTo>
                  <a:lnTo>
                    <a:pt x="18046" y="8750"/>
                  </a:lnTo>
                  <a:lnTo>
                    <a:pt x="18046" y="3470"/>
                  </a:lnTo>
                  <a:lnTo>
                    <a:pt x="14475" y="0"/>
                  </a:lnTo>
                  <a:lnTo>
                    <a:pt x="8991" y="0"/>
                  </a:lnTo>
                  <a:lnTo>
                    <a:pt x="3571" y="0"/>
                  </a:lnTo>
                  <a:lnTo>
                    <a:pt x="0" y="3470"/>
                  </a:lnTo>
                  <a:lnTo>
                    <a:pt x="0" y="875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3291134" y="6284158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3291134" y="6284158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3301656" y="6104965"/>
              <a:ext cx="0" cy="177165"/>
            </a:xfrm>
            <a:custGeom>
              <a:avLst/>
              <a:gdLst/>
              <a:ahLst/>
              <a:cxnLst/>
              <a:rect l="l" t="t" r="r" b="b"/>
              <a:pathLst>
                <a:path w="0" h="177164">
                  <a:moveTo>
                    <a:pt x="0" y="0"/>
                  </a:moveTo>
                  <a:lnTo>
                    <a:pt x="0" y="63073"/>
                  </a:lnTo>
                </a:path>
                <a:path w="0" h="177164">
                  <a:moveTo>
                    <a:pt x="0" y="152558"/>
                  </a:moveTo>
                  <a:lnTo>
                    <a:pt x="0" y="177006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3299864" y="6303022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10" h="3810">
                  <a:moveTo>
                    <a:pt x="0" y="1735"/>
                  </a:moveTo>
                  <a:lnTo>
                    <a:pt x="524" y="508"/>
                  </a:lnTo>
                  <a:lnTo>
                    <a:pt x="1792" y="0"/>
                  </a:lnTo>
                  <a:lnTo>
                    <a:pt x="3059" y="508"/>
                  </a:lnTo>
                  <a:lnTo>
                    <a:pt x="3584" y="1735"/>
                  </a:lnTo>
                  <a:lnTo>
                    <a:pt x="3059" y="2962"/>
                  </a:lnTo>
                  <a:lnTo>
                    <a:pt x="1792" y="3470"/>
                  </a:lnTo>
                  <a:lnTo>
                    <a:pt x="524" y="2962"/>
                  </a:lnTo>
                  <a:lnTo>
                    <a:pt x="0" y="17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3301656" y="4003055"/>
              <a:ext cx="437515" cy="2329815"/>
            </a:xfrm>
            <a:custGeom>
              <a:avLst/>
              <a:gdLst/>
              <a:ahLst/>
              <a:cxnLst/>
              <a:rect l="l" t="t" r="r" b="b"/>
              <a:pathLst>
                <a:path w="437514" h="2329815">
                  <a:moveTo>
                    <a:pt x="0" y="2301702"/>
                  </a:moveTo>
                  <a:lnTo>
                    <a:pt x="0" y="2329768"/>
                  </a:lnTo>
                </a:path>
                <a:path w="437514" h="2329815">
                  <a:moveTo>
                    <a:pt x="394092" y="0"/>
                  </a:moveTo>
                  <a:lnTo>
                    <a:pt x="394092" y="3458"/>
                  </a:lnTo>
                </a:path>
                <a:path w="437514" h="2329815">
                  <a:moveTo>
                    <a:pt x="347158" y="47240"/>
                  </a:moveTo>
                  <a:lnTo>
                    <a:pt x="350645" y="63433"/>
                  </a:lnTo>
                  <a:lnTo>
                    <a:pt x="360223" y="76842"/>
                  </a:lnTo>
                  <a:lnTo>
                    <a:pt x="374572" y="85979"/>
                  </a:lnTo>
                  <a:lnTo>
                    <a:pt x="392371" y="89355"/>
                  </a:lnTo>
                  <a:lnTo>
                    <a:pt x="410079" y="85979"/>
                  </a:lnTo>
                  <a:lnTo>
                    <a:pt x="424415" y="76842"/>
                  </a:lnTo>
                  <a:lnTo>
                    <a:pt x="434016" y="63433"/>
                  </a:lnTo>
                  <a:lnTo>
                    <a:pt x="437519" y="47240"/>
                  </a:lnTo>
                  <a:lnTo>
                    <a:pt x="434016" y="31046"/>
                  </a:lnTo>
                  <a:lnTo>
                    <a:pt x="424415" y="17637"/>
                  </a:lnTo>
                  <a:lnTo>
                    <a:pt x="410079" y="8501"/>
                  </a:lnTo>
                  <a:lnTo>
                    <a:pt x="392371" y="5125"/>
                  </a:lnTo>
                  <a:lnTo>
                    <a:pt x="374572" y="8501"/>
                  </a:lnTo>
                  <a:lnTo>
                    <a:pt x="360223" y="17637"/>
                  </a:lnTo>
                  <a:lnTo>
                    <a:pt x="350645" y="31046"/>
                  </a:lnTo>
                  <a:lnTo>
                    <a:pt x="347158" y="47240"/>
                  </a:lnTo>
                  <a:close/>
                </a:path>
                <a:path w="437514" h="2329815">
                  <a:moveTo>
                    <a:pt x="347158" y="99915"/>
                  </a:moveTo>
                  <a:lnTo>
                    <a:pt x="350645" y="116108"/>
                  </a:lnTo>
                  <a:lnTo>
                    <a:pt x="360223" y="129517"/>
                  </a:lnTo>
                  <a:lnTo>
                    <a:pt x="374572" y="138653"/>
                  </a:lnTo>
                  <a:lnTo>
                    <a:pt x="392371" y="142030"/>
                  </a:lnTo>
                  <a:lnTo>
                    <a:pt x="410079" y="138653"/>
                  </a:lnTo>
                  <a:lnTo>
                    <a:pt x="424415" y="129517"/>
                  </a:lnTo>
                  <a:lnTo>
                    <a:pt x="434016" y="116108"/>
                  </a:lnTo>
                  <a:lnTo>
                    <a:pt x="437519" y="99915"/>
                  </a:lnTo>
                  <a:lnTo>
                    <a:pt x="434016" y="83721"/>
                  </a:lnTo>
                  <a:lnTo>
                    <a:pt x="424415" y="70312"/>
                  </a:lnTo>
                  <a:lnTo>
                    <a:pt x="410079" y="61176"/>
                  </a:lnTo>
                  <a:lnTo>
                    <a:pt x="392371" y="57800"/>
                  </a:lnTo>
                  <a:lnTo>
                    <a:pt x="374572" y="61176"/>
                  </a:lnTo>
                  <a:lnTo>
                    <a:pt x="360223" y="70312"/>
                  </a:lnTo>
                  <a:lnTo>
                    <a:pt x="350645" y="83721"/>
                  </a:lnTo>
                  <a:lnTo>
                    <a:pt x="347158" y="99915"/>
                  </a:lnTo>
                  <a:close/>
                </a:path>
                <a:path w="437514" h="2329815">
                  <a:moveTo>
                    <a:pt x="394092" y="152404"/>
                  </a:moveTo>
                  <a:lnTo>
                    <a:pt x="394092" y="147155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3634722" y="3889518"/>
              <a:ext cx="125095" cy="89535"/>
            </a:xfrm>
            <a:custGeom>
              <a:avLst/>
              <a:gdLst/>
              <a:ahLst/>
              <a:cxnLst/>
              <a:rect l="l" t="t" r="r" b="b"/>
              <a:pathLst>
                <a:path w="125095" h="89535">
                  <a:moveTo>
                    <a:pt x="124821" y="0"/>
                  </a:moveTo>
                  <a:lnTo>
                    <a:pt x="0" y="0"/>
                  </a:lnTo>
                  <a:lnTo>
                    <a:pt x="0" y="89330"/>
                  </a:lnTo>
                  <a:lnTo>
                    <a:pt x="124821" y="89330"/>
                  </a:lnTo>
                  <a:lnTo>
                    <a:pt x="1248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3634722" y="3889518"/>
              <a:ext cx="125095" cy="382270"/>
            </a:xfrm>
            <a:custGeom>
              <a:avLst/>
              <a:gdLst/>
              <a:ahLst/>
              <a:cxnLst/>
              <a:rect l="l" t="t" r="r" b="b"/>
              <a:pathLst>
                <a:path w="125095" h="382270">
                  <a:moveTo>
                    <a:pt x="0" y="89330"/>
                  </a:moveTo>
                  <a:lnTo>
                    <a:pt x="124821" y="89330"/>
                  </a:lnTo>
                  <a:lnTo>
                    <a:pt x="124821" y="0"/>
                  </a:lnTo>
                  <a:lnTo>
                    <a:pt x="0" y="0"/>
                  </a:lnTo>
                  <a:lnTo>
                    <a:pt x="0" y="89330"/>
                  </a:lnTo>
                  <a:close/>
                </a:path>
                <a:path w="125095" h="382270">
                  <a:moveTo>
                    <a:pt x="0" y="382097"/>
                  </a:moveTo>
                  <a:lnTo>
                    <a:pt x="124821" y="382097"/>
                  </a:lnTo>
                  <a:lnTo>
                    <a:pt x="124821" y="292767"/>
                  </a:lnTo>
                  <a:lnTo>
                    <a:pt x="0" y="292767"/>
                  </a:lnTo>
                  <a:lnTo>
                    <a:pt x="0" y="3820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3684972" y="3801434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14475" y="0"/>
                  </a:moveTo>
                  <a:lnTo>
                    <a:pt x="3571" y="0"/>
                  </a:lnTo>
                  <a:lnTo>
                    <a:pt x="0" y="3519"/>
                  </a:lnTo>
                  <a:lnTo>
                    <a:pt x="0" y="6977"/>
                  </a:lnTo>
                  <a:lnTo>
                    <a:pt x="0" y="12226"/>
                  </a:lnTo>
                  <a:lnTo>
                    <a:pt x="3571" y="15685"/>
                  </a:lnTo>
                  <a:lnTo>
                    <a:pt x="14475" y="15685"/>
                  </a:lnTo>
                  <a:lnTo>
                    <a:pt x="18046" y="12226"/>
                  </a:lnTo>
                  <a:lnTo>
                    <a:pt x="18046" y="3519"/>
                  </a:lnTo>
                  <a:lnTo>
                    <a:pt x="1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3684972" y="3801434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0" y="6977"/>
                  </a:moveTo>
                  <a:lnTo>
                    <a:pt x="0" y="12226"/>
                  </a:lnTo>
                  <a:lnTo>
                    <a:pt x="3571" y="15685"/>
                  </a:lnTo>
                  <a:lnTo>
                    <a:pt x="9055" y="15685"/>
                  </a:lnTo>
                  <a:lnTo>
                    <a:pt x="14475" y="15685"/>
                  </a:lnTo>
                  <a:lnTo>
                    <a:pt x="18046" y="12226"/>
                  </a:lnTo>
                  <a:lnTo>
                    <a:pt x="18046" y="6977"/>
                  </a:lnTo>
                  <a:lnTo>
                    <a:pt x="18046" y="3519"/>
                  </a:lnTo>
                  <a:lnTo>
                    <a:pt x="14475" y="0"/>
                  </a:lnTo>
                  <a:lnTo>
                    <a:pt x="9055" y="0"/>
                  </a:lnTo>
                  <a:lnTo>
                    <a:pt x="3571" y="0"/>
                  </a:lnTo>
                  <a:lnTo>
                    <a:pt x="0" y="3519"/>
                  </a:lnTo>
                  <a:lnTo>
                    <a:pt x="0" y="697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3685354" y="3842130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3685354" y="3842130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3695749" y="3810203"/>
              <a:ext cx="0" cy="193040"/>
            </a:xfrm>
            <a:custGeom>
              <a:avLst/>
              <a:gdLst/>
              <a:ahLst/>
              <a:cxnLst/>
              <a:rect l="l" t="t" r="r" b="b"/>
              <a:pathLst>
                <a:path w="0" h="193039">
                  <a:moveTo>
                    <a:pt x="0" y="192852"/>
                  </a:moveTo>
                  <a:lnTo>
                    <a:pt x="0" y="166422"/>
                  </a:lnTo>
                </a:path>
                <a:path w="0" h="193039">
                  <a:moveTo>
                    <a:pt x="0" y="77128"/>
                  </a:moveTo>
                  <a:lnTo>
                    <a:pt x="0" y="52489"/>
                  </a:lnTo>
                </a:path>
                <a:path w="0" h="193039">
                  <a:moveTo>
                    <a:pt x="0" y="29702"/>
                  </a:moveTo>
                  <a:lnTo>
                    <a:pt x="0" y="0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3684972" y="4336085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4" h="17779">
                  <a:moveTo>
                    <a:pt x="14475" y="0"/>
                  </a:moveTo>
                  <a:lnTo>
                    <a:pt x="3571" y="0"/>
                  </a:lnTo>
                  <a:lnTo>
                    <a:pt x="0" y="3458"/>
                  </a:lnTo>
                  <a:lnTo>
                    <a:pt x="0" y="8768"/>
                  </a:lnTo>
                  <a:lnTo>
                    <a:pt x="0" y="14017"/>
                  </a:lnTo>
                  <a:lnTo>
                    <a:pt x="3571" y="17537"/>
                  </a:lnTo>
                  <a:lnTo>
                    <a:pt x="14475" y="17537"/>
                  </a:lnTo>
                  <a:lnTo>
                    <a:pt x="18046" y="14017"/>
                  </a:lnTo>
                  <a:lnTo>
                    <a:pt x="18046" y="3458"/>
                  </a:lnTo>
                  <a:lnTo>
                    <a:pt x="1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3684972" y="4336085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4" h="17779">
                  <a:moveTo>
                    <a:pt x="0" y="8768"/>
                  </a:moveTo>
                  <a:lnTo>
                    <a:pt x="0" y="14017"/>
                  </a:lnTo>
                  <a:lnTo>
                    <a:pt x="3571" y="17537"/>
                  </a:lnTo>
                  <a:lnTo>
                    <a:pt x="9055" y="17537"/>
                  </a:lnTo>
                  <a:lnTo>
                    <a:pt x="14475" y="17537"/>
                  </a:lnTo>
                  <a:lnTo>
                    <a:pt x="18046" y="14017"/>
                  </a:lnTo>
                  <a:lnTo>
                    <a:pt x="18046" y="8768"/>
                  </a:lnTo>
                  <a:lnTo>
                    <a:pt x="18046" y="3458"/>
                  </a:lnTo>
                  <a:lnTo>
                    <a:pt x="14475" y="0"/>
                  </a:lnTo>
                  <a:lnTo>
                    <a:pt x="9055" y="0"/>
                  </a:lnTo>
                  <a:lnTo>
                    <a:pt x="3571" y="0"/>
                  </a:lnTo>
                  <a:lnTo>
                    <a:pt x="0" y="3458"/>
                  </a:lnTo>
                  <a:lnTo>
                    <a:pt x="0" y="876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3685354" y="4297984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3685354" y="4297984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3695749" y="4155460"/>
              <a:ext cx="0" cy="140970"/>
            </a:xfrm>
            <a:custGeom>
              <a:avLst/>
              <a:gdLst/>
              <a:ahLst/>
              <a:cxnLst/>
              <a:rect l="l" t="t" r="r" b="b"/>
              <a:pathLst>
                <a:path w="0" h="140970">
                  <a:moveTo>
                    <a:pt x="0" y="0"/>
                  </a:moveTo>
                  <a:lnTo>
                    <a:pt x="0" y="24577"/>
                  </a:lnTo>
                </a:path>
                <a:path w="0" h="140970">
                  <a:moveTo>
                    <a:pt x="0" y="113932"/>
                  </a:moveTo>
                  <a:lnTo>
                    <a:pt x="0" y="140362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3693957" y="4316874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10" h="3810">
                  <a:moveTo>
                    <a:pt x="0" y="1735"/>
                  </a:moveTo>
                  <a:lnTo>
                    <a:pt x="524" y="508"/>
                  </a:lnTo>
                  <a:lnTo>
                    <a:pt x="1792" y="0"/>
                  </a:lnTo>
                  <a:lnTo>
                    <a:pt x="3059" y="508"/>
                  </a:lnTo>
                  <a:lnTo>
                    <a:pt x="3584" y="1735"/>
                  </a:lnTo>
                  <a:lnTo>
                    <a:pt x="3059" y="2962"/>
                  </a:lnTo>
                  <a:lnTo>
                    <a:pt x="1792" y="3470"/>
                  </a:lnTo>
                  <a:lnTo>
                    <a:pt x="524" y="2962"/>
                  </a:lnTo>
                  <a:lnTo>
                    <a:pt x="0" y="17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3142360" y="4318609"/>
              <a:ext cx="553720" cy="35560"/>
            </a:xfrm>
            <a:custGeom>
              <a:avLst/>
              <a:gdLst/>
              <a:ahLst/>
              <a:cxnLst/>
              <a:rect l="l" t="t" r="r" b="b"/>
              <a:pathLst>
                <a:path w="553720" h="35560">
                  <a:moveTo>
                    <a:pt x="553388" y="0"/>
                  </a:moveTo>
                  <a:lnTo>
                    <a:pt x="553388" y="28035"/>
                  </a:lnTo>
                </a:path>
                <a:path w="553720" h="35560">
                  <a:moveTo>
                    <a:pt x="0" y="28035"/>
                  </a:moveTo>
                  <a:lnTo>
                    <a:pt x="16388" y="28035"/>
                  </a:lnTo>
                </a:path>
                <a:path w="553720" h="35560">
                  <a:moveTo>
                    <a:pt x="79647" y="28035"/>
                  </a:moveTo>
                  <a:lnTo>
                    <a:pt x="56116" y="28035"/>
                  </a:lnTo>
                </a:path>
                <a:path w="553720" h="35560">
                  <a:moveTo>
                    <a:pt x="16388" y="28035"/>
                  </a:moveTo>
                  <a:lnTo>
                    <a:pt x="56116" y="8707"/>
                  </a:lnTo>
                </a:path>
                <a:path w="553720" h="35560">
                  <a:moveTo>
                    <a:pt x="48910" y="19328"/>
                  </a:moveTo>
                  <a:lnTo>
                    <a:pt x="63450" y="35013"/>
                  </a:lnTo>
                </a:path>
                <a:path w="553720" h="35560">
                  <a:moveTo>
                    <a:pt x="63450" y="19328"/>
                  </a:moveTo>
                  <a:lnTo>
                    <a:pt x="48910" y="35013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3053849" y="4336085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4" h="17779">
                  <a:moveTo>
                    <a:pt x="14475" y="0"/>
                  </a:moveTo>
                  <a:lnTo>
                    <a:pt x="3571" y="0"/>
                  </a:lnTo>
                  <a:lnTo>
                    <a:pt x="0" y="3458"/>
                  </a:lnTo>
                  <a:lnTo>
                    <a:pt x="0" y="8768"/>
                  </a:lnTo>
                  <a:lnTo>
                    <a:pt x="0" y="14017"/>
                  </a:lnTo>
                  <a:lnTo>
                    <a:pt x="3571" y="17537"/>
                  </a:lnTo>
                  <a:lnTo>
                    <a:pt x="14475" y="17537"/>
                  </a:lnTo>
                  <a:lnTo>
                    <a:pt x="18110" y="14017"/>
                  </a:lnTo>
                  <a:lnTo>
                    <a:pt x="18110" y="3458"/>
                  </a:lnTo>
                  <a:lnTo>
                    <a:pt x="1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3053849" y="4336085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4" h="17779">
                  <a:moveTo>
                    <a:pt x="0" y="8768"/>
                  </a:moveTo>
                  <a:lnTo>
                    <a:pt x="0" y="14017"/>
                  </a:lnTo>
                  <a:lnTo>
                    <a:pt x="3571" y="17537"/>
                  </a:lnTo>
                  <a:lnTo>
                    <a:pt x="9055" y="17537"/>
                  </a:lnTo>
                  <a:lnTo>
                    <a:pt x="14475" y="17537"/>
                  </a:lnTo>
                  <a:lnTo>
                    <a:pt x="18110" y="14017"/>
                  </a:lnTo>
                  <a:lnTo>
                    <a:pt x="18110" y="8768"/>
                  </a:lnTo>
                  <a:lnTo>
                    <a:pt x="18110" y="3458"/>
                  </a:lnTo>
                  <a:lnTo>
                    <a:pt x="14475" y="0"/>
                  </a:lnTo>
                  <a:lnTo>
                    <a:pt x="9055" y="0"/>
                  </a:lnTo>
                  <a:lnTo>
                    <a:pt x="3571" y="0"/>
                  </a:lnTo>
                  <a:lnTo>
                    <a:pt x="0" y="3458"/>
                  </a:lnTo>
                  <a:lnTo>
                    <a:pt x="0" y="876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3064754" y="4346645"/>
              <a:ext cx="78105" cy="0"/>
            </a:xfrm>
            <a:custGeom>
              <a:avLst/>
              <a:gdLst/>
              <a:ahLst/>
              <a:cxnLst/>
              <a:rect l="l" t="t" r="r" b="b"/>
              <a:pathLst>
                <a:path w="78105" h="0">
                  <a:moveTo>
                    <a:pt x="77606" y="0"/>
                  </a:moveTo>
                  <a:lnTo>
                    <a:pt x="0" y="0"/>
                  </a:lnTo>
                </a:path>
              </a:pathLst>
            </a:custGeom>
            <a:ln w="34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3290751" y="4336085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4" h="17779">
                  <a:moveTo>
                    <a:pt x="14475" y="0"/>
                  </a:moveTo>
                  <a:lnTo>
                    <a:pt x="3571" y="0"/>
                  </a:lnTo>
                  <a:lnTo>
                    <a:pt x="0" y="3458"/>
                  </a:lnTo>
                  <a:lnTo>
                    <a:pt x="0" y="8768"/>
                  </a:lnTo>
                  <a:lnTo>
                    <a:pt x="0" y="14017"/>
                  </a:lnTo>
                  <a:lnTo>
                    <a:pt x="3571" y="17537"/>
                  </a:lnTo>
                  <a:lnTo>
                    <a:pt x="14475" y="17537"/>
                  </a:lnTo>
                  <a:lnTo>
                    <a:pt x="18046" y="14017"/>
                  </a:lnTo>
                  <a:lnTo>
                    <a:pt x="18046" y="3458"/>
                  </a:lnTo>
                  <a:lnTo>
                    <a:pt x="1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3290751" y="4336085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4" h="17779">
                  <a:moveTo>
                    <a:pt x="0" y="8768"/>
                  </a:moveTo>
                  <a:lnTo>
                    <a:pt x="0" y="14017"/>
                  </a:lnTo>
                  <a:lnTo>
                    <a:pt x="3571" y="17537"/>
                  </a:lnTo>
                  <a:lnTo>
                    <a:pt x="8991" y="17537"/>
                  </a:lnTo>
                  <a:lnTo>
                    <a:pt x="14475" y="17537"/>
                  </a:lnTo>
                  <a:lnTo>
                    <a:pt x="18046" y="14017"/>
                  </a:lnTo>
                  <a:lnTo>
                    <a:pt x="18046" y="8768"/>
                  </a:lnTo>
                  <a:lnTo>
                    <a:pt x="18046" y="3458"/>
                  </a:lnTo>
                  <a:lnTo>
                    <a:pt x="14475" y="0"/>
                  </a:lnTo>
                  <a:lnTo>
                    <a:pt x="8991" y="0"/>
                  </a:lnTo>
                  <a:lnTo>
                    <a:pt x="3571" y="0"/>
                  </a:lnTo>
                  <a:lnTo>
                    <a:pt x="0" y="3458"/>
                  </a:lnTo>
                  <a:lnTo>
                    <a:pt x="0" y="876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3222008" y="4346645"/>
              <a:ext cx="80010" cy="0"/>
            </a:xfrm>
            <a:custGeom>
              <a:avLst/>
              <a:gdLst/>
              <a:ahLst/>
              <a:cxnLst/>
              <a:rect l="l" t="t" r="r" b="b"/>
              <a:pathLst>
                <a:path w="80010" h="0">
                  <a:moveTo>
                    <a:pt x="0" y="0"/>
                  </a:moveTo>
                  <a:lnTo>
                    <a:pt x="79647" y="0"/>
                  </a:lnTo>
                </a:path>
              </a:pathLst>
            </a:custGeom>
            <a:ln w="34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7654533" y="2360749"/>
              <a:ext cx="125095" cy="1223645"/>
            </a:xfrm>
            <a:custGeom>
              <a:avLst/>
              <a:gdLst/>
              <a:ahLst/>
              <a:cxnLst/>
              <a:rect l="l" t="t" r="r" b="b"/>
              <a:pathLst>
                <a:path w="125095" h="1223645">
                  <a:moveTo>
                    <a:pt x="0" y="89485"/>
                  </a:moveTo>
                  <a:lnTo>
                    <a:pt x="124821" y="89485"/>
                  </a:lnTo>
                  <a:lnTo>
                    <a:pt x="124821" y="0"/>
                  </a:lnTo>
                  <a:lnTo>
                    <a:pt x="0" y="0"/>
                  </a:lnTo>
                  <a:lnTo>
                    <a:pt x="0" y="89485"/>
                  </a:lnTo>
                  <a:close/>
                </a:path>
                <a:path w="125095" h="1223645">
                  <a:moveTo>
                    <a:pt x="0" y="1223626"/>
                  </a:moveTo>
                  <a:lnTo>
                    <a:pt x="124821" y="1223626"/>
                  </a:lnTo>
                  <a:lnTo>
                    <a:pt x="124821" y="1134295"/>
                  </a:lnTo>
                  <a:lnTo>
                    <a:pt x="0" y="1134295"/>
                  </a:lnTo>
                  <a:lnTo>
                    <a:pt x="0" y="122362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7704783" y="2272697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09" h="15875">
                  <a:moveTo>
                    <a:pt x="12626" y="0"/>
                  </a:moveTo>
                  <a:lnTo>
                    <a:pt x="3571" y="0"/>
                  </a:lnTo>
                  <a:lnTo>
                    <a:pt x="0" y="3458"/>
                  </a:lnTo>
                  <a:lnTo>
                    <a:pt x="0" y="7039"/>
                  </a:lnTo>
                  <a:lnTo>
                    <a:pt x="0" y="12226"/>
                  </a:lnTo>
                  <a:lnTo>
                    <a:pt x="3571" y="15808"/>
                  </a:lnTo>
                  <a:lnTo>
                    <a:pt x="12626" y="15808"/>
                  </a:lnTo>
                  <a:lnTo>
                    <a:pt x="16197" y="12226"/>
                  </a:lnTo>
                  <a:lnTo>
                    <a:pt x="16197" y="3458"/>
                  </a:lnTo>
                  <a:lnTo>
                    <a:pt x="126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7704783" y="2272697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09" h="15875">
                  <a:moveTo>
                    <a:pt x="0" y="7039"/>
                  </a:moveTo>
                  <a:lnTo>
                    <a:pt x="0" y="12226"/>
                  </a:lnTo>
                  <a:lnTo>
                    <a:pt x="3571" y="15808"/>
                  </a:lnTo>
                  <a:lnTo>
                    <a:pt x="7142" y="15808"/>
                  </a:lnTo>
                  <a:lnTo>
                    <a:pt x="12626" y="15808"/>
                  </a:lnTo>
                  <a:lnTo>
                    <a:pt x="16197" y="12226"/>
                  </a:lnTo>
                  <a:lnTo>
                    <a:pt x="16197" y="7039"/>
                  </a:lnTo>
                  <a:lnTo>
                    <a:pt x="16197" y="3458"/>
                  </a:lnTo>
                  <a:lnTo>
                    <a:pt x="12626" y="0"/>
                  </a:lnTo>
                  <a:lnTo>
                    <a:pt x="7142" y="0"/>
                  </a:lnTo>
                  <a:lnTo>
                    <a:pt x="3571" y="0"/>
                  </a:lnTo>
                  <a:lnTo>
                    <a:pt x="0" y="3458"/>
                  </a:lnTo>
                  <a:lnTo>
                    <a:pt x="0" y="703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7705166" y="2313516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7705166" y="2313516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7715496" y="2281404"/>
              <a:ext cx="0" cy="689610"/>
            </a:xfrm>
            <a:custGeom>
              <a:avLst/>
              <a:gdLst/>
              <a:ahLst/>
              <a:cxnLst/>
              <a:rect l="l" t="t" r="r" b="b"/>
              <a:pathLst>
                <a:path w="0" h="689610">
                  <a:moveTo>
                    <a:pt x="0" y="689031"/>
                  </a:moveTo>
                  <a:lnTo>
                    <a:pt x="0" y="166607"/>
                  </a:lnTo>
                </a:path>
                <a:path w="0" h="689610">
                  <a:moveTo>
                    <a:pt x="0" y="77128"/>
                  </a:moveTo>
                  <a:lnTo>
                    <a:pt x="0" y="52674"/>
                  </a:lnTo>
                </a:path>
                <a:path w="0" h="689610">
                  <a:moveTo>
                    <a:pt x="0" y="29888"/>
                  </a:moveTo>
                  <a:lnTo>
                    <a:pt x="0" y="0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7704783" y="3648906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09" h="15875">
                  <a:moveTo>
                    <a:pt x="12626" y="0"/>
                  </a:moveTo>
                  <a:lnTo>
                    <a:pt x="3571" y="0"/>
                  </a:lnTo>
                  <a:lnTo>
                    <a:pt x="0" y="3458"/>
                  </a:lnTo>
                  <a:lnTo>
                    <a:pt x="0" y="6916"/>
                  </a:lnTo>
                  <a:lnTo>
                    <a:pt x="0" y="12226"/>
                  </a:lnTo>
                  <a:lnTo>
                    <a:pt x="3571" y="15685"/>
                  </a:lnTo>
                  <a:lnTo>
                    <a:pt x="12626" y="15685"/>
                  </a:lnTo>
                  <a:lnTo>
                    <a:pt x="16197" y="12226"/>
                  </a:lnTo>
                  <a:lnTo>
                    <a:pt x="16197" y="3458"/>
                  </a:lnTo>
                  <a:lnTo>
                    <a:pt x="126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7704783" y="3648906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09" h="15875">
                  <a:moveTo>
                    <a:pt x="0" y="6916"/>
                  </a:moveTo>
                  <a:lnTo>
                    <a:pt x="0" y="12226"/>
                  </a:lnTo>
                  <a:lnTo>
                    <a:pt x="3571" y="15685"/>
                  </a:lnTo>
                  <a:lnTo>
                    <a:pt x="7142" y="15685"/>
                  </a:lnTo>
                  <a:lnTo>
                    <a:pt x="12626" y="15685"/>
                  </a:lnTo>
                  <a:lnTo>
                    <a:pt x="16197" y="12226"/>
                  </a:lnTo>
                  <a:lnTo>
                    <a:pt x="16197" y="6916"/>
                  </a:lnTo>
                  <a:lnTo>
                    <a:pt x="16197" y="3458"/>
                  </a:lnTo>
                  <a:lnTo>
                    <a:pt x="12626" y="0"/>
                  </a:lnTo>
                  <a:lnTo>
                    <a:pt x="7142" y="0"/>
                  </a:lnTo>
                  <a:lnTo>
                    <a:pt x="3571" y="0"/>
                  </a:lnTo>
                  <a:lnTo>
                    <a:pt x="0" y="3458"/>
                  </a:lnTo>
                  <a:lnTo>
                    <a:pt x="0" y="691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 descr=""/>
            <p:cNvSpPr/>
            <p:nvPr/>
          </p:nvSpPr>
          <p:spPr>
            <a:xfrm>
              <a:off x="7705166" y="3608953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7705166" y="3608953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7715496" y="2970435"/>
              <a:ext cx="0" cy="636905"/>
            </a:xfrm>
            <a:custGeom>
              <a:avLst/>
              <a:gdLst/>
              <a:ahLst/>
              <a:cxnLst/>
              <a:rect l="l" t="t" r="r" b="b"/>
              <a:pathLst>
                <a:path w="0" h="636904">
                  <a:moveTo>
                    <a:pt x="0" y="0"/>
                  </a:moveTo>
                  <a:lnTo>
                    <a:pt x="0" y="522423"/>
                  </a:lnTo>
                </a:path>
                <a:path w="0" h="636904">
                  <a:moveTo>
                    <a:pt x="0" y="611779"/>
                  </a:moveTo>
                  <a:lnTo>
                    <a:pt x="0" y="636356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7713704" y="3627843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09" h="3810">
                  <a:moveTo>
                    <a:pt x="0" y="1735"/>
                  </a:moveTo>
                  <a:lnTo>
                    <a:pt x="524" y="508"/>
                  </a:lnTo>
                  <a:lnTo>
                    <a:pt x="1792" y="0"/>
                  </a:lnTo>
                  <a:lnTo>
                    <a:pt x="3059" y="508"/>
                  </a:lnTo>
                  <a:lnTo>
                    <a:pt x="3584" y="1735"/>
                  </a:lnTo>
                  <a:lnTo>
                    <a:pt x="3059" y="2962"/>
                  </a:lnTo>
                  <a:lnTo>
                    <a:pt x="1792" y="3470"/>
                  </a:lnTo>
                  <a:lnTo>
                    <a:pt x="524" y="2962"/>
                  </a:lnTo>
                  <a:lnTo>
                    <a:pt x="0" y="17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7715496" y="3629578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0"/>
                  </a:moveTo>
                  <a:lnTo>
                    <a:pt x="0" y="28035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 descr=""/>
            <p:cNvSpPr/>
            <p:nvPr/>
          </p:nvSpPr>
          <p:spPr>
            <a:xfrm>
              <a:off x="6708774" y="3277584"/>
              <a:ext cx="913765" cy="307340"/>
            </a:xfrm>
            <a:custGeom>
              <a:avLst/>
              <a:gdLst/>
              <a:ahLst/>
              <a:cxnLst/>
              <a:rect l="l" t="t" r="r" b="b"/>
              <a:pathLst>
                <a:path w="913765" h="307339">
                  <a:moveTo>
                    <a:pt x="0" y="89485"/>
                  </a:moveTo>
                  <a:lnTo>
                    <a:pt x="124821" y="89485"/>
                  </a:lnTo>
                  <a:lnTo>
                    <a:pt x="124821" y="0"/>
                  </a:lnTo>
                  <a:lnTo>
                    <a:pt x="0" y="0"/>
                  </a:lnTo>
                  <a:lnTo>
                    <a:pt x="0" y="89485"/>
                  </a:lnTo>
                  <a:close/>
                </a:path>
                <a:path w="913765" h="307339">
                  <a:moveTo>
                    <a:pt x="788504" y="306791"/>
                  </a:moveTo>
                  <a:lnTo>
                    <a:pt x="913166" y="306791"/>
                  </a:lnTo>
                  <a:lnTo>
                    <a:pt x="913166" y="217460"/>
                  </a:lnTo>
                  <a:lnTo>
                    <a:pt x="788504" y="217460"/>
                  </a:lnTo>
                  <a:lnTo>
                    <a:pt x="788504" y="306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6759024" y="3189532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5" h="17780">
                  <a:moveTo>
                    <a:pt x="14475" y="0"/>
                  </a:moveTo>
                  <a:lnTo>
                    <a:pt x="3571" y="0"/>
                  </a:lnTo>
                  <a:lnTo>
                    <a:pt x="0" y="3458"/>
                  </a:lnTo>
                  <a:lnTo>
                    <a:pt x="0" y="8768"/>
                  </a:lnTo>
                  <a:lnTo>
                    <a:pt x="0" y="14079"/>
                  </a:lnTo>
                  <a:lnTo>
                    <a:pt x="3571" y="17537"/>
                  </a:lnTo>
                  <a:lnTo>
                    <a:pt x="14475" y="17537"/>
                  </a:lnTo>
                  <a:lnTo>
                    <a:pt x="18110" y="14079"/>
                  </a:lnTo>
                  <a:lnTo>
                    <a:pt x="18110" y="3458"/>
                  </a:lnTo>
                  <a:lnTo>
                    <a:pt x="1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 descr=""/>
            <p:cNvSpPr/>
            <p:nvPr/>
          </p:nvSpPr>
          <p:spPr>
            <a:xfrm>
              <a:off x="6759024" y="3189532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5" h="17780">
                  <a:moveTo>
                    <a:pt x="0" y="8768"/>
                  </a:moveTo>
                  <a:lnTo>
                    <a:pt x="0" y="14079"/>
                  </a:lnTo>
                  <a:lnTo>
                    <a:pt x="3571" y="17537"/>
                  </a:lnTo>
                  <a:lnTo>
                    <a:pt x="9055" y="17537"/>
                  </a:lnTo>
                  <a:lnTo>
                    <a:pt x="14475" y="17537"/>
                  </a:lnTo>
                  <a:lnTo>
                    <a:pt x="18110" y="14079"/>
                  </a:lnTo>
                  <a:lnTo>
                    <a:pt x="18110" y="8768"/>
                  </a:lnTo>
                  <a:lnTo>
                    <a:pt x="18110" y="3458"/>
                  </a:lnTo>
                  <a:lnTo>
                    <a:pt x="14475" y="0"/>
                  </a:lnTo>
                  <a:lnTo>
                    <a:pt x="9055" y="0"/>
                  </a:lnTo>
                  <a:lnTo>
                    <a:pt x="3571" y="0"/>
                  </a:lnTo>
                  <a:lnTo>
                    <a:pt x="0" y="3458"/>
                  </a:lnTo>
                  <a:lnTo>
                    <a:pt x="0" y="876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 descr=""/>
            <p:cNvSpPr/>
            <p:nvPr/>
          </p:nvSpPr>
          <p:spPr>
            <a:xfrm>
              <a:off x="6759407" y="3230351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 descr=""/>
            <p:cNvSpPr/>
            <p:nvPr/>
          </p:nvSpPr>
          <p:spPr>
            <a:xfrm>
              <a:off x="6759407" y="3230351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 descr=""/>
            <p:cNvSpPr/>
            <p:nvPr/>
          </p:nvSpPr>
          <p:spPr>
            <a:xfrm>
              <a:off x="6769801" y="3200091"/>
              <a:ext cx="394335" cy="227965"/>
            </a:xfrm>
            <a:custGeom>
              <a:avLst/>
              <a:gdLst/>
              <a:ahLst/>
              <a:cxnLst/>
              <a:rect l="l" t="t" r="r" b="b"/>
              <a:pathLst>
                <a:path w="394334" h="227964">
                  <a:moveTo>
                    <a:pt x="394220" y="227865"/>
                  </a:moveTo>
                  <a:lnTo>
                    <a:pt x="0" y="227865"/>
                  </a:lnTo>
                </a:path>
                <a:path w="394334" h="227964">
                  <a:moveTo>
                    <a:pt x="0" y="227865"/>
                  </a:moveTo>
                  <a:lnTo>
                    <a:pt x="0" y="164816"/>
                  </a:lnTo>
                </a:path>
                <a:path w="394334" h="227964">
                  <a:moveTo>
                    <a:pt x="0" y="75337"/>
                  </a:moveTo>
                  <a:lnTo>
                    <a:pt x="0" y="50883"/>
                  </a:lnTo>
                </a:path>
                <a:path w="394334" h="227964">
                  <a:moveTo>
                    <a:pt x="0" y="28097"/>
                  </a:moveTo>
                  <a:lnTo>
                    <a:pt x="0" y="0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 descr=""/>
            <p:cNvSpPr/>
            <p:nvPr/>
          </p:nvSpPr>
          <p:spPr>
            <a:xfrm>
              <a:off x="7547401" y="3648906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5" h="15875">
                  <a:moveTo>
                    <a:pt x="14475" y="0"/>
                  </a:moveTo>
                  <a:lnTo>
                    <a:pt x="3571" y="0"/>
                  </a:lnTo>
                  <a:lnTo>
                    <a:pt x="0" y="3458"/>
                  </a:lnTo>
                  <a:lnTo>
                    <a:pt x="0" y="6916"/>
                  </a:lnTo>
                  <a:lnTo>
                    <a:pt x="0" y="12226"/>
                  </a:lnTo>
                  <a:lnTo>
                    <a:pt x="3571" y="15685"/>
                  </a:lnTo>
                  <a:lnTo>
                    <a:pt x="14475" y="15685"/>
                  </a:lnTo>
                  <a:lnTo>
                    <a:pt x="18046" y="12226"/>
                  </a:lnTo>
                  <a:lnTo>
                    <a:pt x="18046" y="3458"/>
                  </a:lnTo>
                  <a:lnTo>
                    <a:pt x="1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 descr=""/>
            <p:cNvSpPr/>
            <p:nvPr/>
          </p:nvSpPr>
          <p:spPr>
            <a:xfrm>
              <a:off x="7547401" y="3648906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5" h="15875">
                  <a:moveTo>
                    <a:pt x="0" y="6916"/>
                  </a:moveTo>
                  <a:lnTo>
                    <a:pt x="0" y="12226"/>
                  </a:lnTo>
                  <a:lnTo>
                    <a:pt x="3571" y="15685"/>
                  </a:lnTo>
                  <a:lnTo>
                    <a:pt x="8991" y="15685"/>
                  </a:lnTo>
                  <a:lnTo>
                    <a:pt x="14475" y="15685"/>
                  </a:lnTo>
                  <a:lnTo>
                    <a:pt x="18046" y="12226"/>
                  </a:lnTo>
                  <a:lnTo>
                    <a:pt x="18046" y="6916"/>
                  </a:lnTo>
                  <a:lnTo>
                    <a:pt x="18046" y="3458"/>
                  </a:lnTo>
                  <a:lnTo>
                    <a:pt x="14475" y="0"/>
                  </a:lnTo>
                  <a:lnTo>
                    <a:pt x="8991" y="0"/>
                  </a:lnTo>
                  <a:lnTo>
                    <a:pt x="3571" y="0"/>
                  </a:lnTo>
                  <a:lnTo>
                    <a:pt x="0" y="3458"/>
                  </a:lnTo>
                  <a:lnTo>
                    <a:pt x="0" y="691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 descr=""/>
            <p:cNvSpPr/>
            <p:nvPr/>
          </p:nvSpPr>
          <p:spPr>
            <a:xfrm>
              <a:off x="7547911" y="3608953"/>
              <a:ext cx="23495" cy="22860"/>
            </a:xfrm>
            <a:custGeom>
              <a:avLst/>
              <a:gdLst/>
              <a:ahLst/>
              <a:cxnLst/>
              <a:rect l="l" t="t" r="r" b="b"/>
              <a:pathLst>
                <a:path w="23495" h="22860">
                  <a:moveTo>
                    <a:pt x="23374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374" y="22785"/>
                  </a:lnTo>
                  <a:lnTo>
                    <a:pt x="2337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 descr=""/>
            <p:cNvSpPr/>
            <p:nvPr/>
          </p:nvSpPr>
          <p:spPr>
            <a:xfrm>
              <a:off x="7547911" y="3608953"/>
              <a:ext cx="23495" cy="22860"/>
            </a:xfrm>
            <a:custGeom>
              <a:avLst/>
              <a:gdLst/>
              <a:ahLst/>
              <a:cxnLst/>
              <a:rect l="l" t="t" r="r" b="b"/>
              <a:pathLst>
                <a:path w="23495" h="22860">
                  <a:moveTo>
                    <a:pt x="0" y="22785"/>
                  </a:moveTo>
                  <a:lnTo>
                    <a:pt x="23374" y="22785"/>
                  </a:lnTo>
                  <a:lnTo>
                    <a:pt x="23374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 descr=""/>
            <p:cNvSpPr/>
            <p:nvPr/>
          </p:nvSpPr>
          <p:spPr>
            <a:xfrm>
              <a:off x="7164022" y="3427957"/>
              <a:ext cx="394335" cy="179070"/>
            </a:xfrm>
            <a:custGeom>
              <a:avLst/>
              <a:gdLst/>
              <a:ahLst/>
              <a:cxnLst/>
              <a:rect l="l" t="t" r="r" b="b"/>
              <a:pathLst>
                <a:path w="394334" h="179070">
                  <a:moveTo>
                    <a:pt x="0" y="0"/>
                  </a:moveTo>
                  <a:lnTo>
                    <a:pt x="394284" y="0"/>
                  </a:lnTo>
                </a:path>
                <a:path w="394334" h="179070">
                  <a:moveTo>
                    <a:pt x="394284" y="0"/>
                  </a:moveTo>
                  <a:lnTo>
                    <a:pt x="394284" y="64901"/>
                  </a:lnTo>
                </a:path>
                <a:path w="394334" h="179070">
                  <a:moveTo>
                    <a:pt x="394284" y="154257"/>
                  </a:moveTo>
                  <a:lnTo>
                    <a:pt x="394284" y="178834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 descr=""/>
            <p:cNvSpPr/>
            <p:nvPr/>
          </p:nvSpPr>
          <p:spPr>
            <a:xfrm>
              <a:off x="7556513" y="3627843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09" h="3810">
                  <a:moveTo>
                    <a:pt x="0" y="1735"/>
                  </a:moveTo>
                  <a:lnTo>
                    <a:pt x="524" y="508"/>
                  </a:lnTo>
                  <a:lnTo>
                    <a:pt x="1792" y="0"/>
                  </a:lnTo>
                  <a:lnTo>
                    <a:pt x="3059" y="508"/>
                  </a:lnTo>
                  <a:lnTo>
                    <a:pt x="3584" y="1735"/>
                  </a:lnTo>
                  <a:lnTo>
                    <a:pt x="3059" y="2962"/>
                  </a:lnTo>
                  <a:lnTo>
                    <a:pt x="1792" y="3470"/>
                  </a:lnTo>
                  <a:lnTo>
                    <a:pt x="524" y="2962"/>
                  </a:lnTo>
                  <a:lnTo>
                    <a:pt x="0" y="17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 descr=""/>
            <p:cNvSpPr/>
            <p:nvPr/>
          </p:nvSpPr>
          <p:spPr>
            <a:xfrm>
              <a:off x="7558306" y="3629578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0"/>
                  </a:moveTo>
                  <a:lnTo>
                    <a:pt x="0" y="28035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 descr=""/>
            <p:cNvSpPr/>
            <p:nvPr/>
          </p:nvSpPr>
          <p:spPr>
            <a:xfrm>
              <a:off x="6296061" y="3367069"/>
              <a:ext cx="0" cy="46990"/>
            </a:xfrm>
            <a:custGeom>
              <a:avLst/>
              <a:gdLst/>
              <a:ahLst/>
              <a:cxnLst/>
              <a:rect l="l" t="t" r="r" b="b"/>
              <a:pathLst>
                <a:path w="0" h="46989">
                  <a:moveTo>
                    <a:pt x="0" y="0"/>
                  </a:moveTo>
                  <a:lnTo>
                    <a:pt x="0" y="46869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 descr=""/>
            <p:cNvSpPr/>
            <p:nvPr/>
          </p:nvSpPr>
          <p:spPr>
            <a:xfrm>
              <a:off x="6265388" y="3413939"/>
              <a:ext cx="63500" cy="26670"/>
            </a:xfrm>
            <a:custGeom>
              <a:avLst/>
              <a:gdLst/>
              <a:ahLst/>
              <a:cxnLst/>
              <a:rect l="l" t="t" r="r" b="b"/>
              <a:pathLst>
                <a:path w="63500" h="26670">
                  <a:moveTo>
                    <a:pt x="0" y="0"/>
                  </a:moveTo>
                  <a:lnTo>
                    <a:pt x="63258" y="0"/>
                  </a:lnTo>
                </a:path>
                <a:path w="63500" h="26670">
                  <a:moveTo>
                    <a:pt x="0" y="14017"/>
                  </a:moveTo>
                  <a:lnTo>
                    <a:pt x="63258" y="14017"/>
                  </a:lnTo>
                </a:path>
                <a:path w="63500" h="26670">
                  <a:moveTo>
                    <a:pt x="30672" y="14017"/>
                  </a:moveTo>
                  <a:lnTo>
                    <a:pt x="30672" y="26244"/>
                  </a:lnTo>
                </a:path>
                <a:path w="63500" h="26670">
                  <a:moveTo>
                    <a:pt x="7142" y="26244"/>
                  </a:moveTo>
                  <a:lnTo>
                    <a:pt x="54203" y="26244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 descr=""/>
            <p:cNvSpPr/>
            <p:nvPr/>
          </p:nvSpPr>
          <p:spPr>
            <a:xfrm>
              <a:off x="6236947" y="3277584"/>
              <a:ext cx="123189" cy="89535"/>
            </a:xfrm>
            <a:custGeom>
              <a:avLst/>
              <a:gdLst/>
              <a:ahLst/>
              <a:cxnLst/>
              <a:rect l="l" t="t" r="r" b="b"/>
              <a:pathLst>
                <a:path w="123189" h="89535">
                  <a:moveTo>
                    <a:pt x="0" y="89485"/>
                  </a:moveTo>
                  <a:lnTo>
                    <a:pt x="122946" y="89485"/>
                  </a:lnTo>
                  <a:lnTo>
                    <a:pt x="122946" y="0"/>
                  </a:lnTo>
                  <a:lnTo>
                    <a:pt x="0" y="0"/>
                  </a:lnTo>
                  <a:lnTo>
                    <a:pt x="0" y="894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 descr=""/>
            <p:cNvSpPr/>
            <p:nvPr/>
          </p:nvSpPr>
          <p:spPr>
            <a:xfrm>
              <a:off x="6287005" y="3189532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10" h="17780">
                  <a:moveTo>
                    <a:pt x="12626" y="0"/>
                  </a:moveTo>
                  <a:lnTo>
                    <a:pt x="3571" y="0"/>
                  </a:lnTo>
                  <a:lnTo>
                    <a:pt x="0" y="3458"/>
                  </a:lnTo>
                  <a:lnTo>
                    <a:pt x="0" y="8768"/>
                  </a:lnTo>
                  <a:lnTo>
                    <a:pt x="0" y="14079"/>
                  </a:lnTo>
                  <a:lnTo>
                    <a:pt x="3571" y="17537"/>
                  </a:lnTo>
                  <a:lnTo>
                    <a:pt x="12626" y="17537"/>
                  </a:lnTo>
                  <a:lnTo>
                    <a:pt x="16388" y="14079"/>
                  </a:lnTo>
                  <a:lnTo>
                    <a:pt x="16388" y="3458"/>
                  </a:lnTo>
                  <a:lnTo>
                    <a:pt x="126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 descr=""/>
            <p:cNvSpPr/>
            <p:nvPr/>
          </p:nvSpPr>
          <p:spPr>
            <a:xfrm>
              <a:off x="6287005" y="3189532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10" h="17780">
                  <a:moveTo>
                    <a:pt x="0" y="8768"/>
                  </a:moveTo>
                  <a:lnTo>
                    <a:pt x="0" y="14079"/>
                  </a:lnTo>
                  <a:lnTo>
                    <a:pt x="3571" y="17537"/>
                  </a:lnTo>
                  <a:lnTo>
                    <a:pt x="7333" y="17537"/>
                  </a:lnTo>
                  <a:lnTo>
                    <a:pt x="12626" y="17537"/>
                  </a:lnTo>
                  <a:lnTo>
                    <a:pt x="16388" y="14079"/>
                  </a:lnTo>
                  <a:lnTo>
                    <a:pt x="16388" y="8768"/>
                  </a:lnTo>
                  <a:lnTo>
                    <a:pt x="16388" y="3458"/>
                  </a:lnTo>
                  <a:lnTo>
                    <a:pt x="12626" y="0"/>
                  </a:lnTo>
                  <a:lnTo>
                    <a:pt x="7333" y="0"/>
                  </a:lnTo>
                  <a:lnTo>
                    <a:pt x="3571" y="0"/>
                  </a:lnTo>
                  <a:lnTo>
                    <a:pt x="0" y="3458"/>
                  </a:lnTo>
                  <a:lnTo>
                    <a:pt x="0" y="876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 descr=""/>
            <p:cNvSpPr/>
            <p:nvPr/>
          </p:nvSpPr>
          <p:spPr>
            <a:xfrm>
              <a:off x="6287388" y="3230351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 descr=""/>
            <p:cNvSpPr/>
            <p:nvPr/>
          </p:nvSpPr>
          <p:spPr>
            <a:xfrm>
              <a:off x="6287388" y="3230351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 descr=""/>
            <p:cNvSpPr/>
            <p:nvPr/>
          </p:nvSpPr>
          <p:spPr>
            <a:xfrm>
              <a:off x="6296061" y="3200091"/>
              <a:ext cx="278765" cy="344170"/>
            </a:xfrm>
            <a:custGeom>
              <a:avLst/>
              <a:gdLst/>
              <a:ahLst/>
              <a:cxnLst/>
              <a:rect l="l" t="t" r="r" b="b"/>
              <a:pathLst>
                <a:path w="278765" h="344170">
                  <a:moveTo>
                    <a:pt x="0" y="75337"/>
                  </a:moveTo>
                  <a:lnTo>
                    <a:pt x="0" y="50883"/>
                  </a:lnTo>
                </a:path>
                <a:path w="278765" h="344170">
                  <a:moveTo>
                    <a:pt x="0" y="28097"/>
                  </a:moveTo>
                  <a:lnTo>
                    <a:pt x="0" y="0"/>
                  </a:lnTo>
                </a:path>
                <a:path w="278765" h="344170">
                  <a:moveTo>
                    <a:pt x="236838" y="191061"/>
                  </a:moveTo>
                  <a:lnTo>
                    <a:pt x="236838" y="194519"/>
                  </a:lnTo>
                </a:path>
                <a:path w="278765" h="344170">
                  <a:moveTo>
                    <a:pt x="191689" y="238425"/>
                  </a:moveTo>
                  <a:lnTo>
                    <a:pt x="195166" y="255582"/>
                  </a:lnTo>
                  <a:lnTo>
                    <a:pt x="204579" y="269486"/>
                  </a:lnTo>
                  <a:lnTo>
                    <a:pt x="218404" y="278805"/>
                  </a:lnTo>
                  <a:lnTo>
                    <a:pt x="235116" y="282207"/>
                  </a:lnTo>
                  <a:lnTo>
                    <a:pt x="251819" y="278805"/>
                  </a:lnTo>
                  <a:lnTo>
                    <a:pt x="265622" y="269486"/>
                  </a:lnTo>
                  <a:lnTo>
                    <a:pt x="275013" y="255582"/>
                  </a:lnTo>
                  <a:lnTo>
                    <a:pt x="278479" y="238425"/>
                  </a:lnTo>
                  <a:lnTo>
                    <a:pt x="275013" y="222241"/>
                  </a:lnTo>
                  <a:lnTo>
                    <a:pt x="265622" y="208853"/>
                  </a:lnTo>
                  <a:lnTo>
                    <a:pt x="251819" y="199738"/>
                  </a:lnTo>
                  <a:lnTo>
                    <a:pt x="235116" y="196372"/>
                  </a:lnTo>
                  <a:lnTo>
                    <a:pt x="218404" y="199738"/>
                  </a:lnTo>
                  <a:lnTo>
                    <a:pt x="204579" y="208853"/>
                  </a:lnTo>
                  <a:lnTo>
                    <a:pt x="195166" y="222241"/>
                  </a:lnTo>
                  <a:lnTo>
                    <a:pt x="191689" y="238425"/>
                  </a:lnTo>
                  <a:close/>
                </a:path>
                <a:path w="278765" h="344170">
                  <a:moveTo>
                    <a:pt x="191689" y="290976"/>
                  </a:moveTo>
                  <a:lnTo>
                    <a:pt x="195166" y="308205"/>
                  </a:lnTo>
                  <a:lnTo>
                    <a:pt x="204579" y="322145"/>
                  </a:lnTo>
                  <a:lnTo>
                    <a:pt x="218404" y="331478"/>
                  </a:lnTo>
                  <a:lnTo>
                    <a:pt x="235116" y="334882"/>
                  </a:lnTo>
                  <a:lnTo>
                    <a:pt x="251819" y="331478"/>
                  </a:lnTo>
                  <a:lnTo>
                    <a:pt x="265622" y="322145"/>
                  </a:lnTo>
                  <a:lnTo>
                    <a:pt x="275013" y="308205"/>
                  </a:lnTo>
                  <a:lnTo>
                    <a:pt x="278479" y="290976"/>
                  </a:lnTo>
                  <a:lnTo>
                    <a:pt x="275013" y="274782"/>
                  </a:lnTo>
                  <a:lnTo>
                    <a:pt x="265622" y="261373"/>
                  </a:lnTo>
                  <a:lnTo>
                    <a:pt x="251819" y="252237"/>
                  </a:lnTo>
                  <a:lnTo>
                    <a:pt x="235116" y="248861"/>
                  </a:lnTo>
                  <a:lnTo>
                    <a:pt x="218404" y="252237"/>
                  </a:lnTo>
                  <a:lnTo>
                    <a:pt x="204579" y="261373"/>
                  </a:lnTo>
                  <a:lnTo>
                    <a:pt x="195166" y="274782"/>
                  </a:lnTo>
                  <a:lnTo>
                    <a:pt x="191689" y="290976"/>
                  </a:lnTo>
                  <a:close/>
                </a:path>
                <a:path w="278765" h="344170">
                  <a:moveTo>
                    <a:pt x="236838" y="343651"/>
                  </a:moveTo>
                  <a:lnTo>
                    <a:pt x="236838" y="338340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 descr=""/>
            <p:cNvSpPr/>
            <p:nvPr/>
          </p:nvSpPr>
          <p:spPr>
            <a:xfrm>
              <a:off x="6473785" y="3277584"/>
              <a:ext cx="123189" cy="382270"/>
            </a:xfrm>
            <a:custGeom>
              <a:avLst/>
              <a:gdLst/>
              <a:ahLst/>
              <a:cxnLst/>
              <a:rect l="l" t="t" r="r" b="b"/>
              <a:pathLst>
                <a:path w="123190" h="382270">
                  <a:moveTo>
                    <a:pt x="0" y="89485"/>
                  </a:moveTo>
                  <a:lnTo>
                    <a:pt x="122946" y="89485"/>
                  </a:lnTo>
                  <a:lnTo>
                    <a:pt x="122946" y="0"/>
                  </a:lnTo>
                  <a:lnTo>
                    <a:pt x="0" y="0"/>
                  </a:lnTo>
                  <a:lnTo>
                    <a:pt x="0" y="89485"/>
                  </a:lnTo>
                  <a:close/>
                </a:path>
                <a:path w="123190" h="382270">
                  <a:moveTo>
                    <a:pt x="0" y="382252"/>
                  </a:moveTo>
                  <a:lnTo>
                    <a:pt x="122946" y="382252"/>
                  </a:lnTo>
                  <a:lnTo>
                    <a:pt x="122946" y="292767"/>
                  </a:lnTo>
                  <a:lnTo>
                    <a:pt x="0" y="292767"/>
                  </a:lnTo>
                  <a:lnTo>
                    <a:pt x="0" y="38225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 descr=""/>
            <p:cNvSpPr/>
            <p:nvPr/>
          </p:nvSpPr>
          <p:spPr>
            <a:xfrm>
              <a:off x="6522186" y="3189532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09" h="17780">
                  <a:moveTo>
                    <a:pt x="12626" y="0"/>
                  </a:moveTo>
                  <a:lnTo>
                    <a:pt x="3571" y="0"/>
                  </a:lnTo>
                  <a:lnTo>
                    <a:pt x="0" y="3458"/>
                  </a:lnTo>
                  <a:lnTo>
                    <a:pt x="0" y="8768"/>
                  </a:lnTo>
                  <a:lnTo>
                    <a:pt x="0" y="14079"/>
                  </a:lnTo>
                  <a:lnTo>
                    <a:pt x="3571" y="17537"/>
                  </a:lnTo>
                  <a:lnTo>
                    <a:pt x="12626" y="17537"/>
                  </a:lnTo>
                  <a:lnTo>
                    <a:pt x="16197" y="14079"/>
                  </a:lnTo>
                  <a:lnTo>
                    <a:pt x="16197" y="3458"/>
                  </a:lnTo>
                  <a:lnTo>
                    <a:pt x="126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 descr=""/>
            <p:cNvSpPr/>
            <p:nvPr/>
          </p:nvSpPr>
          <p:spPr>
            <a:xfrm>
              <a:off x="6522186" y="3189532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09" h="17780">
                  <a:moveTo>
                    <a:pt x="0" y="8768"/>
                  </a:moveTo>
                  <a:lnTo>
                    <a:pt x="0" y="14079"/>
                  </a:lnTo>
                  <a:lnTo>
                    <a:pt x="3571" y="17537"/>
                  </a:lnTo>
                  <a:lnTo>
                    <a:pt x="7142" y="17537"/>
                  </a:lnTo>
                  <a:lnTo>
                    <a:pt x="12626" y="17537"/>
                  </a:lnTo>
                  <a:lnTo>
                    <a:pt x="16197" y="14079"/>
                  </a:lnTo>
                  <a:lnTo>
                    <a:pt x="16197" y="8768"/>
                  </a:lnTo>
                  <a:lnTo>
                    <a:pt x="16197" y="3458"/>
                  </a:lnTo>
                  <a:lnTo>
                    <a:pt x="12626" y="0"/>
                  </a:lnTo>
                  <a:lnTo>
                    <a:pt x="7142" y="0"/>
                  </a:lnTo>
                  <a:lnTo>
                    <a:pt x="3571" y="0"/>
                  </a:lnTo>
                  <a:lnTo>
                    <a:pt x="0" y="3458"/>
                  </a:lnTo>
                  <a:lnTo>
                    <a:pt x="0" y="876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 descr=""/>
            <p:cNvSpPr/>
            <p:nvPr/>
          </p:nvSpPr>
          <p:spPr>
            <a:xfrm>
              <a:off x="6522568" y="3230351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 descr=""/>
            <p:cNvSpPr/>
            <p:nvPr/>
          </p:nvSpPr>
          <p:spPr>
            <a:xfrm>
              <a:off x="6522568" y="3230351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 descr=""/>
            <p:cNvSpPr/>
            <p:nvPr/>
          </p:nvSpPr>
          <p:spPr>
            <a:xfrm>
              <a:off x="6532899" y="3200091"/>
              <a:ext cx="0" cy="191135"/>
            </a:xfrm>
            <a:custGeom>
              <a:avLst/>
              <a:gdLst/>
              <a:ahLst/>
              <a:cxnLst/>
              <a:rect l="l" t="t" r="r" b="b"/>
              <a:pathLst>
                <a:path w="0" h="191135">
                  <a:moveTo>
                    <a:pt x="0" y="191061"/>
                  </a:moveTo>
                  <a:lnTo>
                    <a:pt x="0" y="164816"/>
                  </a:lnTo>
                </a:path>
                <a:path w="0" h="191135">
                  <a:moveTo>
                    <a:pt x="0" y="75337"/>
                  </a:moveTo>
                  <a:lnTo>
                    <a:pt x="0" y="50883"/>
                  </a:lnTo>
                </a:path>
                <a:path w="0" h="191135">
                  <a:moveTo>
                    <a:pt x="0" y="28097"/>
                  </a:moveTo>
                  <a:lnTo>
                    <a:pt x="0" y="0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 descr=""/>
            <p:cNvSpPr/>
            <p:nvPr/>
          </p:nvSpPr>
          <p:spPr>
            <a:xfrm>
              <a:off x="6522186" y="3724182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09" h="15875">
                  <a:moveTo>
                    <a:pt x="12626" y="0"/>
                  </a:moveTo>
                  <a:lnTo>
                    <a:pt x="3571" y="0"/>
                  </a:lnTo>
                  <a:lnTo>
                    <a:pt x="0" y="3643"/>
                  </a:lnTo>
                  <a:lnTo>
                    <a:pt x="0" y="7101"/>
                  </a:lnTo>
                  <a:lnTo>
                    <a:pt x="0" y="12412"/>
                  </a:lnTo>
                  <a:lnTo>
                    <a:pt x="3571" y="15870"/>
                  </a:lnTo>
                  <a:lnTo>
                    <a:pt x="12626" y="15870"/>
                  </a:lnTo>
                  <a:lnTo>
                    <a:pt x="16197" y="12412"/>
                  </a:lnTo>
                  <a:lnTo>
                    <a:pt x="16197" y="3643"/>
                  </a:lnTo>
                  <a:lnTo>
                    <a:pt x="126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 descr=""/>
            <p:cNvSpPr/>
            <p:nvPr/>
          </p:nvSpPr>
          <p:spPr>
            <a:xfrm>
              <a:off x="6522186" y="3724182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09" h="15875">
                  <a:moveTo>
                    <a:pt x="0" y="7101"/>
                  </a:moveTo>
                  <a:lnTo>
                    <a:pt x="0" y="12412"/>
                  </a:lnTo>
                  <a:lnTo>
                    <a:pt x="3571" y="15870"/>
                  </a:lnTo>
                  <a:lnTo>
                    <a:pt x="7142" y="15870"/>
                  </a:lnTo>
                  <a:lnTo>
                    <a:pt x="12626" y="15870"/>
                  </a:lnTo>
                  <a:lnTo>
                    <a:pt x="16197" y="12412"/>
                  </a:lnTo>
                  <a:lnTo>
                    <a:pt x="16197" y="7101"/>
                  </a:lnTo>
                  <a:lnTo>
                    <a:pt x="16197" y="3643"/>
                  </a:lnTo>
                  <a:lnTo>
                    <a:pt x="12626" y="0"/>
                  </a:lnTo>
                  <a:lnTo>
                    <a:pt x="7142" y="0"/>
                  </a:lnTo>
                  <a:lnTo>
                    <a:pt x="3571" y="0"/>
                  </a:lnTo>
                  <a:lnTo>
                    <a:pt x="0" y="3643"/>
                  </a:lnTo>
                  <a:lnTo>
                    <a:pt x="0" y="710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 descr=""/>
            <p:cNvSpPr/>
            <p:nvPr/>
          </p:nvSpPr>
          <p:spPr>
            <a:xfrm>
              <a:off x="6522568" y="3686082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 descr=""/>
            <p:cNvSpPr/>
            <p:nvPr/>
          </p:nvSpPr>
          <p:spPr>
            <a:xfrm>
              <a:off x="6522568" y="3686082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 descr=""/>
            <p:cNvSpPr/>
            <p:nvPr/>
          </p:nvSpPr>
          <p:spPr>
            <a:xfrm>
              <a:off x="6532899" y="3543742"/>
              <a:ext cx="0" cy="140335"/>
            </a:xfrm>
            <a:custGeom>
              <a:avLst/>
              <a:gdLst/>
              <a:ahLst/>
              <a:cxnLst/>
              <a:rect l="l" t="t" r="r" b="b"/>
              <a:pathLst>
                <a:path w="0" h="140335">
                  <a:moveTo>
                    <a:pt x="0" y="0"/>
                  </a:moveTo>
                  <a:lnTo>
                    <a:pt x="0" y="24392"/>
                  </a:lnTo>
                </a:path>
                <a:path w="0" h="140335">
                  <a:moveTo>
                    <a:pt x="0" y="113871"/>
                  </a:moveTo>
                  <a:lnTo>
                    <a:pt x="0" y="140177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 descr=""/>
            <p:cNvSpPr/>
            <p:nvPr/>
          </p:nvSpPr>
          <p:spPr>
            <a:xfrm>
              <a:off x="6531107" y="3704971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09" h="3810">
                  <a:moveTo>
                    <a:pt x="0" y="1735"/>
                  </a:moveTo>
                  <a:lnTo>
                    <a:pt x="524" y="508"/>
                  </a:lnTo>
                  <a:lnTo>
                    <a:pt x="1792" y="0"/>
                  </a:lnTo>
                  <a:lnTo>
                    <a:pt x="3059" y="508"/>
                  </a:lnTo>
                  <a:lnTo>
                    <a:pt x="3584" y="1735"/>
                  </a:lnTo>
                  <a:lnTo>
                    <a:pt x="3059" y="2962"/>
                  </a:lnTo>
                  <a:lnTo>
                    <a:pt x="1792" y="3470"/>
                  </a:lnTo>
                  <a:lnTo>
                    <a:pt x="524" y="2962"/>
                  </a:lnTo>
                  <a:lnTo>
                    <a:pt x="0" y="17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 descr=""/>
            <p:cNvSpPr/>
            <p:nvPr/>
          </p:nvSpPr>
          <p:spPr>
            <a:xfrm>
              <a:off x="6532899" y="3706707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0"/>
                  </a:moveTo>
                  <a:lnTo>
                    <a:pt x="0" y="28035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 descr=""/>
            <p:cNvSpPr/>
            <p:nvPr/>
          </p:nvSpPr>
          <p:spPr>
            <a:xfrm>
              <a:off x="5368922" y="2360749"/>
              <a:ext cx="913765" cy="89535"/>
            </a:xfrm>
            <a:custGeom>
              <a:avLst/>
              <a:gdLst/>
              <a:ahLst/>
              <a:cxnLst/>
              <a:rect l="l" t="t" r="r" b="b"/>
              <a:pathLst>
                <a:path w="913764" h="89535">
                  <a:moveTo>
                    <a:pt x="0" y="89485"/>
                  </a:moveTo>
                  <a:lnTo>
                    <a:pt x="124662" y="89485"/>
                  </a:lnTo>
                  <a:lnTo>
                    <a:pt x="124662" y="0"/>
                  </a:lnTo>
                  <a:lnTo>
                    <a:pt x="0" y="0"/>
                  </a:lnTo>
                  <a:lnTo>
                    <a:pt x="0" y="89485"/>
                  </a:lnTo>
                  <a:close/>
                </a:path>
                <a:path w="913764" h="89535">
                  <a:moveTo>
                    <a:pt x="788377" y="89485"/>
                  </a:moveTo>
                  <a:lnTo>
                    <a:pt x="913198" y="89485"/>
                  </a:lnTo>
                  <a:lnTo>
                    <a:pt x="913198" y="0"/>
                  </a:lnTo>
                  <a:lnTo>
                    <a:pt x="788377" y="0"/>
                  </a:lnTo>
                  <a:lnTo>
                    <a:pt x="788377" y="894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 descr=""/>
            <p:cNvSpPr/>
            <p:nvPr/>
          </p:nvSpPr>
          <p:spPr>
            <a:xfrm>
              <a:off x="5419044" y="2272697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14475" y="0"/>
                  </a:moveTo>
                  <a:lnTo>
                    <a:pt x="3571" y="0"/>
                  </a:lnTo>
                  <a:lnTo>
                    <a:pt x="0" y="3458"/>
                  </a:lnTo>
                  <a:lnTo>
                    <a:pt x="0" y="7039"/>
                  </a:lnTo>
                  <a:lnTo>
                    <a:pt x="0" y="12226"/>
                  </a:lnTo>
                  <a:lnTo>
                    <a:pt x="3571" y="15808"/>
                  </a:lnTo>
                  <a:lnTo>
                    <a:pt x="14475" y="15808"/>
                  </a:lnTo>
                  <a:lnTo>
                    <a:pt x="18110" y="12226"/>
                  </a:lnTo>
                  <a:lnTo>
                    <a:pt x="18110" y="3458"/>
                  </a:lnTo>
                  <a:lnTo>
                    <a:pt x="1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 descr=""/>
            <p:cNvSpPr/>
            <p:nvPr/>
          </p:nvSpPr>
          <p:spPr>
            <a:xfrm>
              <a:off x="5419044" y="2272697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0" y="7039"/>
                  </a:moveTo>
                  <a:lnTo>
                    <a:pt x="0" y="12226"/>
                  </a:lnTo>
                  <a:lnTo>
                    <a:pt x="3571" y="15808"/>
                  </a:lnTo>
                  <a:lnTo>
                    <a:pt x="9055" y="15808"/>
                  </a:lnTo>
                  <a:lnTo>
                    <a:pt x="14475" y="15808"/>
                  </a:lnTo>
                  <a:lnTo>
                    <a:pt x="18110" y="12226"/>
                  </a:lnTo>
                  <a:lnTo>
                    <a:pt x="18110" y="7039"/>
                  </a:lnTo>
                  <a:lnTo>
                    <a:pt x="18110" y="3458"/>
                  </a:lnTo>
                  <a:lnTo>
                    <a:pt x="14475" y="0"/>
                  </a:lnTo>
                  <a:lnTo>
                    <a:pt x="9055" y="0"/>
                  </a:lnTo>
                  <a:lnTo>
                    <a:pt x="3571" y="0"/>
                  </a:lnTo>
                  <a:lnTo>
                    <a:pt x="0" y="3458"/>
                  </a:lnTo>
                  <a:lnTo>
                    <a:pt x="0" y="703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 descr=""/>
            <p:cNvSpPr/>
            <p:nvPr/>
          </p:nvSpPr>
          <p:spPr>
            <a:xfrm>
              <a:off x="5419427" y="2313516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 descr=""/>
            <p:cNvSpPr/>
            <p:nvPr/>
          </p:nvSpPr>
          <p:spPr>
            <a:xfrm>
              <a:off x="5419427" y="2313516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8" name="object 128" descr=""/>
            <p:cNvSpPr/>
            <p:nvPr/>
          </p:nvSpPr>
          <p:spPr>
            <a:xfrm>
              <a:off x="5429949" y="2281404"/>
              <a:ext cx="394335" cy="229870"/>
            </a:xfrm>
            <a:custGeom>
              <a:avLst/>
              <a:gdLst/>
              <a:ahLst/>
              <a:cxnLst/>
              <a:rect l="l" t="t" r="r" b="b"/>
              <a:pathLst>
                <a:path w="394335" h="229869">
                  <a:moveTo>
                    <a:pt x="394092" y="229718"/>
                  </a:moveTo>
                  <a:lnTo>
                    <a:pt x="0" y="229718"/>
                  </a:lnTo>
                </a:path>
                <a:path w="394335" h="229869">
                  <a:moveTo>
                    <a:pt x="0" y="229718"/>
                  </a:moveTo>
                  <a:lnTo>
                    <a:pt x="0" y="166607"/>
                  </a:lnTo>
                </a:path>
                <a:path w="394335" h="229869">
                  <a:moveTo>
                    <a:pt x="0" y="77128"/>
                  </a:moveTo>
                  <a:lnTo>
                    <a:pt x="0" y="52674"/>
                  </a:lnTo>
                </a:path>
                <a:path w="394335" h="229869">
                  <a:moveTo>
                    <a:pt x="0" y="29888"/>
                  </a:moveTo>
                  <a:lnTo>
                    <a:pt x="0" y="0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9" name="object 129" descr=""/>
            <p:cNvSpPr/>
            <p:nvPr/>
          </p:nvSpPr>
          <p:spPr>
            <a:xfrm>
              <a:off x="6207549" y="2272697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14348" y="0"/>
                  </a:moveTo>
                  <a:lnTo>
                    <a:pt x="3571" y="0"/>
                  </a:lnTo>
                  <a:lnTo>
                    <a:pt x="0" y="3458"/>
                  </a:lnTo>
                  <a:lnTo>
                    <a:pt x="0" y="7039"/>
                  </a:lnTo>
                  <a:lnTo>
                    <a:pt x="0" y="12226"/>
                  </a:lnTo>
                  <a:lnTo>
                    <a:pt x="3571" y="15808"/>
                  </a:lnTo>
                  <a:lnTo>
                    <a:pt x="14348" y="15808"/>
                  </a:lnTo>
                  <a:lnTo>
                    <a:pt x="18046" y="12226"/>
                  </a:lnTo>
                  <a:lnTo>
                    <a:pt x="18046" y="3458"/>
                  </a:lnTo>
                  <a:lnTo>
                    <a:pt x="143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0" name="object 130" descr=""/>
            <p:cNvSpPr/>
            <p:nvPr/>
          </p:nvSpPr>
          <p:spPr>
            <a:xfrm>
              <a:off x="6207549" y="2272697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0" y="7039"/>
                  </a:moveTo>
                  <a:lnTo>
                    <a:pt x="0" y="12226"/>
                  </a:lnTo>
                  <a:lnTo>
                    <a:pt x="3571" y="15808"/>
                  </a:lnTo>
                  <a:lnTo>
                    <a:pt x="9055" y="15808"/>
                  </a:lnTo>
                  <a:lnTo>
                    <a:pt x="14348" y="15808"/>
                  </a:lnTo>
                  <a:lnTo>
                    <a:pt x="18046" y="12226"/>
                  </a:lnTo>
                  <a:lnTo>
                    <a:pt x="18046" y="7039"/>
                  </a:lnTo>
                  <a:lnTo>
                    <a:pt x="18046" y="3458"/>
                  </a:lnTo>
                  <a:lnTo>
                    <a:pt x="14348" y="0"/>
                  </a:lnTo>
                  <a:lnTo>
                    <a:pt x="9055" y="0"/>
                  </a:lnTo>
                  <a:lnTo>
                    <a:pt x="3571" y="0"/>
                  </a:lnTo>
                  <a:lnTo>
                    <a:pt x="0" y="3458"/>
                  </a:lnTo>
                  <a:lnTo>
                    <a:pt x="0" y="703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1" name="object 131" descr=""/>
            <p:cNvSpPr/>
            <p:nvPr/>
          </p:nvSpPr>
          <p:spPr>
            <a:xfrm>
              <a:off x="6207932" y="2313516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2" name="object 132" descr=""/>
            <p:cNvSpPr/>
            <p:nvPr/>
          </p:nvSpPr>
          <p:spPr>
            <a:xfrm>
              <a:off x="6207932" y="2313516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3" name="object 133" descr=""/>
            <p:cNvSpPr/>
            <p:nvPr/>
          </p:nvSpPr>
          <p:spPr>
            <a:xfrm>
              <a:off x="5824042" y="2281404"/>
              <a:ext cx="394335" cy="229870"/>
            </a:xfrm>
            <a:custGeom>
              <a:avLst/>
              <a:gdLst/>
              <a:ahLst/>
              <a:cxnLst/>
              <a:rect l="l" t="t" r="r" b="b"/>
              <a:pathLst>
                <a:path w="394335" h="229869">
                  <a:moveTo>
                    <a:pt x="0" y="229718"/>
                  </a:moveTo>
                  <a:lnTo>
                    <a:pt x="394284" y="229718"/>
                  </a:lnTo>
                </a:path>
                <a:path w="394335" h="229869">
                  <a:moveTo>
                    <a:pt x="394284" y="229718"/>
                  </a:moveTo>
                  <a:lnTo>
                    <a:pt x="394284" y="166607"/>
                  </a:lnTo>
                </a:path>
                <a:path w="394335" h="229869">
                  <a:moveTo>
                    <a:pt x="394284" y="77128"/>
                  </a:moveTo>
                  <a:lnTo>
                    <a:pt x="394284" y="52674"/>
                  </a:lnTo>
                </a:path>
                <a:path w="394335" h="229869">
                  <a:moveTo>
                    <a:pt x="394284" y="29888"/>
                  </a:moveTo>
                  <a:lnTo>
                    <a:pt x="394284" y="0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4" name="object 134" descr=""/>
            <p:cNvSpPr/>
            <p:nvPr/>
          </p:nvSpPr>
          <p:spPr>
            <a:xfrm>
              <a:off x="6314681" y="2360749"/>
              <a:ext cx="125095" cy="764540"/>
            </a:xfrm>
            <a:custGeom>
              <a:avLst/>
              <a:gdLst/>
              <a:ahLst/>
              <a:cxnLst/>
              <a:rect l="l" t="t" r="r" b="b"/>
              <a:pathLst>
                <a:path w="125095" h="764539">
                  <a:moveTo>
                    <a:pt x="0" y="89485"/>
                  </a:moveTo>
                  <a:lnTo>
                    <a:pt x="124662" y="89485"/>
                  </a:lnTo>
                  <a:lnTo>
                    <a:pt x="124662" y="0"/>
                  </a:lnTo>
                  <a:lnTo>
                    <a:pt x="0" y="0"/>
                  </a:lnTo>
                  <a:lnTo>
                    <a:pt x="0" y="89485"/>
                  </a:lnTo>
                  <a:close/>
                </a:path>
                <a:path w="125095" h="764539">
                  <a:moveTo>
                    <a:pt x="0" y="764436"/>
                  </a:moveTo>
                  <a:lnTo>
                    <a:pt x="124662" y="764436"/>
                  </a:lnTo>
                  <a:lnTo>
                    <a:pt x="124662" y="674951"/>
                  </a:lnTo>
                  <a:lnTo>
                    <a:pt x="0" y="674951"/>
                  </a:lnTo>
                  <a:lnTo>
                    <a:pt x="0" y="76443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5" name="object 135" descr=""/>
            <p:cNvSpPr/>
            <p:nvPr/>
          </p:nvSpPr>
          <p:spPr>
            <a:xfrm>
              <a:off x="6364804" y="2272697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14475" y="0"/>
                  </a:moveTo>
                  <a:lnTo>
                    <a:pt x="3571" y="0"/>
                  </a:lnTo>
                  <a:lnTo>
                    <a:pt x="0" y="3458"/>
                  </a:lnTo>
                  <a:lnTo>
                    <a:pt x="0" y="7039"/>
                  </a:lnTo>
                  <a:lnTo>
                    <a:pt x="0" y="12226"/>
                  </a:lnTo>
                  <a:lnTo>
                    <a:pt x="3571" y="15808"/>
                  </a:lnTo>
                  <a:lnTo>
                    <a:pt x="14475" y="15808"/>
                  </a:lnTo>
                  <a:lnTo>
                    <a:pt x="18046" y="12226"/>
                  </a:lnTo>
                  <a:lnTo>
                    <a:pt x="18046" y="3458"/>
                  </a:lnTo>
                  <a:lnTo>
                    <a:pt x="1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 descr=""/>
            <p:cNvSpPr/>
            <p:nvPr/>
          </p:nvSpPr>
          <p:spPr>
            <a:xfrm>
              <a:off x="6364804" y="2272697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0" y="7039"/>
                  </a:moveTo>
                  <a:lnTo>
                    <a:pt x="0" y="12226"/>
                  </a:lnTo>
                  <a:lnTo>
                    <a:pt x="3571" y="15808"/>
                  </a:lnTo>
                  <a:lnTo>
                    <a:pt x="8991" y="15808"/>
                  </a:lnTo>
                  <a:lnTo>
                    <a:pt x="14475" y="15808"/>
                  </a:lnTo>
                  <a:lnTo>
                    <a:pt x="18046" y="12226"/>
                  </a:lnTo>
                  <a:lnTo>
                    <a:pt x="18046" y="7039"/>
                  </a:lnTo>
                  <a:lnTo>
                    <a:pt x="18046" y="3458"/>
                  </a:lnTo>
                  <a:lnTo>
                    <a:pt x="14475" y="0"/>
                  </a:lnTo>
                  <a:lnTo>
                    <a:pt x="8991" y="0"/>
                  </a:lnTo>
                  <a:lnTo>
                    <a:pt x="3571" y="0"/>
                  </a:lnTo>
                  <a:lnTo>
                    <a:pt x="0" y="3458"/>
                  </a:lnTo>
                  <a:lnTo>
                    <a:pt x="0" y="703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 descr=""/>
            <p:cNvSpPr/>
            <p:nvPr/>
          </p:nvSpPr>
          <p:spPr>
            <a:xfrm>
              <a:off x="6365186" y="2313516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8" name="object 138" descr=""/>
            <p:cNvSpPr/>
            <p:nvPr/>
          </p:nvSpPr>
          <p:spPr>
            <a:xfrm>
              <a:off x="6365186" y="2313516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9" name="object 139" descr=""/>
            <p:cNvSpPr/>
            <p:nvPr/>
          </p:nvSpPr>
          <p:spPr>
            <a:xfrm>
              <a:off x="6375708" y="2281404"/>
              <a:ext cx="0" cy="459740"/>
            </a:xfrm>
            <a:custGeom>
              <a:avLst/>
              <a:gdLst/>
              <a:ahLst/>
              <a:cxnLst/>
              <a:rect l="l" t="t" r="r" b="b"/>
              <a:pathLst>
                <a:path w="0" h="459739">
                  <a:moveTo>
                    <a:pt x="0" y="459374"/>
                  </a:moveTo>
                  <a:lnTo>
                    <a:pt x="0" y="166607"/>
                  </a:lnTo>
                </a:path>
                <a:path w="0" h="459739">
                  <a:moveTo>
                    <a:pt x="0" y="77128"/>
                  </a:moveTo>
                  <a:lnTo>
                    <a:pt x="0" y="52674"/>
                  </a:lnTo>
                </a:path>
                <a:path w="0" h="459739">
                  <a:moveTo>
                    <a:pt x="0" y="29888"/>
                  </a:moveTo>
                  <a:lnTo>
                    <a:pt x="0" y="0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0" name="object 140" descr=""/>
            <p:cNvSpPr/>
            <p:nvPr/>
          </p:nvSpPr>
          <p:spPr>
            <a:xfrm>
              <a:off x="6364804" y="3189532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4" h="17780">
                  <a:moveTo>
                    <a:pt x="14475" y="0"/>
                  </a:moveTo>
                  <a:lnTo>
                    <a:pt x="3571" y="0"/>
                  </a:lnTo>
                  <a:lnTo>
                    <a:pt x="0" y="3458"/>
                  </a:lnTo>
                  <a:lnTo>
                    <a:pt x="0" y="8768"/>
                  </a:lnTo>
                  <a:lnTo>
                    <a:pt x="0" y="14079"/>
                  </a:lnTo>
                  <a:lnTo>
                    <a:pt x="3571" y="17537"/>
                  </a:lnTo>
                  <a:lnTo>
                    <a:pt x="14475" y="17537"/>
                  </a:lnTo>
                  <a:lnTo>
                    <a:pt x="18046" y="14079"/>
                  </a:lnTo>
                  <a:lnTo>
                    <a:pt x="18046" y="3458"/>
                  </a:lnTo>
                  <a:lnTo>
                    <a:pt x="1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1" name="object 141" descr=""/>
            <p:cNvSpPr/>
            <p:nvPr/>
          </p:nvSpPr>
          <p:spPr>
            <a:xfrm>
              <a:off x="6364804" y="3189532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4" h="17780">
                  <a:moveTo>
                    <a:pt x="0" y="8768"/>
                  </a:moveTo>
                  <a:lnTo>
                    <a:pt x="0" y="14079"/>
                  </a:lnTo>
                  <a:lnTo>
                    <a:pt x="3571" y="17537"/>
                  </a:lnTo>
                  <a:lnTo>
                    <a:pt x="8991" y="17537"/>
                  </a:lnTo>
                  <a:lnTo>
                    <a:pt x="14475" y="17537"/>
                  </a:lnTo>
                  <a:lnTo>
                    <a:pt x="18046" y="14079"/>
                  </a:lnTo>
                  <a:lnTo>
                    <a:pt x="18046" y="8768"/>
                  </a:lnTo>
                  <a:lnTo>
                    <a:pt x="18046" y="3458"/>
                  </a:lnTo>
                  <a:lnTo>
                    <a:pt x="14475" y="0"/>
                  </a:lnTo>
                  <a:lnTo>
                    <a:pt x="8991" y="0"/>
                  </a:lnTo>
                  <a:lnTo>
                    <a:pt x="3571" y="0"/>
                  </a:lnTo>
                  <a:lnTo>
                    <a:pt x="0" y="3458"/>
                  </a:lnTo>
                  <a:lnTo>
                    <a:pt x="0" y="876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2" name="object 142" descr=""/>
            <p:cNvSpPr/>
            <p:nvPr/>
          </p:nvSpPr>
          <p:spPr>
            <a:xfrm>
              <a:off x="6365186" y="3149620"/>
              <a:ext cx="24130" cy="24765"/>
            </a:xfrm>
            <a:custGeom>
              <a:avLst/>
              <a:gdLst/>
              <a:ahLst/>
              <a:cxnLst/>
              <a:rect l="l" t="t" r="r" b="b"/>
              <a:pathLst>
                <a:path w="24129" h="24764">
                  <a:moveTo>
                    <a:pt x="23530" y="0"/>
                  </a:moveTo>
                  <a:lnTo>
                    <a:pt x="0" y="0"/>
                  </a:lnTo>
                  <a:lnTo>
                    <a:pt x="0" y="24597"/>
                  </a:lnTo>
                  <a:lnTo>
                    <a:pt x="23530" y="24597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3" name="object 143" descr=""/>
            <p:cNvSpPr/>
            <p:nvPr/>
          </p:nvSpPr>
          <p:spPr>
            <a:xfrm>
              <a:off x="6365186" y="3149620"/>
              <a:ext cx="24130" cy="24765"/>
            </a:xfrm>
            <a:custGeom>
              <a:avLst/>
              <a:gdLst/>
              <a:ahLst/>
              <a:cxnLst/>
              <a:rect l="l" t="t" r="r" b="b"/>
              <a:pathLst>
                <a:path w="24129" h="24764">
                  <a:moveTo>
                    <a:pt x="0" y="24597"/>
                  </a:moveTo>
                  <a:lnTo>
                    <a:pt x="23530" y="24597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45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4" name="object 144" descr=""/>
            <p:cNvSpPr/>
            <p:nvPr/>
          </p:nvSpPr>
          <p:spPr>
            <a:xfrm>
              <a:off x="6375708" y="2740779"/>
              <a:ext cx="0" cy="407034"/>
            </a:xfrm>
            <a:custGeom>
              <a:avLst/>
              <a:gdLst/>
              <a:ahLst/>
              <a:cxnLst/>
              <a:rect l="l" t="t" r="r" b="b"/>
              <a:pathLst>
                <a:path w="0" h="407035">
                  <a:moveTo>
                    <a:pt x="0" y="0"/>
                  </a:moveTo>
                  <a:lnTo>
                    <a:pt x="0" y="292767"/>
                  </a:lnTo>
                </a:path>
                <a:path w="0" h="407035">
                  <a:moveTo>
                    <a:pt x="0" y="382246"/>
                  </a:moveTo>
                  <a:lnTo>
                    <a:pt x="0" y="406638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5" name="object 145" descr=""/>
            <p:cNvSpPr/>
            <p:nvPr/>
          </p:nvSpPr>
          <p:spPr>
            <a:xfrm>
              <a:off x="6373916" y="3170321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10" h="3810">
                  <a:moveTo>
                    <a:pt x="0" y="1735"/>
                  </a:moveTo>
                  <a:lnTo>
                    <a:pt x="524" y="508"/>
                  </a:lnTo>
                  <a:lnTo>
                    <a:pt x="1792" y="0"/>
                  </a:lnTo>
                  <a:lnTo>
                    <a:pt x="3059" y="508"/>
                  </a:lnTo>
                  <a:lnTo>
                    <a:pt x="3584" y="1735"/>
                  </a:lnTo>
                  <a:lnTo>
                    <a:pt x="3059" y="2962"/>
                  </a:lnTo>
                  <a:lnTo>
                    <a:pt x="1792" y="3470"/>
                  </a:lnTo>
                  <a:lnTo>
                    <a:pt x="524" y="2962"/>
                  </a:lnTo>
                  <a:lnTo>
                    <a:pt x="0" y="17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6" name="object 146" descr=""/>
            <p:cNvSpPr/>
            <p:nvPr/>
          </p:nvSpPr>
          <p:spPr>
            <a:xfrm>
              <a:off x="6375708" y="3172056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0"/>
                  </a:moveTo>
                  <a:lnTo>
                    <a:pt x="0" y="28035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7" name="object 147" descr=""/>
            <p:cNvSpPr/>
            <p:nvPr/>
          </p:nvSpPr>
          <p:spPr>
            <a:xfrm>
              <a:off x="4502683" y="2360749"/>
              <a:ext cx="517525" cy="764540"/>
            </a:xfrm>
            <a:custGeom>
              <a:avLst/>
              <a:gdLst/>
              <a:ahLst/>
              <a:cxnLst/>
              <a:rect l="l" t="t" r="r" b="b"/>
              <a:pathLst>
                <a:path w="517525" h="764539">
                  <a:moveTo>
                    <a:pt x="0" y="764436"/>
                  </a:moveTo>
                  <a:lnTo>
                    <a:pt x="122946" y="764436"/>
                  </a:lnTo>
                  <a:lnTo>
                    <a:pt x="122946" y="674951"/>
                  </a:lnTo>
                  <a:lnTo>
                    <a:pt x="0" y="674951"/>
                  </a:lnTo>
                  <a:lnTo>
                    <a:pt x="0" y="764436"/>
                  </a:lnTo>
                  <a:close/>
                </a:path>
                <a:path w="517525" h="764539">
                  <a:moveTo>
                    <a:pt x="394284" y="89485"/>
                  </a:moveTo>
                  <a:lnTo>
                    <a:pt x="517237" y="89485"/>
                  </a:lnTo>
                  <a:lnTo>
                    <a:pt x="517237" y="0"/>
                  </a:lnTo>
                  <a:lnTo>
                    <a:pt x="394284" y="0"/>
                  </a:lnTo>
                  <a:lnTo>
                    <a:pt x="394284" y="894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8" name="object 148" descr=""/>
            <p:cNvSpPr/>
            <p:nvPr/>
          </p:nvSpPr>
          <p:spPr>
            <a:xfrm>
              <a:off x="4552933" y="3189532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4" h="17780">
                  <a:moveTo>
                    <a:pt x="14475" y="0"/>
                  </a:moveTo>
                  <a:lnTo>
                    <a:pt x="3571" y="0"/>
                  </a:lnTo>
                  <a:lnTo>
                    <a:pt x="0" y="3458"/>
                  </a:lnTo>
                  <a:lnTo>
                    <a:pt x="0" y="8768"/>
                  </a:lnTo>
                  <a:lnTo>
                    <a:pt x="0" y="14079"/>
                  </a:lnTo>
                  <a:lnTo>
                    <a:pt x="3571" y="17537"/>
                  </a:lnTo>
                  <a:lnTo>
                    <a:pt x="14475" y="17537"/>
                  </a:lnTo>
                  <a:lnTo>
                    <a:pt x="18110" y="14079"/>
                  </a:lnTo>
                  <a:lnTo>
                    <a:pt x="18110" y="3458"/>
                  </a:lnTo>
                  <a:lnTo>
                    <a:pt x="1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9" name="object 149" descr=""/>
            <p:cNvSpPr/>
            <p:nvPr/>
          </p:nvSpPr>
          <p:spPr>
            <a:xfrm>
              <a:off x="4552933" y="3189532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4" h="17780">
                  <a:moveTo>
                    <a:pt x="0" y="8768"/>
                  </a:moveTo>
                  <a:lnTo>
                    <a:pt x="0" y="14079"/>
                  </a:lnTo>
                  <a:lnTo>
                    <a:pt x="3571" y="17537"/>
                  </a:lnTo>
                  <a:lnTo>
                    <a:pt x="9055" y="17537"/>
                  </a:lnTo>
                  <a:lnTo>
                    <a:pt x="14475" y="17537"/>
                  </a:lnTo>
                  <a:lnTo>
                    <a:pt x="18110" y="14079"/>
                  </a:lnTo>
                  <a:lnTo>
                    <a:pt x="18110" y="8768"/>
                  </a:lnTo>
                  <a:lnTo>
                    <a:pt x="18110" y="3458"/>
                  </a:lnTo>
                  <a:lnTo>
                    <a:pt x="14475" y="0"/>
                  </a:lnTo>
                  <a:lnTo>
                    <a:pt x="9055" y="0"/>
                  </a:lnTo>
                  <a:lnTo>
                    <a:pt x="3571" y="0"/>
                  </a:lnTo>
                  <a:lnTo>
                    <a:pt x="0" y="3458"/>
                  </a:lnTo>
                  <a:lnTo>
                    <a:pt x="0" y="876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0" name="object 150" descr=""/>
            <p:cNvSpPr/>
            <p:nvPr/>
          </p:nvSpPr>
          <p:spPr>
            <a:xfrm>
              <a:off x="4553315" y="3149620"/>
              <a:ext cx="24130" cy="24765"/>
            </a:xfrm>
            <a:custGeom>
              <a:avLst/>
              <a:gdLst/>
              <a:ahLst/>
              <a:cxnLst/>
              <a:rect l="l" t="t" r="r" b="b"/>
              <a:pathLst>
                <a:path w="24129" h="24764">
                  <a:moveTo>
                    <a:pt x="23530" y="0"/>
                  </a:moveTo>
                  <a:lnTo>
                    <a:pt x="0" y="0"/>
                  </a:lnTo>
                  <a:lnTo>
                    <a:pt x="0" y="24597"/>
                  </a:lnTo>
                  <a:lnTo>
                    <a:pt x="23530" y="24597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1" name="object 151" descr=""/>
            <p:cNvSpPr/>
            <p:nvPr/>
          </p:nvSpPr>
          <p:spPr>
            <a:xfrm>
              <a:off x="4553315" y="3149620"/>
              <a:ext cx="24130" cy="24765"/>
            </a:xfrm>
            <a:custGeom>
              <a:avLst/>
              <a:gdLst/>
              <a:ahLst/>
              <a:cxnLst/>
              <a:rect l="l" t="t" r="r" b="b"/>
              <a:pathLst>
                <a:path w="24129" h="24764">
                  <a:moveTo>
                    <a:pt x="0" y="24597"/>
                  </a:moveTo>
                  <a:lnTo>
                    <a:pt x="23530" y="24597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45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2" name="object 152" descr=""/>
            <p:cNvSpPr/>
            <p:nvPr/>
          </p:nvSpPr>
          <p:spPr>
            <a:xfrm>
              <a:off x="4561988" y="2854711"/>
              <a:ext cx="0" cy="292735"/>
            </a:xfrm>
            <a:custGeom>
              <a:avLst/>
              <a:gdLst/>
              <a:ahLst/>
              <a:cxnLst/>
              <a:rect l="l" t="t" r="r" b="b"/>
              <a:pathLst>
                <a:path w="0" h="292735">
                  <a:moveTo>
                    <a:pt x="0" y="0"/>
                  </a:moveTo>
                  <a:lnTo>
                    <a:pt x="0" y="178834"/>
                  </a:lnTo>
                </a:path>
                <a:path w="0" h="292735">
                  <a:moveTo>
                    <a:pt x="0" y="268313"/>
                  </a:moveTo>
                  <a:lnTo>
                    <a:pt x="0" y="292705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3" name="object 153" descr=""/>
            <p:cNvSpPr/>
            <p:nvPr/>
          </p:nvSpPr>
          <p:spPr>
            <a:xfrm>
              <a:off x="4560196" y="3170321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10" h="3810">
                  <a:moveTo>
                    <a:pt x="0" y="1735"/>
                  </a:moveTo>
                  <a:lnTo>
                    <a:pt x="524" y="508"/>
                  </a:lnTo>
                  <a:lnTo>
                    <a:pt x="1792" y="0"/>
                  </a:lnTo>
                  <a:lnTo>
                    <a:pt x="3059" y="508"/>
                  </a:lnTo>
                  <a:lnTo>
                    <a:pt x="3584" y="1735"/>
                  </a:lnTo>
                  <a:lnTo>
                    <a:pt x="3059" y="2962"/>
                  </a:lnTo>
                  <a:lnTo>
                    <a:pt x="1792" y="3470"/>
                  </a:lnTo>
                  <a:lnTo>
                    <a:pt x="524" y="2962"/>
                  </a:lnTo>
                  <a:lnTo>
                    <a:pt x="0" y="17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4" name="object 154" descr=""/>
            <p:cNvSpPr/>
            <p:nvPr/>
          </p:nvSpPr>
          <p:spPr>
            <a:xfrm>
              <a:off x="4561988" y="3172056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0"/>
                  </a:moveTo>
                  <a:lnTo>
                    <a:pt x="0" y="28035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5" name="object 155" descr=""/>
            <p:cNvSpPr/>
            <p:nvPr/>
          </p:nvSpPr>
          <p:spPr>
            <a:xfrm>
              <a:off x="4945304" y="2272697"/>
              <a:ext cx="20320" cy="15875"/>
            </a:xfrm>
            <a:custGeom>
              <a:avLst/>
              <a:gdLst/>
              <a:ahLst/>
              <a:cxnLst/>
              <a:rect l="l" t="t" r="r" b="b"/>
              <a:pathLst>
                <a:path w="20320" h="15875">
                  <a:moveTo>
                    <a:pt x="14539" y="0"/>
                  </a:moveTo>
                  <a:lnTo>
                    <a:pt x="3634" y="0"/>
                  </a:lnTo>
                  <a:lnTo>
                    <a:pt x="0" y="3458"/>
                  </a:lnTo>
                  <a:lnTo>
                    <a:pt x="0" y="7039"/>
                  </a:lnTo>
                  <a:lnTo>
                    <a:pt x="0" y="12226"/>
                  </a:lnTo>
                  <a:lnTo>
                    <a:pt x="3634" y="15808"/>
                  </a:lnTo>
                  <a:lnTo>
                    <a:pt x="14539" y="15808"/>
                  </a:lnTo>
                  <a:lnTo>
                    <a:pt x="19832" y="12226"/>
                  </a:lnTo>
                  <a:lnTo>
                    <a:pt x="19832" y="3458"/>
                  </a:lnTo>
                  <a:lnTo>
                    <a:pt x="1453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6" name="object 156" descr=""/>
            <p:cNvSpPr/>
            <p:nvPr/>
          </p:nvSpPr>
          <p:spPr>
            <a:xfrm>
              <a:off x="4945304" y="2272697"/>
              <a:ext cx="20320" cy="15875"/>
            </a:xfrm>
            <a:custGeom>
              <a:avLst/>
              <a:gdLst/>
              <a:ahLst/>
              <a:cxnLst/>
              <a:rect l="l" t="t" r="r" b="b"/>
              <a:pathLst>
                <a:path w="20320" h="15875">
                  <a:moveTo>
                    <a:pt x="0" y="7039"/>
                  </a:moveTo>
                  <a:lnTo>
                    <a:pt x="0" y="12226"/>
                  </a:lnTo>
                  <a:lnTo>
                    <a:pt x="3634" y="15808"/>
                  </a:lnTo>
                  <a:lnTo>
                    <a:pt x="9055" y="15808"/>
                  </a:lnTo>
                  <a:lnTo>
                    <a:pt x="14539" y="15808"/>
                  </a:lnTo>
                  <a:lnTo>
                    <a:pt x="19832" y="12226"/>
                  </a:lnTo>
                  <a:lnTo>
                    <a:pt x="19832" y="7039"/>
                  </a:lnTo>
                  <a:lnTo>
                    <a:pt x="19832" y="3458"/>
                  </a:lnTo>
                  <a:lnTo>
                    <a:pt x="14539" y="0"/>
                  </a:lnTo>
                  <a:lnTo>
                    <a:pt x="9055" y="0"/>
                  </a:lnTo>
                  <a:lnTo>
                    <a:pt x="3634" y="0"/>
                  </a:lnTo>
                  <a:lnTo>
                    <a:pt x="0" y="3458"/>
                  </a:lnTo>
                  <a:lnTo>
                    <a:pt x="0" y="703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7" name="object 157" descr=""/>
            <p:cNvSpPr/>
            <p:nvPr/>
          </p:nvSpPr>
          <p:spPr>
            <a:xfrm>
              <a:off x="4945686" y="2313516"/>
              <a:ext cx="25400" cy="22860"/>
            </a:xfrm>
            <a:custGeom>
              <a:avLst/>
              <a:gdLst/>
              <a:ahLst/>
              <a:cxnLst/>
              <a:rect l="l" t="t" r="r" b="b"/>
              <a:pathLst>
                <a:path w="25400" h="22860">
                  <a:moveTo>
                    <a:pt x="2540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5400" y="22785"/>
                  </a:lnTo>
                  <a:lnTo>
                    <a:pt x="25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8" name="object 158" descr=""/>
            <p:cNvSpPr/>
            <p:nvPr/>
          </p:nvSpPr>
          <p:spPr>
            <a:xfrm>
              <a:off x="4945686" y="2313516"/>
              <a:ext cx="25400" cy="22860"/>
            </a:xfrm>
            <a:custGeom>
              <a:avLst/>
              <a:gdLst/>
              <a:ahLst/>
              <a:cxnLst/>
              <a:rect l="l" t="t" r="r" b="b"/>
              <a:pathLst>
                <a:path w="25400" h="22860">
                  <a:moveTo>
                    <a:pt x="0" y="22785"/>
                  </a:moveTo>
                  <a:lnTo>
                    <a:pt x="25400" y="22785"/>
                  </a:lnTo>
                  <a:lnTo>
                    <a:pt x="2540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9" name="object 159" descr=""/>
            <p:cNvSpPr/>
            <p:nvPr/>
          </p:nvSpPr>
          <p:spPr>
            <a:xfrm>
              <a:off x="4561988" y="2281404"/>
              <a:ext cx="394335" cy="573405"/>
            </a:xfrm>
            <a:custGeom>
              <a:avLst/>
              <a:gdLst/>
              <a:ahLst/>
              <a:cxnLst/>
              <a:rect l="l" t="t" r="r" b="b"/>
              <a:pathLst>
                <a:path w="394335" h="573405">
                  <a:moveTo>
                    <a:pt x="0" y="573307"/>
                  </a:moveTo>
                  <a:lnTo>
                    <a:pt x="0" y="229718"/>
                  </a:lnTo>
                </a:path>
                <a:path w="394335" h="573405">
                  <a:moveTo>
                    <a:pt x="0" y="229718"/>
                  </a:moveTo>
                  <a:lnTo>
                    <a:pt x="394092" y="229718"/>
                  </a:lnTo>
                </a:path>
                <a:path w="394335" h="573405">
                  <a:moveTo>
                    <a:pt x="394092" y="229718"/>
                  </a:moveTo>
                  <a:lnTo>
                    <a:pt x="394092" y="166607"/>
                  </a:lnTo>
                </a:path>
                <a:path w="394335" h="573405">
                  <a:moveTo>
                    <a:pt x="394092" y="77128"/>
                  </a:moveTo>
                  <a:lnTo>
                    <a:pt x="394092" y="52674"/>
                  </a:lnTo>
                </a:path>
                <a:path w="394335" h="573405">
                  <a:moveTo>
                    <a:pt x="394092" y="29888"/>
                  </a:moveTo>
                  <a:lnTo>
                    <a:pt x="394092" y="0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0" name="object 160" descr=""/>
            <p:cNvSpPr/>
            <p:nvPr/>
          </p:nvSpPr>
          <p:spPr>
            <a:xfrm>
              <a:off x="8424354" y="2984823"/>
              <a:ext cx="0" cy="43815"/>
            </a:xfrm>
            <a:custGeom>
              <a:avLst/>
              <a:gdLst/>
              <a:ahLst/>
              <a:cxnLst/>
              <a:rect l="l" t="t" r="r" b="b"/>
              <a:pathLst>
                <a:path w="0" h="43814">
                  <a:moveTo>
                    <a:pt x="0" y="0"/>
                  </a:moveTo>
                  <a:lnTo>
                    <a:pt x="0" y="43411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1" name="object 161" descr=""/>
            <p:cNvSpPr/>
            <p:nvPr/>
          </p:nvSpPr>
          <p:spPr>
            <a:xfrm>
              <a:off x="8400823" y="3028235"/>
              <a:ext cx="47625" cy="56515"/>
            </a:xfrm>
            <a:custGeom>
              <a:avLst/>
              <a:gdLst/>
              <a:ahLst/>
              <a:cxnLst/>
              <a:rect l="l" t="t" r="r" b="b"/>
              <a:pathLst>
                <a:path w="47625" h="56514">
                  <a:moveTo>
                    <a:pt x="0" y="0"/>
                  </a:moveTo>
                  <a:lnTo>
                    <a:pt x="47061" y="0"/>
                  </a:lnTo>
                  <a:lnTo>
                    <a:pt x="23530" y="56132"/>
                  </a:lnTo>
                  <a:lnTo>
                    <a:pt x="0" y="0"/>
                  </a:lnTo>
                </a:path>
              </a:pathLst>
            </a:custGeom>
            <a:ln w="35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2" name="object 162" descr=""/>
          <p:cNvSpPr txBox="1"/>
          <p:nvPr/>
        </p:nvSpPr>
        <p:spPr>
          <a:xfrm>
            <a:off x="6205626" y="3490592"/>
            <a:ext cx="180340" cy="660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50">
                <a:latin typeface="Arial MT"/>
                <a:cs typeface="Arial MT"/>
              </a:rPr>
              <a:t>Cp</a:t>
            </a:r>
            <a:r>
              <a:rPr dirty="0" sz="250" spc="35">
                <a:latin typeface="Arial MT"/>
                <a:cs typeface="Arial MT"/>
              </a:rPr>
              <a:t> </a:t>
            </a:r>
            <a:r>
              <a:rPr dirty="0" sz="250" spc="-10">
                <a:latin typeface="Arial MT"/>
                <a:cs typeface="Arial MT"/>
              </a:rPr>
              <a:t>caja60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163" name="object 163" descr=""/>
          <p:cNvSpPr txBox="1"/>
          <p:nvPr/>
        </p:nvSpPr>
        <p:spPr>
          <a:xfrm>
            <a:off x="8321292" y="3089202"/>
            <a:ext cx="198120" cy="660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50">
                <a:latin typeface="Arial MT"/>
                <a:cs typeface="Arial MT"/>
              </a:rPr>
              <a:t>lod</a:t>
            </a:r>
            <a:r>
              <a:rPr dirty="0" sz="250" spc="20">
                <a:latin typeface="Arial MT"/>
                <a:cs typeface="Arial MT"/>
              </a:rPr>
              <a:t> </a:t>
            </a:r>
            <a:r>
              <a:rPr dirty="0" sz="250" spc="-10">
                <a:latin typeface="Arial MT"/>
                <a:cs typeface="Arial MT"/>
              </a:rPr>
              <a:t>cajab10</a:t>
            </a:r>
            <a:endParaRPr sz="250">
              <a:latin typeface="Arial MT"/>
              <a:cs typeface="Arial MT"/>
            </a:endParaRPr>
          </a:p>
        </p:txBody>
      </p:sp>
      <p:grpSp>
        <p:nvGrpSpPr>
          <p:cNvPr id="164" name="object 164" descr=""/>
          <p:cNvGrpSpPr/>
          <p:nvPr/>
        </p:nvGrpSpPr>
        <p:grpSpPr>
          <a:xfrm>
            <a:off x="8084345" y="2806333"/>
            <a:ext cx="405130" cy="1733550"/>
            <a:chOff x="8084345" y="2806333"/>
            <a:chExt cx="405130" cy="1733550"/>
          </a:xfrm>
        </p:grpSpPr>
        <p:sp>
          <p:nvSpPr>
            <p:cNvPr id="165" name="object 165" descr=""/>
            <p:cNvSpPr/>
            <p:nvPr/>
          </p:nvSpPr>
          <p:spPr>
            <a:xfrm>
              <a:off x="8365240" y="2895492"/>
              <a:ext cx="123189" cy="89535"/>
            </a:xfrm>
            <a:custGeom>
              <a:avLst/>
              <a:gdLst/>
              <a:ahLst/>
              <a:cxnLst/>
              <a:rect l="l" t="t" r="r" b="b"/>
              <a:pathLst>
                <a:path w="123190" h="89535">
                  <a:moveTo>
                    <a:pt x="122953" y="0"/>
                  </a:moveTo>
                  <a:lnTo>
                    <a:pt x="0" y="0"/>
                  </a:lnTo>
                  <a:lnTo>
                    <a:pt x="0" y="89330"/>
                  </a:lnTo>
                  <a:lnTo>
                    <a:pt x="122953" y="89330"/>
                  </a:lnTo>
                  <a:lnTo>
                    <a:pt x="1229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6" name="object 166" descr=""/>
            <p:cNvSpPr/>
            <p:nvPr/>
          </p:nvSpPr>
          <p:spPr>
            <a:xfrm>
              <a:off x="8365240" y="2895492"/>
              <a:ext cx="123189" cy="89535"/>
            </a:xfrm>
            <a:custGeom>
              <a:avLst/>
              <a:gdLst/>
              <a:ahLst/>
              <a:cxnLst/>
              <a:rect l="l" t="t" r="r" b="b"/>
              <a:pathLst>
                <a:path w="123190" h="89535">
                  <a:moveTo>
                    <a:pt x="0" y="89330"/>
                  </a:moveTo>
                  <a:lnTo>
                    <a:pt x="122953" y="89330"/>
                  </a:lnTo>
                  <a:lnTo>
                    <a:pt x="122953" y="0"/>
                  </a:lnTo>
                  <a:lnTo>
                    <a:pt x="0" y="0"/>
                  </a:lnTo>
                  <a:lnTo>
                    <a:pt x="0" y="8933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7" name="object 167" descr=""/>
            <p:cNvSpPr/>
            <p:nvPr/>
          </p:nvSpPr>
          <p:spPr>
            <a:xfrm>
              <a:off x="8415362" y="2807286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09" h="15875">
                  <a:moveTo>
                    <a:pt x="12626" y="0"/>
                  </a:moveTo>
                  <a:lnTo>
                    <a:pt x="3571" y="0"/>
                  </a:lnTo>
                  <a:lnTo>
                    <a:pt x="0" y="3643"/>
                  </a:lnTo>
                  <a:lnTo>
                    <a:pt x="0" y="7101"/>
                  </a:lnTo>
                  <a:lnTo>
                    <a:pt x="0" y="12412"/>
                  </a:lnTo>
                  <a:lnTo>
                    <a:pt x="3571" y="15870"/>
                  </a:lnTo>
                  <a:lnTo>
                    <a:pt x="12626" y="15870"/>
                  </a:lnTo>
                  <a:lnTo>
                    <a:pt x="16324" y="12412"/>
                  </a:lnTo>
                  <a:lnTo>
                    <a:pt x="16324" y="3643"/>
                  </a:lnTo>
                  <a:lnTo>
                    <a:pt x="126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8" name="object 168" descr=""/>
            <p:cNvSpPr/>
            <p:nvPr/>
          </p:nvSpPr>
          <p:spPr>
            <a:xfrm>
              <a:off x="8415362" y="2807286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09" h="15875">
                  <a:moveTo>
                    <a:pt x="0" y="7101"/>
                  </a:moveTo>
                  <a:lnTo>
                    <a:pt x="0" y="12412"/>
                  </a:lnTo>
                  <a:lnTo>
                    <a:pt x="3571" y="15870"/>
                  </a:lnTo>
                  <a:lnTo>
                    <a:pt x="7333" y="15870"/>
                  </a:lnTo>
                  <a:lnTo>
                    <a:pt x="12626" y="15870"/>
                  </a:lnTo>
                  <a:lnTo>
                    <a:pt x="16324" y="12412"/>
                  </a:lnTo>
                  <a:lnTo>
                    <a:pt x="16324" y="7101"/>
                  </a:lnTo>
                  <a:lnTo>
                    <a:pt x="16324" y="3643"/>
                  </a:lnTo>
                  <a:lnTo>
                    <a:pt x="12626" y="0"/>
                  </a:lnTo>
                  <a:lnTo>
                    <a:pt x="7333" y="0"/>
                  </a:lnTo>
                  <a:lnTo>
                    <a:pt x="3571" y="0"/>
                  </a:lnTo>
                  <a:lnTo>
                    <a:pt x="0" y="3643"/>
                  </a:lnTo>
                  <a:lnTo>
                    <a:pt x="0" y="710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9" name="object 169" descr=""/>
            <p:cNvSpPr/>
            <p:nvPr/>
          </p:nvSpPr>
          <p:spPr>
            <a:xfrm>
              <a:off x="8415872" y="2848104"/>
              <a:ext cx="23495" cy="22860"/>
            </a:xfrm>
            <a:custGeom>
              <a:avLst/>
              <a:gdLst/>
              <a:ahLst/>
              <a:cxnLst/>
              <a:rect l="l" t="t" r="r" b="b"/>
              <a:pathLst>
                <a:path w="23495" h="22860">
                  <a:moveTo>
                    <a:pt x="23374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374" y="22785"/>
                  </a:lnTo>
                  <a:lnTo>
                    <a:pt x="2337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0" name="object 170" descr=""/>
            <p:cNvSpPr/>
            <p:nvPr/>
          </p:nvSpPr>
          <p:spPr>
            <a:xfrm>
              <a:off x="8415872" y="2848104"/>
              <a:ext cx="23495" cy="22860"/>
            </a:xfrm>
            <a:custGeom>
              <a:avLst/>
              <a:gdLst/>
              <a:ahLst/>
              <a:cxnLst/>
              <a:rect l="l" t="t" r="r" b="b"/>
              <a:pathLst>
                <a:path w="23495" h="22860">
                  <a:moveTo>
                    <a:pt x="0" y="22785"/>
                  </a:moveTo>
                  <a:lnTo>
                    <a:pt x="23374" y="22785"/>
                  </a:lnTo>
                  <a:lnTo>
                    <a:pt x="23374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1" name="object 171" descr=""/>
            <p:cNvSpPr/>
            <p:nvPr/>
          </p:nvSpPr>
          <p:spPr>
            <a:xfrm>
              <a:off x="8424353" y="2817907"/>
              <a:ext cx="0" cy="75565"/>
            </a:xfrm>
            <a:custGeom>
              <a:avLst/>
              <a:gdLst/>
              <a:ahLst/>
              <a:cxnLst/>
              <a:rect l="l" t="t" r="r" b="b"/>
              <a:pathLst>
                <a:path w="0" h="75564">
                  <a:moveTo>
                    <a:pt x="0" y="75399"/>
                  </a:moveTo>
                  <a:lnTo>
                    <a:pt x="0" y="50822"/>
                  </a:lnTo>
                </a:path>
                <a:path w="0" h="75564">
                  <a:moveTo>
                    <a:pt x="0" y="28035"/>
                  </a:moveTo>
                  <a:lnTo>
                    <a:pt x="0" y="0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2" name="object 172" descr=""/>
            <p:cNvSpPr/>
            <p:nvPr/>
          </p:nvSpPr>
          <p:spPr>
            <a:xfrm>
              <a:off x="8109781" y="4438161"/>
              <a:ext cx="0" cy="41910"/>
            </a:xfrm>
            <a:custGeom>
              <a:avLst/>
              <a:gdLst/>
              <a:ahLst/>
              <a:cxnLst/>
              <a:rect l="l" t="t" r="r" b="b"/>
              <a:pathLst>
                <a:path w="0" h="41910">
                  <a:moveTo>
                    <a:pt x="0" y="0"/>
                  </a:moveTo>
                  <a:lnTo>
                    <a:pt x="0" y="41744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3" name="object 173" descr=""/>
            <p:cNvSpPr/>
            <p:nvPr/>
          </p:nvSpPr>
          <p:spPr>
            <a:xfrm>
              <a:off x="8086250" y="4479906"/>
              <a:ext cx="47625" cy="58419"/>
            </a:xfrm>
            <a:custGeom>
              <a:avLst/>
              <a:gdLst/>
              <a:ahLst/>
              <a:cxnLst/>
              <a:rect l="l" t="t" r="r" b="b"/>
              <a:pathLst>
                <a:path w="47625" h="58420">
                  <a:moveTo>
                    <a:pt x="0" y="0"/>
                  </a:moveTo>
                  <a:lnTo>
                    <a:pt x="47061" y="0"/>
                  </a:lnTo>
                  <a:lnTo>
                    <a:pt x="23530" y="57800"/>
                  </a:lnTo>
                  <a:lnTo>
                    <a:pt x="0" y="0"/>
                  </a:lnTo>
                </a:path>
              </a:pathLst>
            </a:custGeom>
            <a:ln w="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4" name="object 174" descr=""/>
          <p:cNvSpPr txBox="1"/>
          <p:nvPr/>
        </p:nvSpPr>
        <p:spPr>
          <a:xfrm>
            <a:off x="7992181" y="4542479"/>
            <a:ext cx="231140" cy="660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50">
                <a:latin typeface="Arial MT"/>
                <a:cs typeface="Arial MT"/>
              </a:rPr>
              <a:t>lod</a:t>
            </a:r>
            <a:r>
              <a:rPr dirty="0" sz="250" spc="20">
                <a:latin typeface="Arial MT"/>
                <a:cs typeface="Arial MT"/>
              </a:rPr>
              <a:t> </a:t>
            </a:r>
            <a:r>
              <a:rPr dirty="0" sz="250" spc="-10">
                <a:latin typeface="Arial MT"/>
                <a:cs typeface="Arial MT"/>
              </a:rPr>
              <a:t>smarco10</a:t>
            </a:r>
            <a:endParaRPr sz="250">
              <a:latin typeface="Arial MT"/>
              <a:cs typeface="Arial MT"/>
            </a:endParaRPr>
          </a:p>
        </p:txBody>
      </p:sp>
      <p:grpSp>
        <p:nvGrpSpPr>
          <p:cNvPr id="175" name="object 175" descr=""/>
          <p:cNvGrpSpPr/>
          <p:nvPr/>
        </p:nvGrpSpPr>
        <p:grpSpPr>
          <a:xfrm>
            <a:off x="6507463" y="3901606"/>
            <a:ext cx="1667510" cy="537845"/>
            <a:chOff x="6507463" y="3901606"/>
            <a:chExt cx="1667510" cy="537845"/>
          </a:xfrm>
        </p:grpSpPr>
        <p:sp>
          <p:nvSpPr>
            <p:cNvPr id="176" name="object 176" descr=""/>
            <p:cNvSpPr/>
            <p:nvPr/>
          </p:nvSpPr>
          <p:spPr>
            <a:xfrm>
              <a:off x="8048753" y="4348831"/>
              <a:ext cx="125095" cy="89535"/>
            </a:xfrm>
            <a:custGeom>
              <a:avLst/>
              <a:gdLst/>
              <a:ahLst/>
              <a:cxnLst/>
              <a:rect l="l" t="t" r="r" b="b"/>
              <a:pathLst>
                <a:path w="125095" h="89535">
                  <a:moveTo>
                    <a:pt x="0" y="89330"/>
                  </a:moveTo>
                  <a:lnTo>
                    <a:pt x="124821" y="89330"/>
                  </a:lnTo>
                  <a:lnTo>
                    <a:pt x="124821" y="0"/>
                  </a:lnTo>
                  <a:lnTo>
                    <a:pt x="0" y="0"/>
                  </a:lnTo>
                  <a:lnTo>
                    <a:pt x="0" y="8933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7" name="object 177" descr=""/>
            <p:cNvSpPr/>
            <p:nvPr/>
          </p:nvSpPr>
          <p:spPr>
            <a:xfrm>
              <a:off x="8098876" y="4260624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09" h="17779">
                  <a:moveTo>
                    <a:pt x="12753" y="0"/>
                  </a:moveTo>
                  <a:lnTo>
                    <a:pt x="3698" y="0"/>
                  </a:lnTo>
                  <a:lnTo>
                    <a:pt x="0" y="3643"/>
                  </a:lnTo>
                  <a:lnTo>
                    <a:pt x="0" y="8768"/>
                  </a:lnTo>
                  <a:lnTo>
                    <a:pt x="0" y="14079"/>
                  </a:lnTo>
                  <a:lnTo>
                    <a:pt x="3698" y="17661"/>
                  </a:lnTo>
                  <a:lnTo>
                    <a:pt x="12753" y="17661"/>
                  </a:lnTo>
                  <a:lnTo>
                    <a:pt x="16324" y="14079"/>
                  </a:lnTo>
                  <a:lnTo>
                    <a:pt x="16324" y="3643"/>
                  </a:lnTo>
                  <a:lnTo>
                    <a:pt x="1275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8" name="object 178" descr=""/>
            <p:cNvSpPr/>
            <p:nvPr/>
          </p:nvSpPr>
          <p:spPr>
            <a:xfrm>
              <a:off x="8098876" y="4260624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09" h="17779">
                  <a:moveTo>
                    <a:pt x="0" y="8768"/>
                  </a:moveTo>
                  <a:lnTo>
                    <a:pt x="0" y="14079"/>
                  </a:lnTo>
                  <a:lnTo>
                    <a:pt x="3698" y="17661"/>
                  </a:lnTo>
                  <a:lnTo>
                    <a:pt x="7333" y="17661"/>
                  </a:lnTo>
                  <a:lnTo>
                    <a:pt x="12753" y="17661"/>
                  </a:lnTo>
                  <a:lnTo>
                    <a:pt x="16324" y="14079"/>
                  </a:lnTo>
                  <a:lnTo>
                    <a:pt x="16324" y="8768"/>
                  </a:lnTo>
                  <a:lnTo>
                    <a:pt x="16324" y="3643"/>
                  </a:lnTo>
                  <a:lnTo>
                    <a:pt x="12753" y="0"/>
                  </a:lnTo>
                  <a:lnTo>
                    <a:pt x="7333" y="0"/>
                  </a:lnTo>
                  <a:lnTo>
                    <a:pt x="3698" y="0"/>
                  </a:lnTo>
                  <a:lnTo>
                    <a:pt x="0" y="3643"/>
                  </a:lnTo>
                  <a:lnTo>
                    <a:pt x="0" y="876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9" name="object 179" descr=""/>
            <p:cNvSpPr/>
            <p:nvPr/>
          </p:nvSpPr>
          <p:spPr>
            <a:xfrm>
              <a:off x="8099386" y="4299652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0" name="object 180" descr=""/>
            <p:cNvSpPr/>
            <p:nvPr/>
          </p:nvSpPr>
          <p:spPr>
            <a:xfrm>
              <a:off x="8099386" y="4299652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1" name="object 181" descr=""/>
            <p:cNvSpPr/>
            <p:nvPr/>
          </p:nvSpPr>
          <p:spPr>
            <a:xfrm>
              <a:off x="8109780" y="4269393"/>
              <a:ext cx="0" cy="77470"/>
            </a:xfrm>
            <a:custGeom>
              <a:avLst/>
              <a:gdLst/>
              <a:ahLst/>
              <a:cxnLst/>
              <a:rect l="l" t="t" r="r" b="b"/>
              <a:pathLst>
                <a:path w="0" h="77470">
                  <a:moveTo>
                    <a:pt x="0" y="77252"/>
                  </a:moveTo>
                  <a:lnTo>
                    <a:pt x="0" y="50883"/>
                  </a:lnTo>
                </a:path>
                <a:path w="0" h="77470">
                  <a:moveTo>
                    <a:pt x="0" y="28097"/>
                  </a:moveTo>
                  <a:lnTo>
                    <a:pt x="0" y="0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2" name="object 182" descr=""/>
            <p:cNvSpPr/>
            <p:nvPr/>
          </p:nvSpPr>
          <p:spPr>
            <a:xfrm>
              <a:off x="6532899" y="3903511"/>
              <a:ext cx="0" cy="41910"/>
            </a:xfrm>
            <a:custGeom>
              <a:avLst/>
              <a:gdLst/>
              <a:ahLst/>
              <a:cxnLst/>
              <a:rect l="l" t="t" r="r" b="b"/>
              <a:pathLst>
                <a:path w="0" h="41910">
                  <a:moveTo>
                    <a:pt x="0" y="0"/>
                  </a:moveTo>
                  <a:lnTo>
                    <a:pt x="0" y="41620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3" name="object 183" descr=""/>
            <p:cNvSpPr/>
            <p:nvPr/>
          </p:nvSpPr>
          <p:spPr>
            <a:xfrm>
              <a:off x="6509368" y="3945132"/>
              <a:ext cx="47625" cy="58419"/>
            </a:xfrm>
            <a:custGeom>
              <a:avLst/>
              <a:gdLst/>
              <a:ahLst/>
              <a:cxnLst/>
              <a:rect l="l" t="t" r="r" b="b"/>
              <a:pathLst>
                <a:path w="47625" h="58420">
                  <a:moveTo>
                    <a:pt x="0" y="0"/>
                  </a:moveTo>
                  <a:lnTo>
                    <a:pt x="47061" y="0"/>
                  </a:lnTo>
                  <a:lnTo>
                    <a:pt x="23530" y="57923"/>
                  </a:lnTo>
                  <a:lnTo>
                    <a:pt x="0" y="0"/>
                  </a:lnTo>
                </a:path>
              </a:pathLst>
            </a:custGeom>
            <a:ln w="35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4" name="object 184" descr=""/>
          <p:cNvSpPr txBox="1"/>
          <p:nvPr/>
        </p:nvSpPr>
        <p:spPr>
          <a:xfrm>
            <a:off x="6424354" y="4006038"/>
            <a:ext cx="207645" cy="660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50">
                <a:latin typeface="Arial MT"/>
                <a:cs typeface="Arial MT"/>
              </a:rPr>
              <a:t>lod</a:t>
            </a:r>
            <a:r>
              <a:rPr dirty="0" sz="250" spc="20">
                <a:latin typeface="Arial MT"/>
                <a:cs typeface="Arial MT"/>
              </a:rPr>
              <a:t> </a:t>
            </a:r>
            <a:r>
              <a:rPr dirty="0" sz="250" spc="-10">
                <a:latin typeface="Arial MT"/>
                <a:cs typeface="Arial MT"/>
              </a:rPr>
              <a:t>cajam10</a:t>
            </a:r>
            <a:endParaRPr sz="250">
              <a:latin typeface="Arial MT"/>
              <a:cs typeface="Arial MT"/>
            </a:endParaRPr>
          </a:p>
        </p:txBody>
      </p:sp>
      <p:grpSp>
        <p:nvGrpSpPr>
          <p:cNvPr id="185" name="object 185" descr=""/>
          <p:cNvGrpSpPr/>
          <p:nvPr/>
        </p:nvGrpSpPr>
        <p:grpSpPr>
          <a:xfrm>
            <a:off x="6472832" y="2907642"/>
            <a:ext cx="637540" cy="996950"/>
            <a:chOff x="6472832" y="2907642"/>
            <a:chExt cx="637540" cy="996950"/>
          </a:xfrm>
        </p:grpSpPr>
        <p:sp>
          <p:nvSpPr>
            <p:cNvPr id="186" name="object 186" descr=""/>
            <p:cNvSpPr/>
            <p:nvPr/>
          </p:nvSpPr>
          <p:spPr>
            <a:xfrm>
              <a:off x="6473785" y="3812364"/>
              <a:ext cx="123189" cy="91440"/>
            </a:xfrm>
            <a:custGeom>
              <a:avLst/>
              <a:gdLst/>
              <a:ahLst/>
              <a:cxnLst/>
              <a:rect l="l" t="t" r="r" b="b"/>
              <a:pathLst>
                <a:path w="123190" h="91439">
                  <a:moveTo>
                    <a:pt x="0" y="91146"/>
                  </a:moveTo>
                  <a:lnTo>
                    <a:pt x="122946" y="91146"/>
                  </a:lnTo>
                  <a:lnTo>
                    <a:pt x="122946" y="0"/>
                  </a:lnTo>
                  <a:lnTo>
                    <a:pt x="0" y="0"/>
                  </a:lnTo>
                  <a:lnTo>
                    <a:pt x="0" y="9114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7" name="object 187" descr=""/>
            <p:cNvSpPr/>
            <p:nvPr/>
          </p:nvSpPr>
          <p:spPr>
            <a:xfrm>
              <a:off x="6522186" y="3724182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09" h="15875">
                  <a:moveTo>
                    <a:pt x="12626" y="0"/>
                  </a:moveTo>
                  <a:lnTo>
                    <a:pt x="3571" y="0"/>
                  </a:lnTo>
                  <a:lnTo>
                    <a:pt x="0" y="3643"/>
                  </a:lnTo>
                  <a:lnTo>
                    <a:pt x="0" y="7101"/>
                  </a:lnTo>
                  <a:lnTo>
                    <a:pt x="0" y="12412"/>
                  </a:lnTo>
                  <a:lnTo>
                    <a:pt x="3571" y="15870"/>
                  </a:lnTo>
                  <a:lnTo>
                    <a:pt x="12626" y="15870"/>
                  </a:lnTo>
                  <a:lnTo>
                    <a:pt x="16197" y="12412"/>
                  </a:lnTo>
                  <a:lnTo>
                    <a:pt x="16197" y="3643"/>
                  </a:lnTo>
                  <a:lnTo>
                    <a:pt x="126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8" name="object 188" descr=""/>
            <p:cNvSpPr/>
            <p:nvPr/>
          </p:nvSpPr>
          <p:spPr>
            <a:xfrm>
              <a:off x="6522186" y="3724182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09" h="15875">
                  <a:moveTo>
                    <a:pt x="0" y="7101"/>
                  </a:moveTo>
                  <a:lnTo>
                    <a:pt x="0" y="12412"/>
                  </a:lnTo>
                  <a:lnTo>
                    <a:pt x="3571" y="15870"/>
                  </a:lnTo>
                  <a:lnTo>
                    <a:pt x="7142" y="15870"/>
                  </a:lnTo>
                  <a:lnTo>
                    <a:pt x="12626" y="15870"/>
                  </a:lnTo>
                  <a:lnTo>
                    <a:pt x="16197" y="12412"/>
                  </a:lnTo>
                  <a:lnTo>
                    <a:pt x="16197" y="7101"/>
                  </a:lnTo>
                  <a:lnTo>
                    <a:pt x="16197" y="3643"/>
                  </a:lnTo>
                  <a:lnTo>
                    <a:pt x="12626" y="0"/>
                  </a:lnTo>
                  <a:lnTo>
                    <a:pt x="7142" y="0"/>
                  </a:lnTo>
                  <a:lnTo>
                    <a:pt x="3571" y="0"/>
                  </a:lnTo>
                  <a:lnTo>
                    <a:pt x="0" y="3643"/>
                  </a:lnTo>
                  <a:lnTo>
                    <a:pt x="0" y="710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9" name="object 189" descr=""/>
            <p:cNvSpPr/>
            <p:nvPr/>
          </p:nvSpPr>
          <p:spPr>
            <a:xfrm>
              <a:off x="6522568" y="3765001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0" name="object 190" descr=""/>
            <p:cNvSpPr/>
            <p:nvPr/>
          </p:nvSpPr>
          <p:spPr>
            <a:xfrm>
              <a:off x="6522568" y="3765001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1" name="object 191" descr=""/>
            <p:cNvSpPr/>
            <p:nvPr/>
          </p:nvSpPr>
          <p:spPr>
            <a:xfrm>
              <a:off x="6532899" y="3734742"/>
              <a:ext cx="0" cy="75565"/>
            </a:xfrm>
            <a:custGeom>
              <a:avLst/>
              <a:gdLst/>
              <a:ahLst/>
              <a:cxnLst/>
              <a:rect l="l" t="t" r="r" b="b"/>
              <a:pathLst>
                <a:path w="0" h="75564">
                  <a:moveTo>
                    <a:pt x="0" y="75461"/>
                  </a:moveTo>
                  <a:lnTo>
                    <a:pt x="0" y="50883"/>
                  </a:lnTo>
                </a:path>
                <a:path w="0" h="75564">
                  <a:moveTo>
                    <a:pt x="0" y="28097"/>
                  </a:moveTo>
                  <a:lnTo>
                    <a:pt x="0" y="0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2" name="object 192" descr=""/>
            <p:cNvSpPr/>
            <p:nvPr/>
          </p:nvSpPr>
          <p:spPr>
            <a:xfrm>
              <a:off x="7084565" y="2909547"/>
              <a:ext cx="0" cy="41910"/>
            </a:xfrm>
            <a:custGeom>
              <a:avLst/>
              <a:gdLst/>
              <a:ahLst/>
              <a:cxnLst/>
              <a:rect l="l" t="t" r="r" b="b"/>
              <a:pathLst>
                <a:path w="0" h="41910">
                  <a:moveTo>
                    <a:pt x="0" y="0"/>
                  </a:moveTo>
                  <a:lnTo>
                    <a:pt x="0" y="41559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3" name="object 193" descr=""/>
            <p:cNvSpPr/>
            <p:nvPr/>
          </p:nvSpPr>
          <p:spPr>
            <a:xfrm>
              <a:off x="7061034" y="2951106"/>
              <a:ext cx="46990" cy="58419"/>
            </a:xfrm>
            <a:custGeom>
              <a:avLst/>
              <a:gdLst/>
              <a:ahLst/>
              <a:cxnLst/>
              <a:rect l="l" t="t" r="r" b="b"/>
              <a:pathLst>
                <a:path w="46990" h="58419">
                  <a:moveTo>
                    <a:pt x="0" y="0"/>
                  </a:moveTo>
                  <a:lnTo>
                    <a:pt x="46870" y="0"/>
                  </a:lnTo>
                  <a:lnTo>
                    <a:pt x="23530" y="57800"/>
                  </a:lnTo>
                  <a:lnTo>
                    <a:pt x="0" y="0"/>
                  </a:lnTo>
                </a:path>
              </a:pathLst>
            </a:custGeom>
            <a:ln w="35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4" name="object 194" descr=""/>
          <p:cNvSpPr txBox="1"/>
          <p:nvPr/>
        </p:nvSpPr>
        <p:spPr>
          <a:xfrm>
            <a:off x="6981313" y="3013741"/>
            <a:ext cx="198120" cy="660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50">
                <a:latin typeface="Arial MT"/>
                <a:cs typeface="Arial MT"/>
              </a:rPr>
              <a:t>lod</a:t>
            </a:r>
            <a:r>
              <a:rPr dirty="0" sz="250" spc="20">
                <a:latin typeface="Arial MT"/>
                <a:cs typeface="Arial MT"/>
              </a:rPr>
              <a:t> </a:t>
            </a:r>
            <a:r>
              <a:rPr dirty="0" sz="250" spc="-10">
                <a:latin typeface="Arial MT"/>
                <a:cs typeface="Arial MT"/>
              </a:rPr>
              <a:t>chilet10</a:t>
            </a:r>
            <a:endParaRPr sz="250">
              <a:latin typeface="Arial MT"/>
              <a:cs typeface="Arial MT"/>
            </a:endParaRPr>
          </a:p>
        </p:txBody>
      </p:sp>
      <p:grpSp>
        <p:nvGrpSpPr>
          <p:cNvPr id="195" name="object 195" descr=""/>
          <p:cNvGrpSpPr/>
          <p:nvPr/>
        </p:nvGrpSpPr>
        <p:grpSpPr>
          <a:xfrm>
            <a:off x="7024307" y="2731057"/>
            <a:ext cx="1031875" cy="432434"/>
            <a:chOff x="7024307" y="2731057"/>
            <a:chExt cx="1031875" cy="432434"/>
          </a:xfrm>
        </p:grpSpPr>
        <p:sp>
          <p:nvSpPr>
            <p:cNvPr id="196" name="object 196" descr=""/>
            <p:cNvSpPr/>
            <p:nvPr/>
          </p:nvSpPr>
          <p:spPr>
            <a:xfrm>
              <a:off x="7025260" y="2820062"/>
              <a:ext cx="123189" cy="89535"/>
            </a:xfrm>
            <a:custGeom>
              <a:avLst/>
              <a:gdLst/>
              <a:ahLst/>
              <a:cxnLst/>
              <a:rect l="l" t="t" r="r" b="b"/>
              <a:pathLst>
                <a:path w="123190" h="89535">
                  <a:moveTo>
                    <a:pt x="0" y="89485"/>
                  </a:moveTo>
                  <a:lnTo>
                    <a:pt x="122946" y="89485"/>
                  </a:lnTo>
                  <a:lnTo>
                    <a:pt x="122946" y="0"/>
                  </a:lnTo>
                  <a:lnTo>
                    <a:pt x="0" y="0"/>
                  </a:lnTo>
                  <a:lnTo>
                    <a:pt x="0" y="894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7" name="object 197" descr=""/>
            <p:cNvSpPr/>
            <p:nvPr/>
          </p:nvSpPr>
          <p:spPr>
            <a:xfrm>
              <a:off x="7073660" y="2732010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5" h="17780">
                  <a:moveTo>
                    <a:pt x="14475" y="0"/>
                  </a:moveTo>
                  <a:lnTo>
                    <a:pt x="3571" y="0"/>
                  </a:lnTo>
                  <a:lnTo>
                    <a:pt x="0" y="3458"/>
                  </a:lnTo>
                  <a:lnTo>
                    <a:pt x="0" y="8768"/>
                  </a:lnTo>
                  <a:lnTo>
                    <a:pt x="0" y="14017"/>
                  </a:lnTo>
                  <a:lnTo>
                    <a:pt x="3571" y="17537"/>
                  </a:lnTo>
                  <a:lnTo>
                    <a:pt x="14475" y="17537"/>
                  </a:lnTo>
                  <a:lnTo>
                    <a:pt x="18046" y="14017"/>
                  </a:lnTo>
                  <a:lnTo>
                    <a:pt x="18046" y="3458"/>
                  </a:lnTo>
                  <a:lnTo>
                    <a:pt x="1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8" name="object 198" descr=""/>
            <p:cNvSpPr/>
            <p:nvPr/>
          </p:nvSpPr>
          <p:spPr>
            <a:xfrm>
              <a:off x="7073660" y="2732010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5" h="17780">
                  <a:moveTo>
                    <a:pt x="0" y="8768"/>
                  </a:moveTo>
                  <a:lnTo>
                    <a:pt x="0" y="14017"/>
                  </a:lnTo>
                  <a:lnTo>
                    <a:pt x="3571" y="17537"/>
                  </a:lnTo>
                  <a:lnTo>
                    <a:pt x="9055" y="17537"/>
                  </a:lnTo>
                  <a:lnTo>
                    <a:pt x="14475" y="17537"/>
                  </a:lnTo>
                  <a:lnTo>
                    <a:pt x="18046" y="14017"/>
                  </a:lnTo>
                  <a:lnTo>
                    <a:pt x="18046" y="8768"/>
                  </a:lnTo>
                  <a:lnTo>
                    <a:pt x="18046" y="3458"/>
                  </a:lnTo>
                  <a:lnTo>
                    <a:pt x="14475" y="0"/>
                  </a:lnTo>
                  <a:lnTo>
                    <a:pt x="9055" y="0"/>
                  </a:lnTo>
                  <a:lnTo>
                    <a:pt x="3571" y="0"/>
                  </a:lnTo>
                  <a:lnTo>
                    <a:pt x="0" y="3458"/>
                  </a:lnTo>
                  <a:lnTo>
                    <a:pt x="0" y="876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9" name="object 199" descr=""/>
            <p:cNvSpPr/>
            <p:nvPr/>
          </p:nvSpPr>
          <p:spPr>
            <a:xfrm>
              <a:off x="7074043" y="2771038"/>
              <a:ext cx="25400" cy="22860"/>
            </a:xfrm>
            <a:custGeom>
              <a:avLst/>
              <a:gdLst/>
              <a:ahLst/>
              <a:cxnLst/>
              <a:rect l="l" t="t" r="r" b="b"/>
              <a:pathLst>
                <a:path w="25400" h="22860">
                  <a:moveTo>
                    <a:pt x="2540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5400" y="22785"/>
                  </a:lnTo>
                  <a:lnTo>
                    <a:pt x="25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0" name="object 200" descr=""/>
            <p:cNvSpPr/>
            <p:nvPr/>
          </p:nvSpPr>
          <p:spPr>
            <a:xfrm>
              <a:off x="7074043" y="2771038"/>
              <a:ext cx="25400" cy="22860"/>
            </a:xfrm>
            <a:custGeom>
              <a:avLst/>
              <a:gdLst/>
              <a:ahLst/>
              <a:cxnLst/>
              <a:rect l="l" t="t" r="r" b="b"/>
              <a:pathLst>
                <a:path w="25400" h="22860">
                  <a:moveTo>
                    <a:pt x="0" y="22785"/>
                  </a:moveTo>
                  <a:lnTo>
                    <a:pt x="25400" y="22785"/>
                  </a:lnTo>
                  <a:lnTo>
                    <a:pt x="2540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1" name="object 201" descr=""/>
            <p:cNvSpPr/>
            <p:nvPr/>
          </p:nvSpPr>
          <p:spPr>
            <a:xfrm>
              <a:off x="7084565" y="2740779"/>
              <a:ext cx="0" cy="77470"/>
            </a:xfrm>
            <a:custGeom>
              <a:avLst/>
              <a:gdLst/>
              <a:ahLst/>
              <a:cxnLst/>
              <a:rect l="l" t="t" r="r" b="b"/>
              <a:pathLst>
                <a:path w="0" h="77469">
                  <a:moveTo>
                    <a:pt x="0" y="77128"/>
                  </a:moveTo>
                  <a:lnTo>
                    <a:pt x="0" y="50822"/>
                  </a:lnTo>
                </a:path>
                <a:path w="0" h="77469">
                  <a:moveTo>
                    <a:pt x="0" y="28035"/>
                  </a:moveTo>
                  <a:lnTo>
                    <a:pt x="0" y="0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2" name="object 202" descr=""/>
            <p:cNvSpPr/>
            <p:nvPr/>
          </p:nvSpPr>
          <p:spPr>
            <a:xfrm>
              <a:off x="8030133" y="3061952"/>
              <a:ext cx="0" cy="41910"/>
            </a:xfrm>
            <a:custGeom>
              <a:avLst/>
              <a:gdLst/>
              <a:ahLst/>
              <a:cxnLst/>
              <a:rect l="l" t="t" r="r" b="b"/>
              <a:pathLst>
                <a:path w="0" h="41910">
                  <a:moveTo>
                    <a:pt x="0" y="0"/>
                  </a:moveTo>
                  <a:lnTo>
                    <a:pt x="0" y="41744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3" name="object 203" descr=""/>
            <p:cNvSpPr/>
            <p:nvPr/>
          </p:nvSpPr>
          <p:spPr>
            <a:xfrm>
              <a:off x="8006730" y="3103696"/>
              <a:ext cx="46990" cy="58419"/>
            </a:xfrm>
            <a:custGeom>
              <a:avLst/>
              <a:gdLst/>
              <a:ahLst/>
              <a:cxnLst/>
              <a:rect l="l" t="t" r="r" b="b"/>
              <a:pathLst>
                <a:path w="46990" h="58419">
                  <a:moveTo>
                    <a:pt x="0" y="0"/>
                  </a:moveTo>
                  <a:lnTo>
                    <a:pt x="46934" y="0"/>
                  </a:lnTo>
                  <a:lnTo>
                    <a:pt x="23403" y="57800"/>
                  </a:lnTo>
                  <a:lnTo>
                    <a:pt x="0" y="0"/>
                  </a:lnTo>
                </a:path>
              </a:pathLst>
            </a:custGeom>
            <a:ln w="35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4" name="object 204" descr=""/>
          <p:cNvSpPr txBox="1"/>
          <p:nvPr/>
        </p:nvSpPr>
        <p:spPr>
          <a:xfrm>
            <a:off x="7927072" y="3166269"/>
            <a:ext cx="198120" cy="660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50">
                <a:latin typeface="Arial MT"/>
                <a:cs typeface="Arial MT"/>
              </a:rPr>
              <a:t>lod</a:t>
            </a:r>
            <a:r>
              <a:rPr dirty="0" sz="250" spc="20">
                <a:latin typeface="Arial MT"/>
                <a:cs typeface="Arial MT"/>
              </a:rPr>
              <a:t> </a:t>
            </a:r>
            <a:r>
              <a:rPr dirty="0" sz="250" spc="-10">
                <a:latin typeface="Arial MT"/>
                <a:cs typeface="Arial MT"/>
              </a:rPr>
              <a:t>cajab23</a:t>
            </a:r>
            <a:endParaRPr sz="250">
              <a:latin typeface="Arial MT"/>
              <a:cs typeface="Arial MT"/>
            </a:endParaRPr>
          </a:p>
        </p:txBody>
      </p:sp>
      <p:grpSp>
        <p:nvGrpSpPr>
          <p:cNvPr id="205" name="object 205" descr=""/>
          <p:cNvGrpSpPr/>
          <p:nvPr/>
        </p:nvGrpSpPr>
        <p:grpSpPr>
          <a:xfrm>
            <a:off x="7690252" y="2883647"/>
            <a:ext cx="405130" cy="1656080"/>
            <a:chOff x="7690252" y="2883647"/>
            <a:chExt cx="405130" cy="1656080"/>
          </a:xfrm>
        </p:grpSpPr>
        <p:sp>
          <p:nvSpPr>
            <p:cNvPr id="206" name="object 206" descr=""/>
            <p:cNvSpPr/>
            <p:nvPr/>
          </p:nvSpPr>
          <p:spPr>
            <a:xfrm>
              <a:off x="7971019" y="2972621"/>
              <a:ext cx="123189" cy="89535"/>
            </a:xfrm>
            <a:custGeom>
              <a:avLst/>
              <a:gdLst/>
              <a:ahLst/>
              <a:cxnLst/>
              <a:rect l="l" t="t" r="r" b="b"/>
              <a:pathLst>
                <a:path w="123190" h="89535">
                  <a:moveTo>
                    <a:pt x="0" y="89330"/>
                  </a:moveTo>
                  <a:lnTo>
                    <a:pt x="122953" y="89330"/>
                  </a:lnTo>
                  <a:lnTo>
                    <a:pt x="122953" y="0"/>
                  </a:lnTo>
                  <a:lnTo>
                    <a:pt x="0" y="0"/>
                  </a:lnTo>
                  <a:lnTo>
                    <a:pt x="0" y="8933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7" name="object 207" descr=""/>
            <p:cNvSpPr/>
            <p:nvPr/>
          </p:nvSpPr>
          <p:spPr>
            <a:xfrm>
              <a:off x="8021078" y="2884599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09" h="17780">
                  <a:moveTo>
                    <a:pt x="12817" y="0"/>
                  </a:moveTo>
                  <a:lnTo>
                    <a:pt x="3762" y="0"/>
                  </a:lnTo>
                  <a:lnTo>
                    <a:pt x="0" y="3458"/>
                  </a:lnTo>
                  <a:lnTo>
                    <a:pt x="0" y="8707"/>
                  </a:lnTo>
                  <a:lnTo>
                    <a:pt x="0" y="14017"/>
                  </a:lnTo>
                  <a:lnTo>
                    <a:pt x="3762" y="17475"/>
                  </a:lnTo>
                  <a:lnTo>
                    <a:pt x="12817" y="17475"/>
                  </a:lnTo>
                  <a:lnTo>
                    <a:pt x="16388" y="14017"/>
                  </a:lnTo>
                  <a:lnTo>
                    <a:pt x="16388" y="3458"/>
                  </a:lnTo>
                  <a:lnTo>
                    <a:pt x="1281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8" name="object 208" descr=""/>
            <p:cNvSpPr/>
            <p:nvPr/>
          </p:nvSpPr>
          <p:spPr>
            <a:xfrm>
              <a:off x="8021078" y="2884599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09" h="17780">
                  <a:moveTo>
                    <a:pt x="0" y="8707"/>
                  </a:moveTo>
                  <a:lnTo>
                    <a:pt x="0" y="14017"/>
                  </a:lnTo>
                  <a:lnTo>
                    <a:pt x="3762" y="17475"/>
                  </a:lnTo>
                  <a:lnTo>
                    <a:pt x="7333" y="17475"/>
                  </a:lnTo>
                  <a:lnTo>
                    <a:pt x="12817" y="17475"/>
                  </a:lnTo>
                  <a:lnTo>
                    <a:pt x="16388" y="14017"/>
                  </a:lnTo>
                  <a:lnTo>
                    <a:pt x="16388" y="8707"/>
                  </a:lnTo>
                  <a:lnTo>
                    <a:pt x="16388" y="3458"/>
                  </a:lnTo>
                  <a:lnTo>
                    <a:pt x="12817" y="0"/>
                  </a:lnTo>
                  <a:lnTo>
                    <a:pt x="7333" y="0"/>
                  </a:lnTo>
                  <a:lnTo>
                    <a:pt x="3762" y="0"/>
                  </a:lnTo>
                  <a:lnTo>
                    <a:pt x="0" y="3458"/>
                  </a:lnTo>
                  <a:lnTo>
                    <a:pt x="0" y="870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9" name="object 209" descr=""/>
            <p:cNvSpPr/>
            <p:nvPr/>
          </p:nvSpPr>
          <p:spPr>
            <a:xfrm>
              <a:off x="8021652" y="2923566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0" name="object 210" descr=""/>
            <p:cNvSpPr/>
            <p:nvPr/>
          </p:nvSpPr>
          <p:spPr>
            <a:xfrm>
              <a:off x="8021652" y="2923566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1" name="object 211" descr=""/>
            <p:cNvSpPr/>
            <p:nvPr/>
          </p:nvSpPr>
          <p:spPr>
            <a:xfrm>
              <a:off x="8030133" y="2893306"/>
              <a:ext cx="0" cy="77470"/>
            </a:xfrm>
            <a:custGeom>
              <a:avLst/>
              <a:gdLst/>
              <a:ahLst/>
              <a:cxnLst/>
              <a:rect l="l" t="t" r="r" b="b"/>
              <a:pathLst>
                <a:path w="0" h="77469">
                  <a:moveTo>
                    <a:pt x="0" y="77128"/>
                  </a:moveTo>
                  <a:lnTo>
                    <a:pt x="0" y="50883"/>
                  </a:lnTo>
                </a:path>
                <a:path w="0" h="77469">
                  <a:moveTo>
                    <a:pt x="0" y="28097"/>
                  </a:moveTo>
                  <a:lnTo>
                    <a:pt x="0" y="0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2" name="object 212" descr=""/>
            <p:cNvSpPr/>
            <p:nvPr/>
          </p:nvSpPr>
          <p:spPr>
            <a:xfrm>
              <a:off x="7715496" y="4438161"/>
              <a:ext cx="0" cy="41910"/>
            </a:xfrm>
            <a:custGeom>
              <a:avLst/>
              <a:gdLst/>
              <a:ahLst/>
              <a:cxnLst/>
              <a:rect l="l" t="t" r="r" b="b"/>
              <a:pathLst>
                <a:path w="0" h="41910">
                  <a:moveTo>
                    <a:pt x="0" y="0"/>
                  </a:moveTo>
                  <a:lnTo>
                    <a:pt x="0" y="41744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3" name="object 213" descr=""/>
            <p:cNvSpPr/>
            <p:nvPr/>
          </p:nvSpPr>
          <p:spPr>
            <a:xfrm>
              <a:off x="7692157" y="4479906"/>
              <a:ext cx="46990" cy="58419"/>
            </a:xfrm>
            <a:custGeom>
              <a:avLst/>
              <a:gdLst/>
              <a:ahLst/>
              <a:cxnLst/>
              <a:rect l="l" t="t" r="r" b="b"/>
              <a:pathLst>
                <a:path w="46990" h="58420">
                  <a:moveTo>
                    <a:pt x="0" y="0"/>
                  </a:moveTo>
                  <a:lnTo>
                    <a:pt x="46870" y="0"/>
                  </a:lnTo>
                  <a:lnTo>
                    <a:pt x="23339" y="57800"/>
                  </a:lnTo>
                  <a:lnTo>
                    <a:pt x="0" y="0"/>
                  </a:lnTo>
                </a:path>
              </a:pathLst>
            </a:custGeom>
            <a:ln w="35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4" name="object 214" descr=""/>
          <p:cNvSpPr txBox="1"/>
          <p:nvPr/>
        </p:nvSpPr>
        <p:spPr>
          <a:xfrm>
            <a:off x="7597960" y="4542479"/>
            <a:ext cx="231140" cy="660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50">
                <a:latin typeface="Arial MT"/>
                <a:cs typeface="Arial MT"/>
              </a:rPr>
              <a:t>lod</a:t>
            </a:r>
            <a:r>
              <a:rPr dirty="0" sz="250" spc="20">
                <a:latin typeface="Arial MT"/>
                <a:cs typeface="Arial MT"/>
              </a:rPr>
              <a:t> </a:t>
            </a:r>
            <a:r>
              <a:rPr dirty="0" sz="250" spc="-10">
                <a:latin typeface="Arial MT"/>
                <a:cs typeface="Arial MT"/>
              </a:rPr>
              <a:t>smarco23</a:t>
            </a:r>
            <a:endParaRPr sz="250">
              <a:latin typeface="Arial MT"/>
              <a:cs typeface="Arial MT"/>
            </a:endParaRPr>
          </a:p>
        </p:txBody>
      </p:sp>
      <p:grpSp>
        <p:nvGrpSpPr>
          <p:cNvPr id="215" name="object 215" descr=""/>
          <p:cNvGrpSpPr/>
          <p:nvPr/>
        </p:nvGrpSpPr>
        <p:grpSpPr>
          <a:xfrm>
            <a:off x="6664845" y="2982918"/>
            <a:ext cx="1115695" cy="1456690"/>
            <a:chOff x="6664845" y="2982918"/>
            <a:chExt cx="1115695" cy="1456690"/>
          </a:xfrm>
        </p:grpSpPr>
        <p:sp>
          <p:nvSpPr>
            <p:cNvPr id="216" name="object 216" descr=""/>
            <p:cNvSpPr/>
            <p:nvPr/>
          </p:nvSpPr>
          <p:spPr>
            <a:xfrm>
              <a:off x="7654534" y="4348831"/>
              <a:ext cx="125095" cy="89535"/>
            </a:xfrm>
            <a:custGeom>
              <a:avLst/>
              <a:gdLst/>
              <a:ahLst/>
              <a:cxnLst/>
              <a:rect l="l" t="t" r="r" b="b"/>
              <a:pathLst>
                <a:path w="125095" h="89535">
                  <a:moveTo>
                    <a:pt x="0" y="89330"/>
                  </a:moveTo>
                  <a:lnTo>
                    <a:pt x="124821" y="89330"/>
                  </a:lnTo>
                  <a:lnTo>
                    <a:pt x="124821" y="0"/>
                  </a:lnTo>
                  <a:lnTo>
                    <a:pt x="0" y="0"/>
                  </a:lnTo>
                  <a:lnTo>
                    <a:pt x="0" y="8933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7" name="object 217" descr=""/>
            <p:cNvSpPr/>
            <p:nvPr/>
          </p:nvSpPr>
          <p:spPr>
            <a:xfrm>
              <a:off x="7704784" y="4260624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09" h="17779">
                  <a:moveTo>
                    <a:pt x="12626" y="0"/>
                  </a:moveTo>
                  <a:lnTo>
                    <a:pt x="3571" y="0"/>
                  </a:lnTo>
                  <a:lnTo>
                    <a:pt x="0" y="3643"/>
                  </a:lnTo>
                  <a:lnTo>
                    <a:pt x="0" y="8768"/>
                  </a:lnTo>
                  <a:lnTo>
                    <a:pt x="0" y="14079"/>
                  </a:lnTo>
                  <a:lnTo>
                    <a:pt x="3571" y="17661"/>
                  </a:lnTo>
                  <a:lnTo>
                    <a:pt x="12626" y="17661"/>
                  </a:lnTo>
                  <a:lnTo>
                    <a:pt x="16197" y="14079"/>
                  </a:lnTo>
                  <a:lnTo>
                    <a:pt x="16197" y="3643"/>
                  </a:lnTo>
                  <a:lnTo>
                    <a:pt x="126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8" name="object 218" descr=""/>
            <p:cNvSpPr/>
            <p:nvPr/>
          </p:nvSpPr>
          <p:spPr>
            <a:xfrm>
              <a:off x="7704784" y="4260624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09" h="17779">
                  <a:moveTo>
                    <a:pt x="0" y="8768"/>
                  </a:moveTo>
                  <a:lnTo>
                    <a:pt x="0" y="14079"/>
                  </a:lnTo>
                  <a:lnTo>
                    <a:pt x="3571" y="17661"/>
                  </a:lnTo>
                  <a:lnTo>
                    <a:pt x="7142" y="17661"/>
                  </a:lnTo>
                  <a:lnTo>
                    <a:pt x="12626" y="17661"/>
                  </a:lnTo>
                  <a:lnTo>
                    <a:pt x="16197" y="14079"/>
                  </a:lnTo>
                  <a:lnTo>
                    <a:pt x="16197" y="8768"/>
                  </a:lnTo>
                  <a:lnTo>
                    <a:pt x="16197" y="3643"/>
                  </a:lnTo>
                  <a:lnTo>
                    <a:pt x="12626" y="0"/>
                  </a:lnTo>
                  <a:lnTo>
                    <a:pt x="7142" y="0"/>
                  </a:lnTo>
                  <a:lnTo>
                    <a:pt x="3571" y="0"/>
                  </a:lnTo>
                  <a:lnTo>
                    <a:pt x="0" y="3643"/>
                  </a:lnTo>
                  <a:lnTo>
                    <a:pt x="0" y="876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9" name="object 219" descr=""/>
            <p:cNvSpPr/>
            <p:nvPr/>
          </p:nvSpPr>
          <p:spPr>
            <a:xfrm>
              <a:off x="7705166" y="4299652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0" name="object 220" descr=""/>
            <p:cNvSpPr/>
            <p:nvPr/>
          </p:nvSpPr>
          <p:spPr>
            <a:xfrm>
              <a:off x="7705166" y="4299652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1" name="object 221" descr=""/>
            <p:cNvSpPr/>
            <p:nvPr/>
          </p:nvSpPr>
          <p:spPr>
            <a:xfrm>
              <a:off x="7715497" y="4269393"/>
              <a:ext cx="0" cy="77470"/>
            </a:xfrm>
            <a:custGeom>
              <a:avLst/>
              <a:gdLst/>
              <a:ahLst/>
              <a:cxnLst/>
              <a:rect l="l" t="t" r="r" b="b"/>
              <a:pathLst>
                <a:path w="0" h="77470">
                  <a:moveTo>
                    <a:pt x="0" y="77252"/>
                  </a:moveTo>
                  <a:lnTo>
                    <a:pt x="0" y="50883"/>
                  </a:lnTo>
                </a:path>
                <a:path w="0" h="77470">
                  <a:moveTo>
                    <a:pt x="0" y="28097"/>
                  </a:moveTo>
                  <a:lnTo>
                    <a:pt x="0" y="0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2" name="object 222" descr=""/>
            <p:cNvSpPr/>
            <p:nvPr/>
          </p:nvSpPr>
          <p:spPr>
            <a:xfrm>
              <a:off x="6690281" y="2984823"/>
              <a:ext cx="0" cy="43815"/>
            </a:xfrm>
            <a:custGeom>
              <a:avLst/>
              <a:gdLst/>
              <a:ahLst/>
              <a:cxnLst/>
              <a:rect l="l" t="t" r="r" b="b"/>
              <a:pathLst>
                <a:path w="0" h="43814">
                  <a:moveTo>
                    <a:pt x="0" y="0"/>
                  </a:moveTo>
                  <a:lnTo>
                    <a:pt x="0" y="43411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3" name="object 223" descr=""/>
            <p:cNvSpPr/>
            <p:nvPr/>
          </p:nvSpPr>
          <p:spPr>
            <a:xfrm>
              <a:off x="6666750" y="3028235"/>
              <a:ext cx="47625" cy="56515"/>
            </a:xfrm>
            <a:custGeom>
              <a:avLst/>
              <a:gdLst/>
              <a:ahLst/>
              <a:cxnLst/>
              <a:rect l="l" t="t" r="r" b="b"/>
              <a:pathLst>
                <a:path w="47625" h="56514">
                  <a:moveTo>
                    <a:pt x="0" y="0"/>
                  </a:moveTo>
                  <a:lnTo>
                    <a:pt x="47061" y="0"/>
                  </a:lnTo>
                  <a:lnTo>
                    <a:pt x="23530" y="56132"/>
                  </a:lnTo>
                  <a:lnTo>
                    <a:pt x="0" y="0"/>
                  </a:lnTo>
                </a:path>
              </a:pathLst>
            </a:custGeom>
            <a:ln w="35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4" name="object 224" descr=""/>
          <p:cNvSpPr txBox="1"/>
          <p:nvPr/>
        </p:nvSpPr>
        <p:spPr>
          <a:xfrm>
            <a:off x="6587220" y="3089202"/>
            <a:ext cx="198120" cy="660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50">
                <a:latin typeface="Arial MT"/>
                <a:cs typeface="Arial MT"/>
              </a:rPr>
              <a:t>lod</a:t>
            </a:r>
            <a:r>
              <a:rPr dirty="0" sz="250" spc="20">
                <a:latin typeface="Arial MT"/>
                <a:cs typeface="Arial MT"/>
              </a:rPr>
              <a:t> </a:t>
            </a:r>
            <a:r>
              <a:rPr dirty="0" sz="250" spc="-10">
                <a:latin typeface="Arial MT"/>
                <a:cs typeface="Arial MT"/>
              </a:rPr>
              <a:t>chilet23</a:t>
            </a:r>
            <a:endParaRPr sz="250">
              <a:latin typeface="Arial MT"/>
              <a:cs typeface="Arial MT"/>
            </a:endParaRPr>
          </a:p>
        </p:txBody>
      </p:sp>
      <p:grpSp>
        <p:nvGrpSpPr>
          <p:cNvPr id="225" name="object 225" descr=""/>
          <p:cNvGrpSpPr/>
          <p:nvPr/>
        </p:nvGrpSpPr>
        <p:grpSpPr>
          <a:xfrm>
            <a:off x="3021271" y="2271744"/>
            <a:ext cx="5467985" cy="2083435"/>
            <a:chOff x="3021271" y="2271744"/>
            <a:chExt cx="5467985" cy="2083435"/>
          </a:xfrm>
        </p:grpSpPr>
        <p:sp>
          <p:nvSpPr>
            <p:cNvPr id="226" name="object 226" descr=""/>
            <p:cNvSpPr/>
            <p:nvPr/>
          </p:nvSpPr>
          <p:spPr>
            <a:xfrm>
              <a:off x="6631039" y="2895493"/>
              <a:ext cx="123189" cy="89535"/>
            </a:xfrm>
            <a:custGeom>
              <a:avLst/>
              <a:gdLst/>
              <a:ahLst/>
              <a:cxnLst/>
              <a:rect l="l" t="t" r="r" b="b"/>
              <a:pathLst>
                <a:path w="123190" h="89535">
                  <a:moveTo>
                    <a:pt x="0" y="89330"/>
                  </a:moveTo>
                  <a:lnTo>
                    <a:pt x="122953" y="89330"/>
                  </a:lnTo>
                  <a:lnTo>
                    <a:pt x="122953" y="0"/>
                  </a:lnTo>
                  <a:lnTo>
                    <a:pt x="0" y="0"/>
                  </a:lnTo>
                  <a:lnTo>
                    <a:pt x="0" y="8933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7" name="object 227" descr=""/>
            <p:cNvSpPr/>
            <p:nvPr/>
          </p:nvSpPr>
          <p:spPr>
            <a:xfrm>
              <a:off x="6681289" y="2807286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09" h="15875">
                  <a:moveTo>
                    <a:pt x="12626" y="0"/>
                  </a:moveTo>
                  <a:lnTo>
                    <a:pt x="3571" y="0"/>
                  </a:lnTo>
                  <a:lnTo>
                    <a:pt x="0" y="3643"/>
                  </a:lnTo>
                  <a:lnTo>
                    <a:pt x="0" y="7101"/>
                  </a:lnTo>
                  <a:lnTo>
                    <a:pt x="0" y="12412"/>
                  </a:lnTo>
                  <a:lnTo>
                    <a:pt x="3571" y="15870"/>
                  </a:lnTo>
                  <a:lnTo>
                    <a:pt x="12626" y="15870"/>
                  </a:lnTo>
                  <a:lnTo>
                    <a:pt x="16197" y="12412"/>
                  </a:lnTo>
                  <a:lnTo>
                    <a:pt x="16197" y="3643"/>
                  </a:lnTo>
                  <a:lnTo>
                    <a:pt x="126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8" name="object 228" descr=""/>
            <p:cNvSpPr/>
            <p:nvPr/>
          </p:nvSpPr>
          <p:spPr>
            <a:xfrm>
              <a:off x="6681289" y="2807286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09" h="15875">
                  <a:moveTo>
                    <a:pt x="0" y="7101"/>
                  </a:moveTo>
                  <a:lnTo>
                    <a:pt x="0" y="12412"/>
                  </a:lnTo>
                  <a:lnTo>
                    <a:pt x="3571" y="15870"/>
                  </a:lnTo>
                  <a:lnTo>
                    <a:pt x="7142" y="15870"/>
                  </a:lnTo>
                  <a:lnTo>
                    <a:pt x="12626" y="15870"/>
                  </a:lnTo>
                  <a:lnTo>
                    <a:pt x="16197" y="12412"/>
                  </a:lnTo>
                  <a:lnTo>
                    <a:pt x="16197" y="7101"/>
                  </a:lnTo>
                  <a:lnTo>
                    <a:pt x="16197" y="3643"/>
                  </a:lnTo>
                  <a:lnTo>
                    <a:pt x="12626" y="0"/>
                  </a:lnTo>
                  <a:lnTo>
                    <a:pt x="7142" y="0"/>
                  </a:lnTo>
                  <a:lnTo>
                    <a:pt x="3571" y="0"/>
                  </a:lnTo>
                  <a:lnTo>
                    <a:pt x="0" y="3643"/>
                  </a:lnTo>
                  <a:lnTo>
                    <a:pt x="0" y="710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9" name="object 229" descr=""/>
            <p:cNvSpPr/>
            <p:nvPr/>
          </p:nvSpPr>
          <p:spPr>
            <a:xfrm>
              <a:off x="6681672" y="2848105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0" name="object 230" descr=""/>
            <p:cNvSpPr/>
            <p:nvPr/>
          </p:nvSpPr>
          <p:spPr>
            <a:xfrm>
              <a:off x="6681672" y="2848105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1" name="object 231" descr=""/>
            <p:cNvSpPr/>
            <p:nvPr/>
          </p:nvSpPr>
          <p:spPr>
            <a:xfrm>
              <a:off x="6690281" y="2511122"/>
              <a:ext cx="1497330" cy="382270"/>
            </a:xfrm>
            <a:custGeom>
              <a:avLst/>
              <a:gdLst/>
              <a:ahLst/>
              <a:cxnLst/>
              <a:rect l="l" t="t" r="r" b="b"/>
              <a:pathLst>
                <a:path w="1497329" h="382269">
                  <a:moveTo>
                    <a:pt x="0" y="382184"/>
                  </a:moveTo>
                  <a:lnTo>
                    <a:pt x="0" y="357607"/>
                  </a:lnTo>
                </a:path>
                <a:path w="1497329" h="382269">
                  <a:moveTo>
                    <a:pt x="0" y="334820"/>
                  </a:moveTo>
                  <a:lnTo>
                    <a:pt x="0" y="306784"/>
                  </a:lnTo>
                </a:path>
                <a:path w="1497329" h="382269">
                  <a:moveTo>
                    <a:pt x="1419499" y="0"/>
                  </a:moveTo>
                  <a:lnTo>
                    <a:pt x="1419499" y="15808"/>
                  </a:lnTo>
                </a:path>
                <a:path w="1497329" h="382269">
                  <a:moveTo>
                    <a:pt x="1374287" y="59590"/>
                  </a:moveTo>
                  <a:lnTo>
                    <a:pt x="1377770" y="76819"/>
                  </a:lnTo>
                  <a:lnTo>
                    <a:pt x="1387184" y="90760"/>
                  </a:lnTo>
                  <a:lnTo>
                    <a:pt x="1400974" y="100092"/>
                  </a:lnTo>
                  <a:lnTo>
                    <a:pt x="1417586" y="103496"/>
                  </a:lnTo>
                  <a:lnTo>
                    <a:pt x="1434309" y="100092"/>
                  </a:lnTo>
                  <a:lnTo>
                    <a:pt x="1448156" y="90760"/>
                  </a:lnTo>
                  <a:lnTo>
                    <a:pt x="1457590" y="76819"/>
                  </a:lnTo>
                  <a:lnTo>
                    <a:pt x="1461077" y="59590"/>
                  </a:lnTo>
                  <a:lnTo>
                    <a:pt x="1457590" y="43397"/>
                  </a:lnTo>
                  <a:lnTo>
                    <a:pt x="1448156" y="29988"/>
                  </a:lnTo>
                  <a:lnTo>
                    <a:pt x="1434309" y="20851"/>
                  </a:lnTo>
                  <a:lnTo>
                    <a:pt x="1417586" y="17475"/>
                  </a:lnTo>
                  <a:lnTo>
                    <a:pt x="1400974" y="20851"/>
                  </a:lnTo>
                  <a:lnTo>
                    <a:pt x="1387184" y="29988"/>
                  </a:lnTo>
                  <a:lnTo>
                    <a:pt x="1377770" y="43397"/>
                  </a:lnTo>
                  <a:lnTo>
                    <a:pt x="1374287" y="59590"/>
                  </a:lnTo>
                  <a:close/>
                </a:path>
                <a:path w="1497329" h="382269">
                  <a:moveTo>
                    <a:pt x="1341701" y="105164"/>
                  </a:moveTo>
                  <a:lnTo>
                    <a:pt x="1345187" y="121357"/>
                  </a:lnTo>
                  <a:lnTo>
                    <a:pt x="1354622" y="134766"/>
                  </a:lnTo>
                  <a:lnTo>
                    <a:pt x="1368469" y="143902"/>
                  </a:lnTo>
                  <a:lnTo>
                    <a:pt x="1385192" y="147279"/>
                  </a:lnTo>
                  <a:lnTo>
                    <a:pt x="1401830" y="143902"/>
                  </a:lnTo>
                  <a:lnTo>
                    <a:pt x="1415617" y="134766"/>
                  </a:lnTo>
                  <a:lnTo>
                    <a:pt x="1425016" y="121357"/>
                  </a:lnTo>
                  <a:lnTo>
                    <a:pt x="1428491" y="105164"/>
                  </a:lnTo>
                  <a:lnTo>
                    <a:pt x="1425016" y="88970"/>
                  </a:lnTo>
                  <a:lnTo>
                    <a:pt x="1415617" y="75561"/>
                  </a:lnTo>
                  <a:lnTo>
                    <a:pt x="1401830" y="66425"/>
                  </a:lnTo>
                  <a:lnTo>
                    <a:pt x="1385192" y="63048"/>
                  </a:lnTo>
                  <a:lnTo>
                    <a:pt x="1368469" y="66425"/>
                  </a:lnTo>
                  <a:lnTo>
                    <a:pt x="1354622" y="75561"/>
                  </a:lnTo>
                  <a:lnTo>
                    <a:pt x="1345187" y="88970"/>
                  </a:lnTo>
                  <a:lnTo>
                    <a:pt x="1341701" y="105164"/>
                  </a:lnTo>
                  <a:close/>
                </a:path>
                <a:path w="1497329" h="382269">
                  <a:moveTo>
                    <a:pt x="1404960" y="105164"/>
                  </a:moveTo>
                  <a:lnTo>
                    <a:pt x="1408446" y="121357"/>
                  </a:lnTo>
                  <a:lnTo>
                    <a:pt x="1417881" y="134766"/>
                  </a:lnTo>
                  <a:lnTo>
                    <a:pt x="1431728" y="143902"/>
                  </a:lnTo>
                  <a:lnTo>
                    <a:pt x="1448450" y="147279"/>
                  </a:lnTo>
                  <a:lnTo>
                    <a:pt x="1465153" y="143902"/>
                  </a:lnTo>
                  <a:lnTo>
                    <a:pt x="1478956" y="134766"/>
                  </a:lnTo>
                  <a:lnTo>
                    <a:pt x="1488347" y="121357"/>
                  </a:lnTo>
                  <a:lnTo>
                    <a:pt x="1491813" y="105164"/>
                  </a:lnTo>
                  <a:lnTo>
                    <a:pt x="1488347" y="88970"/>
                  </a:lnTo>
                  <a:lnTo>
                    <a:pt x="1478956" y="75561"/>
                  </a:lnTo>
                  <a:lnTo>
                    <a:pt x="1465153" y="66425"/>
                  </a:lnTo>
                  <a:lnTo>
                    <a:pt x="1448450" y="63048"/>
                  </a:lnTo>
                  <a:lnTo>
                    <a:pt x="1431728" y="66425"/>
                  </a:lnTo>
                  <a:lnTo>
                    <a:pt x="1417881" y="75561"/>
                  </a:lnTo>
                  <a:lnTo>
                    <a:pt x="1408446" y="88970"/>
                  </a:lnTo>
                  <a:lnTo>
                    <a:pt x="1404960" y="105164"/>
                  </a:lnTo>
                  <a:close/>
                </a:path>
                <a:path w="1497329" h="382269">
                  <a:moveTo>
                    <a:pt x="1339852" y="152527"/>
                  </a:moveTo>
                  <a:lnTo>
                    <a:pt x="1354327" y="140177"/>
                  </a:lnTo>
                </a:path>
                <a:path w="1497329" h="382269">
                  <a:moveTo>
                    <a:pt x="1497234" y="152527"/>
                  </a:moveTo>
                  <a:lnTo>
                    <a:pt x="1484608" y="140177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2" name="object 232" descr=""/>
            <p:cNvSpPr/>
            <p:nvPr/>
          </p:nvSpPr>
          <p:spPr>
            <a:xfrm>
              <a:off x="7971019" y="2360749"/>
              <a:ext cx="202565" cy="459740"/>
            </a:xfrm>
            <a:custGeom>
              <a:avLst/>
              <a:gdLst/>
              <a:ahLst/>
              <a:cxnLst/>
              <a:rect l="l" t="t" r="r" b="b"/>
              <a:pathLst>
                <a:path w="202565" h="459739">
                  <a:moveTo>
                    <a:pt x="77734" y="89485"/>
                  </a:moveTo>
                  <a:lnTo>
                    <a:pt x="202556" y="89485"/>
                  </a:lnTo>
                  <a:lnTo>
                    <a:pt x="202556" y="0"/>
                  </a:lnTo>
                  <a:lnTo>
                    <a:pt x="77734" y="0"/>
                  </a:lnTo>
                  <a:lnTo>
                    <a:pt x="77734" y="89485"/>
                  </a:lnTo>
                  <a:close/>
                </a:path>
                <a:path w="202565" h="459739">
                  <a:moveTo>
                    <a:pt x="0" y="459319"/>
                  </a:moveTo>
                  <a:lnTo>
                    <a:pt x="122953" y="459319"/>
                  </a:lnTo>
                  <a:lnTo>
                    <a:pt x="122953" y="369988"/>
                  </a:lnTo>
                  <a:lnTo>
                    <a:pt x="0" y="369988"/>
                  </a:lnTo>
                  <a:lnTo>
                    <a:pt x="0" y="4593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3" name="object 233" descr=""/>
            <p:cNvSpPr/>
            <p:nvPr/>
          </p:nvSpPr>
          <p:spPr>
            <a:xfrm>
              <a:off x="8365240" y="2653455"/>
              <a:ext cx="123189" cy="89535"/>
            </a:xfrm>
            <a:custGeom>
              <a:avLst/>
              <a:gdLst/>
              <a:ahLst/>
              <a:cxnLst/>
              <a:rect l="l" t="t" r="r" b="b"/>
              <a:pathLst>
                <a:path w="123190" h="89535">
                  <a:moveTo>
                    <a:pt x="122953" y="0"/>
                  </a:moveTo>
                  <a:lnTo>
                    <a:pt x="0" y="0"/>
                  </a:lnTo>
                  <a:lnTo>
                    <a:pt x="0" y="89485"/>
                  </a:lnTo>
                  <a:lnTo>
                    <a:pt x="122953" y="89485"/>
                  </a:lnTo>
                  <a:lnTo>
                    <a:pt x="1229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4" name="object 234" descr=""/>
            <p:cNvSpPr/>
            <p:nvPr/>
          </p:nvSpPr>
          <p:spPr>
            <a:xfrm>
              <a:off x="8365240" y="2653455"/>
              <a:ext cx="123189" cy="89535"/>
            </a:xfrm>
            <a:custGeom>
              <a:avLst/>
              <a:gdLst/>
              <a:ahLst/>
              <a:cxnLst/>
              <a:rect l="l" t="t" r="r" b="b"/>
              <a:pathLst>
                <a:path w="123190" h="89535">
                  <a:moveTo>
                    <a:pt x="0" y="89485"/>
                  </a:moveTo>
                  <a:lnTo>
                    <a:pt x="122953" y="89485"/>
                  </a:lnTo>
                  <a:lnTo>
                    <a:pt x="122953" y="0"/>
                  </a:lnTo>
                  <a:lnTo>
                    <a:pt x="0" y="0"/>
                  </a:lnTo>
                  <a:lnTo>
                    <a:pt x="0" y="894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5" name="object 235" descr=""/>
            <p:cNvSpPr/>
            <p:nvPr/>
          </p:nvSpPr>
          <p:spPr>
            <a:xfrm>
              <a:off x="8098876" y="2272697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09" h="15875">
                  <a:moveTo>
                    <a:pt x="12753" y="0"/>
                  </a:moveTo>
                  <a:lnTo>
                    <a:pt x="3698" y="0"/>
                  </a:lnTo>
                  <a:lnTo>
                    <a:pt x="0" y="3458"/>
                  </a:lnTo>
                  <a:lnTo>
                    <a:pt x="0" y="7039"/>
                  </a:lnTo>
                  <a:lnTo>
                    <a:pt x="0" y="12226"/>
                  </a:lnTo>
                  <a:lnTo>
                    <a:pt x="3698" y="15808"/>
                  </a:lnTo>
                  <a:lnTo>
                    <a:pt x="12753" y="15808"/>
                  </a:lnTo>
                  <a:lnTo>
                    <a:pt x="16324" y="12226"/>
                  </a:lnTo>
                  <a:lnTo>
                    <a:pt x="16324" y="3458"/>
                  </a:lnTo>
                  <a:lnTo>
                    <a:pt x="1275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6" name="object 236" descr=""/>
            <p:cNvSpPr/>
            <p:nvPr/>
          </p:nvSpPr>
          <p:spPr>
            <a:xfrm>
              <a:off x="8098876" y="2272697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09" h="15875">
                  <a:moveTo>
                    <a:pt x="0" y="7039"/>
                  </a:moveTo>
                  <a:lnTo>
                    <a:pt x="0" y="12226"/>
                  </a:lnTo>
                  <a:lnTo>
                    <a:pt x="3698" y="15808"/>
                  </a:lnTo>
                  <a:lnTo>
                    <a:pt x="7333" y="15808"/>
                  </a:lnTo>
                  <a:lnTo>
                    <a:pt x="12753" y="15808"/>
                  </a:lnTo>
                  <a:lnTo>
                    <a:pt x="16324" y="12226"/>
                  </a:lnTo>
                  <a:lnTo>
                    <a:pt x="16324" y="7039"/>
                  </a:lnTo>
                  <a:lnTo>
                    <a:pt x="16324" y="3458"/>
                  </a:lnTo>
                  <a:lnTo>
                    <a:pt x="12753" y="0"/>
                  </a:lnTo>
                  <a:lnTo>
                    <a:pt x="7333" y="0"/>
                  </a:lnTo>
                  <a:lnTo>
                    <a:pt x="3698" y="0"/>
                  </a:lnTo>
                  <a:lnTo>
                    <a:pt x="0" y="3458"/>
                  </a:lnTo>
                  <a:lnTo>
                    <a:pt x="0" y="703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7" name="object 237" descr=""/>
            <p:cNvSpPr/>
            <p:nvPr/>
          </p:nvSpPr>
          <p:spPr>
            <a:xfrm>
              <a:off x="8099386" y="2313516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8" name="object 238" descr=""/>
            <p:cNvSpPr/>
            <p:nvPr/>
          </p:nvSpPr>
          <p:spPr>
            <a:xfrm>
              <a:off x="8099386" y="2313516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9" name="object 239" descr=""/>
            <p:cNvSpPr/>
            <p:nvPr/>
          </p:nvSpPr>
          <p:spPr>
            <a:xfrm>
              <a:off x="8109780" y="2281404"/>
              <a:ext cx="0" cy="229870"/>
            </a:xfrm>
            <a:custGeom>
              <a:avLst/>
              <a:gdLst/>
              <a:ahLst/>
              <a:cxnLst/>
              <a:rect l="l" t="t" r="r" b="b"/>
              <a:pathLst>
                <a:path w="0" h="229869">
                  <a:moveTo>
                    <a:pt x="0" y="229718"/>
                  </a:moveTo>
                  <a:lnTo>
                    <a:pt x="0" y="166607"/>
                  </a:lnTo>
                </a:path>
                <a:path w="0" h="229869">
                  <a:moveTo>
                    <a:pt x="0" y="77128"/>
                  </a:moveTo>
                  <a:lnTo>
                    <a:pt x="0" y="52674"/>
                  </a:lnTo>
                </a:path>
                <a:path w="0" h="229869">
                  <a:moveTo>
                    <a:pt x="0" y="29888"/>
                  </a:moveTo>
                  <a:lnTo>
                    <a:pt x="0" y="0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0" name="object 240" descr=""/>
            <p:cNvSpPr/>
            <p:nvPr/>
          </p:nvSpPr>
          <p:spPr>
            <a:xfrm>
              <a:off x="8021078" y="2884599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09" h="17780">
                  <a:moveTo>
                    <a:pt x="12817" y="0"/>
                  </a:moveTo>
                  <a:lnTo>
                    <a:pt x="3762" y="0"/>
                  </a:lnTo>
                  <a:lnTo>
                    <a:pt x="0" y="3458"/>
                  </a:lnTo>
                  <a:lnTo>
                    <a:pt x="0" y="8707"/>
                  </a:lnTo>
                  <a:lnTo>
                    <a:pt x="0" y="14017"/>
                  </a:lnTo>
                  <a:lnTo>
                    <a:pt x="3762" y="17475"/>
                  </a:lnTo>
                  <a:lnTo>
                    <a:pt x="12817" y="17475"/>
                  </a:lnTo>
                  <a:lnTo>
                    <a:pt x="16388" y="14017"/>
                  </a:lnTo>
                  <a:lnTo>
                    <a:pt x="16388" y="3458"/>
                  </a:lnTo>
                  <a:lnTo>
                    <a:pt x="1281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1" name="object 241" descr=""/>
            <p:cNvSpPr/>
            <p:nvPr/>
          </p:nvSpPr>
          <p:spPr>
            <a:xfrm>
              <a:off x="8021078" y="2884599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09" h="17780">
                  <a:moveTo>
                    <a:pt x="0" y="8707"/>
                  </a:moveTo>
                  <a:lnTo>
                    <a:pt x="0" y="14017"/>
                  </a:lnTo>
                  <a:lnTo>
                    <a:pt x="3762" y="17475"/>
                  </a:lnTo>
                  <a:lnTo>
                    <a:pt x="7333" y="17475"/>
                  </a:lnTo>
                  <a:lnTo>
                    <a:pt x="12817" y="17475"/>
                  </a:lnTo>
                  <a:lnTo>
                    <a:pt x="16388" y="14017"/>
                  </a:lnTo>
                  <a:lnTo>
                    <a:pt x="16388" y="8707"/>
                  </a:lnTo>
                  <a:lnTo>
                    <a:pt x="16388" y="3458"/>
                  </a:lnTo>
                  <a:lnTo>
                    <a:pt x="12817" y="0"/>
                  </a:lnTo>
                  <a:lnTo>
                    <a:pt x="7333" y="0"/>
                  </a:lnTo>
                  <a:lnTo>
                    <a:pt x="3762" y="0"/>
                  </a:lnTo>
                  <a:lnTo>
                    <a:pt x="0" y="3458"/>
                  </a:lnTo>
                  <a:lnTo>
                    <a:pt x="0" y="870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2" name="object 242" descr=""/>
            <p:cNvSpPr/>
            <p:nvPr/>
          </p:nvSpPr>
          <p:spPr>
            <a:xfrm>
              <a:off x="8021652" y="2844646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3" name="object 243" descr=""/>
            <p:cNvSpPr/>
            <p:nvPr/>
          </p:nvSpPr>
          <p:spPr>
            <a:xfrm>
              <a:off x="8021652" y="2844646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4" name="object 244" descr=""/>
            <p:cNvSpPr/>
            <p:nvPr/>
          </p:nvSpPr>
          <p:spPr>
            <a:xfrm>
              <a:off x="8030133" y="2663650"/>
              <a:ext cx="0" cy="179070"/>
            </a:xfrm>
            <a:custGeom>
              <a:avLst/>
              <a:gdLst/>
              <a:ahLst/>
              <a:cxnLst/>
              <a:rect l="l" t="t" r="r" b="b"/>
              <a:pathLst>
                <a:path w="0" h="179069">
                  <a:moveTo>
                    <a:pt x="0" y="0"/>
                  </a:moveTo>
                  <a:lnTo>
                    <a:pt x="0" y="64901"/>
                  </a:lnTo>
                </a:path>
                <a:path w="0" h="179069">
                  <a:moveTo>
                    <a:pt x="0" y="154257"/>
                  </a:moveTo>
                  <a:lnTo>
                    <a:pt x="0" y="178834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5" name="object 245" descr=""/>
            <p:cNvSpPr/>
            <p:nvPr/>
          </p:nvSpPr>
          <p:spPr>
            <a:xfrm>
              <a:off x="8028341" y="2863536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09" h="3810">
                  <a:moveTo>
                    <a:pt x="0" y="1735"/>
                  </a:moveTo>
                  <a:lnTo>
                    <a:pt x="524" y="508"/>
                  </a:lnTo>
                  <a:lnTo>
                    <a:pt x="1792" y="0"/>
                  </a:lnTo>
                  <a:lnTo>
                    <a:pt x="3059" y="508"/>
                  </a:lnTo>
                  <a:lnTo>
                    <a:pt x="3584" y="1735"/>
                  </a:lnTo>
                  <a:lnTo>
                    <a:pt x="3059" y="2962"/>
                  </a:lnTo>
                  <a:lnTo>
                    <a:pt x="1792" y="3470"/>
                  </a:lnTo>
                  <a:lnTo>
                    <a:pt x="524" y="2962"/>
                  </a:lnTo>
                  <a:lnTo>
                    <a:pt x="0" y="17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6" name="object 246" descr=""/>
            <p:cNvSpPr/>
            <p:nvPr/>
          </p:nvSpPr>
          <p:spPr>
            <a:xfrm>
              <a:off x="8030133" y="2865271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0"/>
                  </a:moveTo>
                  <a:lnTo>
                    <a:pt x="0" y="28035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7" name="object 247" descr=""/>
            <p:cNvSpPr/>
            <p:nvPr/>
          </p:nvSpPr>
          <p:spPr>
            <a:xfrm>
              <a:off x="8415362" y="2807286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09" h="15875">
                  <a:moveTo>
                    <a:pt x="12626" y="0"/>
                  </a:moveTo>
                  <a:lnTo>
                    <a:pt x="3571" y="0"/>
                  </a:lnTo>
                  <a:lnTo>
                    <a:pt x="0" y="3643"/>
                  </a:lnTo>
                  <a:lnTo>
                    <a:pt x="0" y="7101"/>
                  </a:lnTo>
                  <a:lnTo>
                    <a:pt x="0" y="12412"/>
                  </a:lnTo>
                  <a:lnTo>
                    <a:pt x="3571" y="15870"/>
                  </a:lnTo>
                  <a:lnTo>
                    <a:pt x="12626" y="15870"/>
                  </a:lnTo>
                  <a:lnTo>
                    <a:pt x="16324" y="12412"/>
                  </a:lnTo>
                  <a:lnTo>
                    <a:pt x="16324" y="3643"/>
                  </a:lnTo>
                  <a:lnTo>
                    <a:pt x="126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8" name="object 248" descr=""/>
            <p:cNvSpPr/>
            <p:nvPr/>
          </p:nvSpPr>
          <p:spPr>
            <a:xfrm>
              <a:off x="8415362" y="2807286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09" h="15875">
                  <a:moveTo>
                    <a:pt x="0" y="7101"/>
                  </a:moveTo>
                  <a:lnTo>
                    <a:pt x="0" y="12412"/>
                  </a:lnTo>
                  <a:lnTo>
                    <a:pt x="3571" y="15870"/>
                  </a:lnTo>
                  <a:lnTo>
                    <a:pt x="7333" y="15870"/>
                  </a:lnTo>
                  <a:lnTo>
                    <a:pt x="12626" y="15870"/>
                  </a:lnTo>
                  <a:lnTo>
                    <a:pt x="16324" y="12412"/>
                  </a:lnTo>
                  <a:lnTo>
                    <a:pt x="16324" y="7101"/>
                  </a:lnTo>
                  <a:lnTo>
                    <a:pt x="16324" y="3643"/>
                  </a:lnTo>
                  <a:lnTo>
                    <a:pt x="12626" y="0"/>
                  </a:lnTo>
                  <a:lnTo>
                    <a:pt x="7333" y="0"/>
                  </a:lnTo>
                  <a:lnTo>
                    <a:pt x="3571" y="0"/>
                  </a:lnTo>
                  <a:lnTo>
                    <a:pt x="0" y="3643"/>
                  </a:lnTo>
                  <a:lnTo>
                    <a:pt x="0" y="710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9" name="object 249" descr=""/>
            <p:cNvSpPr/>
            <p:nvPr/>
          </p:nvSpPr>
          <p:spPr>
            <a:xfrm>
              <a:off x="8415872" y="2767525"/>
              <a:ext cx="23495" cy="24765"/>
            </a:xfrm>
            <a:custGeom>
              <a:avLst/>
              <a:gdLst/>
              <a:ahLst/>
              <a:cxnLst/>
              <a:rect l="l" t="t" r="r" b="b"/>
              <a:pathLst>
                <a:path w="23495" h="24764">
                  <a:moveTo>
                    <a:pt x="23374" y="0"/>
                  </a:moveTo>
                  <a:lnTo>
                    <a:pt x="0" y="0"/>
                  </a:lnTo>
                  <a:lnTo>
                    <a:pt x="0" y="24445"/>
                  </a:lnTo>
                  <a:lnTo>
                    <a:pt x="23374" y="24445"/>
                  </a:lnTo>
                  <a:lnTo>
                    <a:pt x="2337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0" name="object 250" descr=""/>
            <p:cNvSpPr/>
            <p:nvPr/>
          </p:nvSpPr>
          <p:spPr>
            <a:xfrm>
              <a:off x="8415872" y="2767525"/>
              <a:ext cx="23495" cy="24765"/>
            </a:xfrm>
            <a:custGeom>
              <a:avLst/>
              <a:gdLst/>
              <a:ahLst/>
              <a:cxnLst/>
              <a:rect l="l" t="t" r="r" b="b"/>
              <a:pathLst>
                <a:path w="23495" h="24764">
                  <a:moveTo>
                    <a:pt x="0" y="24445"/>
                  </a:moveTo>
                  <a:lnTo>
                    <a:pt x="23374" y="24445"/>
                  </a:lnTo>
                  <a:lnTo>
                    <a:pt x="23374" y="0"/>
                  </a:lnTo>
                  <a:lnTo>
                    <a:pt x="0" y="0"/>
                  </a:lnTo>
                  <a:lnTo>
                    <a:pt x="0" y="2444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1" name="object 251" descr=""/>
            <p:cNvSpPr/>
            <p:nvPr/>
          </p:nvSpPr>
          <p:spPr>
            <a:xfrm>
              <a:off x="8187515" y="2663650"/>
              <a:ext cx="236854" cy="102235"/>
            </a:xfrm>
            <a:custGeom>
              <a:avLst/>
              <a:gdLst/>
              <a:ahLst/>
              <a:cxnLst/>
              <a:rect l="l" t="t" r="r" b="b"/>
              <a:pathLst>
                <a:path w="236854" h="102235">
                  <a:moveTo>
                    <a:pt x="0" y="0"/>
                  </a:moveTo>
                  <a:lnTo>
                    <a:pt x="175492" y="0"/>
                  </a:lnTo>
                </a:path>
                <a:path w="236854" h="102235">
                  <a:moveTo>
                    <a:pt x="236838" y="77128"/>
                  </a:moveTo>
                  <a:lnTo>
                    <a:pt x="236838" y="101705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2" name="object 252" descr=""/>
            <p:cNvSpPr/>
            <p:nvPr/>
          </p:nvSpPr>
          <p:spPr>
            <a:xfrm>
              <a:off x="8422561" y="2788075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09" h="3810">
                  <a:moveTo>
                    <a:pt x="0" y="1735"/>
                  </a:moveTo>
                  <a:lnTo>
                    <a:pt x="524" y="508"/>
                  </a:lnTo>
                  <a:lnTo>
                    <a:pt x="1792" y="0"/>
                  </a:lnTo>
                  <a:lnTo>
                    <a:pt x="3059" y="508"/>
                  </a:lnTo>
                  <a:lnTo>
                    <a:pt x="3584" y="1735"/>
                  </a:lnTo>
                  <a:lnTo>
                    <a:pt x="3059" y="2962"/>
                  </a:lnTo>
                  <a:lnTo>
                    <a:pt x="1792" y="3470"/>
                  </a:lnTo>
                  <a:lnTo>
                    <a:pt x="524" y="2962"/>
                  </a:lnTo>
                  <a:lnTo>
                    <a:pt x="0" y="17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3" name="object 253" descr=""/>
            <p:cNvSpPr/>
            <p:nvPr/>
          </p:nvSpPr>
          <p:spPr>
            <a:xfrm>
              <a:off x="7715496" y="2789810"/>
              <a:ext cx="709295" cy="1250315"/>
            </a:xfrm>
            <a:custGeom>
              <a:avLst/>
              <a:gdLst/>
              <a:ahLst/>
              <a:cxnLst/>
              <a:rect l="l" t="t" r="r" b="b"/>
              <a:pathLst>
                <a:path w="709295" h="1250314">
                  <a:moveTo>
                    <a:pt x="708857" y="0"/>
                  </a:moveTo>
                  <a:lnTo>
                    <a:pt x="708857" y="28097"/>
                  </a:lnTo>
                </a:path>
                <a:path w="709295" h="1250314">
                  <a:moveTo>
                    <a:pt x="77798" y="1097521"/>
                  </a:moveTo>
                  <a:lnTo>
                    <a:pt x="77798" y="1113206"/>
                  </a:lnTo>
                </a:path>
                <a:path w="709295" h="1250314">
                  <a:moveTo>
                    <a:pt x="32586" y="1157112"/>
                  </a:moveTo>
                  <a:lnTo>
                    <a:pt x="36099" y="1174270"/>
                  </a:lnTo>
                  <a:lnTo>
                    <a:pt x="45722" y="1188174"/>
                  </a:lnTo>
                  <a:lnTo>
                    <a:pt x="60080" y="1197492"/>
                  </a:lnTo>
                  <a:lnTo>
                    <a:pt x="77798" y="1200895"/>
                  </a:lnTo>
                  <a:lnTo>
                    <a:pt x="95559" y="1197492"/>
                  </a:lnTo>
                  <a:lnTo>
                    <a:pt x="109890" y="1188174"/>
                  </a:lnTo>
                  <a:lnTo>
                    <a:pt x="119461" y="1174270"/>
                  </a:lnTo>
                  <a:lnTo>
                    <a:pt x="122946" y="1157112"/>
                  </a:lnTo>
                  <a:lnTo>
                    <a:pt x="119461" y="1140919"/>
                  </a:lnTo>
                  <a:lnTo>
                    <a:pt x="109890" y="1127510"/>
                  </a:lnTo>
                  <a:lnTo>
                    <a:pt x="95559" y="1118373"/>
                  </a:lnTo>
                  <a:lnTo>
                    <a:pt x="77798" y="1114997"/>
                  </a:lnTo>
                  <a:lnTo>
                    <a:pt x="60080" y="1118373"/>
                  </a:lnTo>
                  <a:lnTo>
                    <a:pt x="45722" y="1127510"/>
                  </a:lnTo>
                  <a:lnTo>
                    <a:pt x="36099" y="1140919"/>
                  </a:lnTo>
                  <a:lnTo>
                    <a:pt x="32586" y="1157112"/>
                  </a:lnTo>
                  <a:close/>
                </a:path>
                <a:path w="709295" h="1250314">
                  <a:moveTo>
                    <a:pt x="1913" y="1202685"/>
                  </a:moveTo>
                  <a:lnTo>
                    <a:pt x="5387" y="1218879"/>
                  </a:lnTo>
                  <a:lnTo>
                    <a:pt x="14786" y="1232288"/>
                  </a:lnTo>
                  <a:lnTo>
                    <a:pt x="28573" y="1241424"/>
                  </a:lnTo>
                  <a:lnTo>
                    <a:pt x="45212" y="1244800"/>
                  </a:lnTo>
                  <a:lnTo>
                    <a:pt x="63003" y="1241424"/>
                  </a:lnTo>
                  <a:lnTo>
                    <a:pt x="77399" y="1232288"/>
                  </a:lnTo>
                  <a:lnTo>
                    <a:pt x="87036" y="1218879"/>
                  </a:lnTo>
                  <a:lnTo>
                    <a:pt x="90552" y="1202685"/>
                  </a:lnTo>
                  <a:lnTo>
                    <a:pt x="87036" y="1186492"/>
                  </a:lnTo>
                  <a:lnTo>
                    <a:pt x="77399" y="1173083"/>
                  </a:lnTo>
                  <a:lnTo>
                    <a:pt x="63003" y="1163947"/>
                  </a:lnTo>
                  <a:lnTo>
                    <a:pt x="45212" y="1160570"/>
                  </a:lnTo>
                  <a:lnTo>
                    <a:pt x="28573" y="1163947"/>
                  </a:lnTo>
                  <a:lnTo>
                    <a:pt x="14786" y="1173083"/>
                  </a:lnTo>
                  <a:lnTo>
                    <a:pt x="5387" y="1186492"/>
                  </a:lnTo>
                  <a:lnTo>
                    <a:pt x="1913" y="1202685"/>
                  </a:lnTo>
                  <a:close/>
                </a:path>
                <a:path w="709295" h="1250314">
                  <a:moveTo>
                    <a:pt x="65172" y="1202685"/>
                  </a:moveTo>
                  <a:lnTo>
                    <a:pt x="68648" y="1218879"/>
                  </a:lnTo>
                  <a:lnTo>
                    <a:pt x="78061" y="1232288"/>
                  </a:lnTo>
                  <a:lnTo>
                    <a:pt x="91886" y="1241424"/>
                  </a:lnTo>
                  <a:lnTo>
                    <a:pt x="108598" y="1244800"/>
                  </a:lnTo>
                  <a:lnTo>
                    <a:pt x="126316" y="1241424"/>
                  </a:lnTo>
                  <a:lnTo>
                    <a:pt x="140674" y="1232288"/>
                  </a:lnTo>
                  <a:lnTo>
                    <a:pt x="150297" y="1218879"/>
                  </a:lnTo>
                  <a:lnTo>
                    <a:pt x="153811" y="1202685"/>
                  </a:lnTo>
                  <a:lnTo>
                    <a:pt x="150297" y="1186492"/>
                  </a:lnTo>
                  <a:lnTo>
                    <a:pt x="140674" y="1173083"/>
                  </a:lnTo>
                  <a:lnTo>
                    <a:pt x="126316" y="1163947"/>
                  </a:lnTo>
                  <a:lnTo>
                    <a:pt x="108598" y="1160570"/>
                  </a:lnTo>
                  <a:lnTo>
                    <a:pt x="91886" y="1163947"/>
                  </a:lnTo>
                  <a:lnTo>
                    <a:pt x="78061" y="1173083"/>
                  </a:lnTo>
                  <a:lnTo>
                    <a:pt x="68648" y="1186492"/>
                  </a:lnTo>
                  <a:lnTo>
                    <a:pt x="65172" y="1202685"/>
                  </a:lnTo>
                  <a:close/>
                </a:path>
                <a:path w="709295" h="1250314">
                  <a:moveTo>
                    <a:pt x="0" y="1250049"/>
                  </a:moveTo>
                  <a:lnTo>
                    <a:pt x="12817" y="1237699"/>
                  </a:lnTo>
                </a:path>
                <a:path w="709295" h="1250314">
                  <a:moveTo>
                    <a:pt x="157382" y="1250049"/>
                  </a:moveTo>
                  <a:lnTo>
                    <a:pt x="142906" y="1237699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4" name="object 254" descr=""/>
            <p:cNvSpPr/>
            <p:nvPr/>
          </p:nvSpPr>
          <p:spPr>
            <a:xfrm>
              <a:off x="7654533" y="3736959"/>
              <a:ext cx="519430" cy="459740"/>
            </a:xfrm>
            <a:custGeom>
              <a:avLst/>
              <a:gdLst/>
              <a:ahLst/>
              <a:cxnLst/>
              <a:rect l="l" t="t" r="r" b="b"/>
              <a:pathLst>
                <a:path w="519429" h="459739">
                  <a:moveTo>
                    <a:pt x="79583" y="89485"/>
                  </a:moveTo>
                  <a:lnTo>
                    <a:pt x="204245" y="89485"/>
                  </a:lnTo>
                  <a:lnTo>
                    <a:pt x="204245" y="0"/>
                  </a:lnTo>
                  <a:lnTo>
                    <a:pt x="79583" y="0"/>
                  </a:lnTo>
                  <a:lnTo>
                    <a:pt x="79583" y="89485"/>
                  </a:lnTo>
                  <a:close/>
                </a:path>
                <a:path w="519429" h="459739">
                  <a:moveTo>
                    <a:pt x="0" y="459319"/>
                  </a:moveTo>
                  <a:lnTo>
                    <a:pt x="124821" y="459319"/>
                  </a:lnTo>
                  <a:lnTo>
                    <a:pt x="124821" y="368172"/>
                  </a:lnTo>
                  <a:lnTo>
                    <a:pt x="0" y="368172"/>
                  </a:lnTo>
                  <a:lnTo>
                    <a:pt x="0" y="459319"/>
                  </a:lnTo>
                  <a:close/>
                </a:path>
                <a:path w="519429" h="459739">
                  <a:moveTo>
                    <a:pt x="394220" y="459319"/>
                  </a:moveTo>
                  <a:lnTo>
                    <a:pt x="519042" y="459319"/>
                  </a:lnTo>
                  <a:lnTo>
                    <a:pt x="519042" y="368172"/>
                  </a:lnTo>
                  <a:lnTo>
                    <a:pt x="394220" y="368172"/>
                  </a:lnTo>
                  <a:lnTo>
                    <a:pt x="394220" y="4593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5" name="object 255" descr=""/>
            <p:cNvSpPr/>
            <p:nvPr/>
          </p:nvSpPr>
          <p:spPr>
            <a:xfrm>
              <a:off x="7784239" y="3648906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5" h="15875">
                  <a:moveTo>
                    <a:pt x="14475" y="0"/>
                  </a:moveTo>
                  <a:lnTo>
                    <a:pt x="3762" y="0"/>
                  </a:lnTo>
                  <a:lnTo>
                    <a:pt x="0" y="3458"/>
                  </a:lnTo>
                  <a:lnTo>
                    <a:pt x="0" y="6916"/>
                  </a:lnTo>
                  <a:lnTo>
                    <a:pt x="0" y="12226"/>
                  </a:lnTo>
                  <a:lnTo>
                    <a:pt x="3762" y="15685"/>
                  </a:lnTo>
                  <a:lnTo>
                    <a:pt x="14475" y="15685"/>
                  </a:lnTo>
                  <a:lnTo>
                    <a:pt x="18046" y="12226"/>
                  </a:lnTo>
                  <a:lnTo>
                    <a:pt x="18046" y="3458"/>
                  </a:lnTo>
                  <a:lnTo>
                    <a:pt x="1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6" name="object 256" descr=""/>
            <p:cNvSpPr/>
            <p:nvPr/>
          </p:nvSpPr>
          <p:spPr>
            <a:xfrm>
              <a:off x="7784239" y="3648906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5" h="15875">
                  <a:moveTo>
                    <a:pt x="0" y="6916"/>
                  </a:moveTo>
                  <a:lnTo>
                    <a:pt x="0" y="12226"/>
                  </a:lnTo>
                  <a:lnTo>
                    <a:pt x="3762" y="15685"/>
                  </a:lnTo>
                  <a:lnTo>
                    <a:pt x="9055" y="15685"/>
                  </a:lnTo>
                  <a:lnTo>
                    <a:pt x="14475" y="15685"/>
                  </a:lnTo>
                  <a:lnTo>
                    <a:pt x="18046" y="12226"/>
                  </a:lnTo>
                  <a:lnTo>
                    <a:pt x="18046" y="6916"/>
                  </a:lnTo>
                  <a:lnTo>
                    <a:pt x="18046" y="3458"/>
                  </a:lnTo>
                  <a:lnTo>
                    <a:pt x="14475" y="0"/>
                  </a:lnTo>
                  <a:lnTo>
                    <a:pt x="9055" y="0"/>
                  </a:lnTo>
                  <a:lnTo>
                    <a:pt x="3762" y="0"/>
                  </a:lnTo>
                  <a:lnTo>
                    <a:pt x="0" y="3458"/>
                  </a:lnTo>
                  <a:lnTo>
                    <a:pt x="0" y="691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7" name="object 257" descr=""/>
            <p:cNvSpPr/>
            <p:nvPr/>
          </p:nvSpPr>
          <p:spPr>
            <a:xfrm>
              <a:off x="7784750" y="3687880"/>
              <a:ext cx="24130" cy="24765"/>
            </a:xfrm>
            <a:custGeom>
              <a:avLst/>
              <a:gdLst/>
              <a:ahLst/>
              <a:cxnLst/>
              <a:rect l="l" t="t" r="r" b="b"/>
              <a:pathLst>
                <a:path w="24129" h="24764">
                  <a:moveTo>
                    <a:pt x="23530" y="0"/>
                  </a:moveTo>
                  <a:lnTo>
                    <a:pt x="0" y="0"/>
                  </a:lnTo>
                  <a:lnTo>
                    <a:pt x="0" y="24445"/>
                  </a:lnTo>
                  <a:lnTo>
                    <a:pt x="23530" y="2444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8" name="object 258" descr=""/>
            <p:cNvSpPr/>
            <p:nvPr/>
          </p:nvSpPr>
          <p:spPr>
            <a:xfrm>
              <a:off x="7784750" y="3687880"/>
              <a:ext cx="24130" cy="24765"/>
            </a:xfrm>
            <a:custGeom>
              <a:avLst/>
              <a:gdLst/>
              <a:ahLst/>
              <a:cxnLst/>
              <a:rect l="l" t="t" r="r" b="b"/>
              <a:pathLst>
                <a:path w="24129" h="24764">
                  <a:moveTo>
                    <a:pt x="0" y="24445"/>
                  </a:moveTo>
                  <a:lnTo>
                    <a:pt x="23530" y="2444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444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9" name="object 259" descr=""/>
            <p:cNvSpPr/>
            <p:nvPr/>
          </p:nvSpPr>
          <p:spPr>
            <a:xfrm>
              <a:off x="7793295" y="3657614"/>
              <a:ext cx="0" cy="229870"/>
            </a:xfrm>
            <a:custGeom>
              <a:avLst/>
              <a:gdLst/>
              <a:ahLst/>
              <a:cxnLst/>
              <a:rect l="l" t="t" r="r" b="b"/>
              <a:pathLst>
                <a:path w="0" h="229870">
                  <a:moveTo>
                    <a:pt x="0" y="229718"/>
                  </a:moveTo>
                  <a:lnTo>
                    <a:pt x="0" y="166607"/>
                  </a:lnTo>
                </a:path>
                <a:path w="0" h="229870">
                  <a:moveTo>
                    <a:pt x="0" y="77128"/>
                  </a:moveTo>
                  <a:lnTo>
                    <a:pt x="0" y="52551"/>
                  </a:lnTo>
                </a:path>
                <a:path w="0" h="229870">
                  <a:moveTo>
                    <a:pt x="0" y="28097"/>
                  </a:moveTo>
                  <a:lnTo>
                    <a:pt x="0" y="0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0" name="object 260" descr=""/>
            <p:cNvSpPr/>
            <p:nvPr/>
          </p:nvSpPr>
          <p:spPr>
            <a:xfrm>
              <a:off x="7704783" y="4260624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09" h="17779">
                  <a:moveTo>
                    <a:pt x="12626" y="0"/>
                  </a:moveTo>
                  <a:lnTo>
                    <a:pt x="3571" y="0"/>
                  </a:lnTo>
                  <a:lnTo>
                    <a:pt x="0" y="3643"/>
                  </a:lnTo>
                  <a:lnTo>
                    <a:pt x="0" y="8768"/>
                  </a:lnTo>
                  <a:lnTo>
                    <a:pt x="0" y="14079"/>
                  </a:lnTo>
                  <a:lnTo>
                    <a:pt x="3571" y="17661"/>
                  </a:lnTo>
                  <a:lnTo>
                    <a:pt x="12626" y="17661"/>
                  </a:lnTo>
                  <a:lnTo>
                    <a:pt x="16197" y="14079"/>
                  </a:lnTo>
                  <a:lnTo>
                    <a:pt x="16197" y="3643"/>
                  </a:lnTo>
                  <a:lnTo>
                    <a:pt x="126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1" name="object 261" descr=""/>
            <p:cNvSpPr/>
            <p:nvPr/>
          </p:nvSpPr>
          <p:spPr>
            <a:xfrm>
              <a:off x="7704783" y="4260624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09" h="17779">
                  <a:moveTo>
                    <a:pt x="0" y="8768"/>
                  </a:moveTo>
                  <a:lnTo>
                    <a:pt x="0" y="14079"/>
                  </a:lnTo>
                  <a:lnTo>
                    <a:pt x="3571" y="17661"/>
                  </a:lnTo>
                  <a:lnTo>
                    <a:pt x="7142" y="17661"/>
                  </a:lnTo>
                  <a:lnTo>
                    <a:pt x="12626" y="17661"/>
                  </a:lnTo>
                  <a:lnTo>
                    <a:pt x="16197" y="14079"/>
                  </a:lnTo>
                  <a:lnTo>
                    <a:pt x="16197" y="8768"/>
                  </a:lnTo>
                  <a:lnTo>
                    <a:pt x="16197" y="3643"/>
                  </a:lnTo>
                  <a:lnTo>
                    <a:pt x="12626" y="0"/>
                  </a:lnTo>
                  <a:lnTo>
                    <a:pt x="7142" y="0"/>
                  </a:lnTo>
                  <a:lnTo>
                    <a:pt x="3571" y="0"/>
                  </a:lnTo>
                  <a:lnTo>
                    <a:pt x="0" y="3643"/>
                  </a:lnTo>
                  <a:lnTo>
                    <a:pt x="0" y="876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2" name="object 262" descr=""/>
            <p:cNvSpPr/>
            <p:nvPr/>
          </p:nvSpPr>
          <p:spPr>
            <a:xfrm>
              <a:off x="7705166" y="4220856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3" name="object 263" descr=""/>
            <p:cNvSpPr/>
            <p:nvPr/>
          </p:nvSpPr>
          <p:spPr>
            <a:xfrm>
              <a:off x="7705166" y="4220856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4" name="object 264" descr=""/>
            <p:cNvSpPr/>
            <p:nvPr/>
          </p:nvSpPr>
          <p:spPr>
            <a:xfrm>
              <a:off x="7715496" y="4039860"/>
              <a:ext cx="0" cy="179070"/>
            </a:xfrm>
            <a:custGeom>
              <a:avLst/>
              <a:gdLst/>
              <a:ahLst/>
              <a:cxnLst/>
              <a:rect l="l" t="t" r="r" b="b"/>
              <a:pathLst>
                <a:path w="0" h="179070">
                  <a:moveTo>
                    <a:pt x="0" y="0"/>
                  </a:moveTo>
                  <a:lnTo>
                    <a:pt x="0" y="63110"/>
                  </a:lnTo>
                </a:path>
                <a:path w="0" h="179070">
                  <a:moveTo>
                    <a:pt x="0" y="154257"/>
                  </a:moveTo>
                  <a:lnTo>
                    <a:pt x="0" y="178834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5" name="object 265" descr=""/>
            <p:cNvSpPr/>
            <p:nvPr/>
          </p:nvSpPr>
          <p:spPr>
            <a:xfrm>
              <a:off x="7713704" y="4239745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09" h="3810">
                  <a:moveTo>
                    <a:pt x="0" y="1735"/>
                  </a:moveTo>
                  <a:lnTo>
                    <a:pt x="524" y="508"/>
                  </a:lnTo>
                  <a:lnTo>
                    <a:pt x="1792" y="0"/>
                  </a:lnTo>
                  <a:lnTo>
                    <a:pt x="3059" y="508"/>
                  </a:lnTo>
                  <a:lnTo>
                    <a:pt x="3584" y="1735"/>
                  </a:lnTo>
                  <a:lnTo>
                    <a:pt x="3059" y="2962"/>
                  </a:lnTo>
                  <a:lnTo>
                    <a:pt x="1792" y="3470"/>
                  </a:lnTo>
                  <a:lnTo>
                    <a:pt x="524" y="2962"/>
                  </a:lnTo>
                  <a:lnTo>
                    <a:pt x="0" y="17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6" name="object 266" descr=""/>
            <p:cNvSpPr/>
            <p:nvPr/>
          </p:nvSpPr>
          <p:spPr>
            <a:xfrm>
              <a:off x="7715496" y="4241481"/>
              <a:ext cx="0" cy="27940"/>
            </a:xfrm>
            <a:custGeom>
              <a:avLst/>
              <a:gdLst/>
              <a:ahLst/>
              <a:cxnLst/>
              <a:rect l="l" t="t" r="r" b="b"/>
              <a:pathLst>
                <a:path w="0" h="27939">
                  <a:moveTo>
                    <a:pt x="0" y="0"/>
                  </a:moveTo>
                  <a:lnTo>
                    <a:pt x="0" y="27911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7" name="object 267" descr=""/>
            <p:cNvSpPr/>
            <p:nvPr/>
          </p:nvSpPr>
          <p:spPr>
            <a:xfrm>
              <a:off x="8098876" y="4260624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09" h="17779">
                  <a:moveTo>
                    <a:pt x="12753" y="0"/>
                  </a:moveTo>
                  <a:lnTo>
                    <a:pt x="3698" y="0"/>
                  </a:lnTo>
                  <a:lnTo>
                    <a:pt x="0" y="3643"/>
                  </a:lnTo>
                  <a:lnTo>
                    <a:pt x="0" y="8768"/>
                  </a:lnTo>
                  <a:lnTo>
                    <a:pt x="0" y="14079"/>
                  </a:lnTo>
                  <a:lnTo>
                    <a:pt x="3698" y="17661"/>
                  </a:lnTo>
                  <a:lnTo>
                    <a:pt x="12753" y="17661"/>
                  </a:lnTo>
                  <a:lnTo>
                    <a:pt x="16324" y="14079"/>
                  </a:lnTo>
                  <a:lnTo>
                    <a:pt x="16324" y="3643"/>
                  </a:lnTo>
                  <a:lnTo>
                    <a:pt x="1275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8" name="object 268" descr=""/>
            <p:cNvSpPr/>
            <p:nvPr/>
          </p:nvSpPr>
          <p:spPr>
            <a:xfrm>
              <a:off x="8098876" y="4260624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09" h="17779">
                  <a:moveTo>
                    <a:pt x="0" y="8768"/>
                  </a:moveTo>
                  <a:lnTo>
                    <a:pt x="0" y="14079"/>
                  </a:lnTo>
                  <a:lnTo>
                    <a:pt x="3698" y="17661"/>
                  </a:lnTo>
                  <a:lnTo>
                    <a:pt x="7333" y="17661"/>
                  </a:lnTo>
                  <a:lnTo>
                    <a:pt x="12753" y="17661"/>
                  </a:lnTo>
                  <a:lnTo>
                    <a:pt x="16324" y="14079"/>
                  </a:lnTo>
                  <a:lnTo>
                    <a:pt x="16324" y="8768"/>
                  </a:lnTo>
                  <a:lnTo>
                    <a:pt x="16324" y="3643"/>
                  </a:lnTo>
                  <a:lnTo>
                    <a:pt x="12753" y="0"/>
                  </a:lnTo>
                  <a:lnTo>
                    <a:pt x="7333" y="0"/>
                  </a:lnTo>
                  <a:lnTo>
                    <a:pt x="3698" y="0"/>
                  </a:lnTo>
                  <a:lnTo>
                    <a:pt x="0" y="3643"/>
                  </a:lnTo>
                  <a:lnTo>
                    <a:pt x="0" y="876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9" name="object 269" descr=""/>
            <p:cNvSpPr/>
            <p:nvPr/>
          </p:nvSpPr>
          <p:spPr>
            <a:xfrm>
              <a:off x="8099386" y="4220856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0" name="object 270" descr=""/>
            <p:cNvSpPr/>
            <p:nvPr/>
          </p:nvSpPr>
          <p:spPr>
            <a:xfrm>
              <a:off x="8099386" y="4220856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1" name="object 271" descr=""/>
            <p:cNvSpPr/>
            <p:nvPr/>
          </p:nvSpPr>
          <p:spPr>
            <a:xfrm>
              <a:off x="7872879" y="4039860"/>
              <a:ext cx="237490" cy="179070"/>
            </a:xfrm>
            <a:custGeom>
              <a:avLst/>
              <a:gdLst/>
              <a:ahLst/>
              <a:cxnLst/>
              <a:rect l="l" t="t" r="r" b="b"/>
              <a:pathLst>
                <a:path w="237490" h="179070">
                  <a:moveTo>
                    <a:pt x="0" y="0"/>
                  </a:moveTo>
                  <a:lnTo>
                    <a:pt x="236902" y="0"/>
                  </a:lnTo>
                </a:path>
                <a:path w="237490" h="179070">
                  <a:moveTo>
                    <a:pt x="236902" y="0"/>
                  </a:moveTo>
                  <a:lnTo>
                    <a:pt x="236902" y="63110"/>
                  </a:lnTo>
                </a:path>
                <a:path w="237490" h="179070">
                  <a:moveTo>
                    <a:pt x="236902" y="154257"/>
                  </a:moveTo>
                  <a:lnTo>
                    <a:pt x="236902" y="178834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2" name="object 272" descr=""/>
            <p:cNvSpPr/>
            <p:nvPr/>
          </p:nvSpPr>
          <p:spPr>
            <a:xfrm>
              <a:off x="8107988" y="4239745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09" h="3810">
                  <a:moveTo>
                    <a:pt x="0" y="1735"/>
                  </a:moveTo>
                  <a:lnTo>
                    <a:pt x="524" y="508"/>
                  </a:lnTo>
                  <a:lnTo>
                    <a:pt x="1792" y="0"/>
                  </a:lnTo>
                  <a:lnTo>
                    <a:pt x="3059" y="508"/>
                  </a:lnTo>
                  <a:lnTo>
                    <a:pt x="3584" y="1735"/>
                  </a:lnTo>
                  <a:lnTo>
                    <a:pt x="3059" y="2962"/>
                  </a:lnTo>
                  <a:lnTo>
                    <a:pt x="1792" y="3470"/>
                  </a:lnTo>
                  <a:lnTo>
                    <a:pt x="524" y="2962"/>
                  </a:lnTo>
                  <a:lnTo>
                    <a:pt x="0" y="17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3" name="object 273" descr=""/>
            <p:cNvSpPr/>
            <p:nvPr/>
          </p:nvSpPr>
          <p:spPr>
            <a:xfrm>
              <a:off x="6690281" y="2451469"/>
              <a:ext cx="1419860" cy="1818005"/>
            </a:xfrm>
            <a:custGeom>
              <a:avLst/>
              <a:gdLst/>
              <a:ahLst/>
              <a:cxnLst/>
              <a:rect l="l" t="t" r="r" b="b"/>
              <a:pathLst>
                <a:path w="1419859" h="1818004">
                  <a:moveTo>
                    <a:pt x="1419499" y="1790011"/>
                  </a:moveTo>
                  <a:lnTo>
                    <a:pt x="1419499" y="1817923"/>
                  </a:lnTo>
                </a:path>
                <a:path w="1419859" h="1818004">
                  <a:moveTo>
                    <a:pt x="32586" y="43905"/>
                  </a:moveTo>
                  <a:lnTo>
                    <a:pt x="36072" y="61063"/>
                  </a:lnTo>
                  <a:lnTo>
                    <a:pt x="45650" y="74967"/>
                  </a:lnTo>
                  <a:lnTo>
                    <a:pt x="59999" y="84285"/>
                  </a:lnTo>
                  <a:lnTo>
                    <a:pt x="77798" y="87688"/>
                  </a:lnTo>
                  <a:lnTo>
                    <a:pt x="95506" y="84285"/>
                  </a:lnTo>
                  <a:lnTo>
                    <a:pt x="109842" y="74967"/>
                  </a:lnTo>
                  <a:lnTo>
                    <a:pt x="119443" y="61063"/>
                  </a:lnTo>
                  <a:lnTo>
                    <a:pt x="122946" y="43905"/>
                  </a:lnTo>
                  <a:lnTo>
                    <a:pt x="119443" y="26676"/>
                  </a:lnTo>
                  <a:lnTo>
                    <a:pt x="109842" y="12736"/>
                  </a:lnTo>
                  <a:lnTo>
                    <a:pt x="95506" y="3404"/>
                  </a:lnTo>
                  <a:lnTo>
                    <a:pt x="77798" y="0"/>
                  </a:lnTo>
                  <a:lnTo>
                    <a:pt x="59999" y="3404"/>
                  </a:lnTo>
                  <a:lnTo>
                    <a:pt x="45650" y="12736"/>
                  </a:lnTo>
                  <a:lnTo>
                    <a:pt x="36072" y="26676"/>
                  </a:lnTo>
                  <a:lnTo>
                    <a:pt x="32586" y="43905"/>
                  </a:lnTo>
                  <a:close/>
                </a:path>
                <a:path w="1419859" h="1818004">
                  <a:moveTo>
                    <a:pt x="1721" y="89478"/>
                  </a:moveTo>
                  <a:lnTo>
                    <a:pt x="5208" y="105653"/>
                  </a:lnTo>
                  <a:lnTo>
                    <a:pt x="14642" y="119019"/>
                  </a:lnTo>
                  <a:lnTo>
                    <a:pt x="28489" y="128113"/>
                  </a:lnTo>
                  <a:lnTo>
                    <a:pt x="45212" y="131470"/>
                  </a:lnTo>
                  <a:lnTo>
                    <a:pt x="61904" y="128113"/>
                  </a:lnTo>
                  <a:lnTo>
                    <a:pt x="75685" y="119019"/>
                  </a:lnTo>
                  <a:lnTo>
                    <a:pt x="85055" y="105653"/>
                  </a:lnTo>
                  <a:lnTo>
                    <a:pt x="88511" y="89478"/>
                  </a:lnTo>
                  <a:lnTo>
                    <a:pt x="85055" y="73295"/>
                  </a:lnTo>
                  <a:lnTo>
                    <a:pt x="75685" y="59907"/>
                  </a:lnTo>
                  <a:lnTo>
                    <a:pt x="61904" y="50792"/>
                  </a:lnTo>
                  <a:lnTo>
                    <a:pt x="45212" y="47425"/>
                  </a:lnTo>
                  <a:lnTo>
                    <a:pt x="28489" y="50792"/>
                  </a:lnTo>
                  <a:lnTo>
                    <a:pt x="14642" y="59907"/>
                  </a:lnTo>
                  <a:lnTo>
                    <a:pt x="5208" y="73295"/>
                  </a:lnTo>
                  <a:lnTo>
                    <a:pt x="1721" y="89478"/>
                  </a:lnTo>
                  <a:close/>
                </a:path>
                <a:path w="1419859" h="1818004">
                  <a:moveTo>
                    <a:pt x="65172" y="89478"/>
                  </a:moveTo>
                  <a:lnTo>
                    <a:pt x="68628" y="105653"/>
                  </a:lnTo>
                  <a:lnTo>
                    <a:pt x="77997" y="119019"/>
                  </a:lnTo>
                  <a:lnTo>
                    <a:pt x="91778" y="128113"/>
                  </a:lnTo>
                  <a:lnTo>
                    <a:pt x="108471" y="131470"/>
                  </a:lnTo>
                  <a:lnTo>
                    <a:pt x="125193" y="128113"/>
                  </a:lnTo>
                  <a:lnTo>
                    <a:pt x="139040" y="119019"/>
                  </a:lnTo>
                  <a:lnTo>
                    <a:pt x="148475" y="105653"/>
                  </a:lnTo>
                  <a:lnTo>
                    <a:pt x="151961" y="89478"/>
                  </a:lnTo>
                  <a:lnTo>
                    <a:pt x="148475" y="73295"/>
                  </a:lnTo>
                  <a:lnTo>
                    <a:pt x="139040" y="59907"/>
                  </a:lnTo>
                  <a:lnTo>
                    <a:pt x="125193" y="50792"/>
                  </a:lnTo>
                  <a:lnTo>
                    <a:pt x="108471" y="47425"/>
                  </a:lnTo>
                  <a:lnTo>
                    <a:pt x="91778" y="50792"/>
                  </a:lnTo>
                  <a:lnTo>
                    <a:pt x="77997" y="59907"/>
                  </a:lnTo>
                  <a:lnTo>
                    <a:pt x="68628" y="73295"/>
                  </a:lnTo>
                  <a:lnTo>
                    <a:pt x="65172" y="89478"/>
                  </a:lnTo>
                  <a:close/>
                </a:path>
                <a:path w="1419859" h="1818004">
                  <a:moveTo>
                    <a:pt x="0" y="136719"/>
                  </a:moveTo>
                  <a:lnTo>
                    <a:pt x="14539" y="122701"/>
                  </a:lnTo>
                </a:path>
                <a:path w="1419859" h="1818004">
                  <a:moveTo>
                    <a:pt x="157254" y="136719"/>
                  </a:moveTo>
                  <a:lnTo>
                    <a:pt x="144628" y="122701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4" name="object 274" descr=""/>
            <p:cNvSpPr/>
            <p:nvPr/>
          </p:nvSpPr>
          <p:spPr>
            <a:xfrm>
              <a:off x="6708774" y="2360749"/>
              <a:ext cx="125095" cy="89535"/>
            </a:xfrm>
            <a:custGeom>
              <a:avLst/>
              <a:gdLst/>
              <a:ahLst/>
              <a:cxnLst/>
              <a:rect l="l" t="t" r="r" b="b"/>
              <a:pathLst>
                <a:path w="125095" h="89535">
                  <a:moveTo>
                    <a:pt x="124821" y="0"/>
                  </a:moveTo>
                  <a:lnTo>
                    <a:pt x="0" y="0"/>
                  </a:lnTo>
                  <a:lnTo>
                    <a:pt x="0" y="89485"/>
                  </a:lnTo>
                  <a:lnTo>
                    <a:pt x="124821" y="89485"/>
                  </a:lnTo>
                  <a:lnTo>
                    <a:pt x="1248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5" name="object 275" descr=""/>
            <p:cNvSpPr/>
            <p:nvPr/>
          </p:nvSpPr>
          <p:spPr>
            <a:xfrm>
              <a:off x="6631039" y="2360749"/>
              <a:ext cx="517525" cy="382270"/>
            </a:xfrm>
            <a:custGeom>
              <a:avLst/>
              <a:gdLst/>
              <a:ahLst/>
              <a:cxnLst/>
              <a:rect l="l" t="t" r="r" b="b"/>
              <a:pathLst>
                <a:path w="517525" h="382269">
                  <a:moveTo>
                    <a:pt x="77734" y="89485"/>
                  </a:moveTo>
                  <a:lnTo>
                    <a:pt x="202556" y="89485"/>
                  </a:lnTo>
                  <a:lnTo>
                    <a:pt x="202556" y="0"/>
                  </a:lnTo>
                  <a:lnTo>
                    <a:pt x="77734" y="0"/>
                  </a:lnTo>
                  <a:lnTo>
                    <a:pt x="77734" y="89485"/>
                  </a:lnTo>
                  <a:close/>
                </a:path>
                <a:path w="517525" h="382269">
                  <a:moveTo>
                    <a:pt x="0" y="382190"/>
                  </a:moveTo>
                  <a:lnTo>
                    <a:pt x="122953" y="382190"/>
                  </a:lnTo>
                  <a:lnTo>
                    <a:pt x="122953" y="292705"/>
                  </a:lnTo>
                  <a:lnTo>
                    <a:pt x="0" y="292705"/>
                  </a:lnTo>
                  <a:lnTo>
                    <a:pt x="0" y="382190"/>
                  </a:lnTo>
                  <a:close/>
                </a:path>
                <a:path w="517525" h="382269">
                  <a:moveTo>
                    <a:pt x="394220" y="305123"/>
                  </a:moveTo>
                  <a:lnTo>
                    <a:pt x="517167" y="305123"/>
                  </a:lnTo>
                  <a:lnTo>
                    <a:pt x="517167" y="215638"/>
                  </a:lnTo>
                  <a:lnTo>
                    <a:pt x="394220" y="215638"/>
                  </a:lnTo>
                  <a:lnTo>
                    <a:pt x="394220" y="30512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6" name="object 276" descr=""/>
            <p:cNvSpPr/>
            <p:nvPr/>
          </p:nvSpPr>
          <p:spPr>
            <a:xfrm>
              <a:off x="6759024" y="2272697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5" h="15875">
                  <a:moveTo>
                    <a:pt x="14475" y="0"/>
                  </a:moveTo>
                  <a:lnTo>
                    <a:pt x="3571" y="0"/>
                  </a:lnTo>
                  <a:lnTo>
                    <a:pt x="0" y="3458"/>
                  </a:lnTo>
                  <a:lnTo>
                    <a:pt x="0" y="7039"/>
                  </a:lnTo>
                  <a:lnTo>
                    <a:pt x="0" y="12226"/>
                  </a:lnTo>
                  <a:lnTo>
                    <a:pt x="3571" y="15808"/>
                  </a:lnTo>
                  <a:lnTo>
                    <a:pt x="14475" y="15808"/>
                  </a:lnTo>
                  <a:lnTo>
                    <a:pt x="18110" y="12226"/>
                  </a:lnTo>
                  <a:lnTo>
                    <a:pt x="18110" y="3458"/>
                  </a:lnTo>
                  <a:lnTo>
                    <a:pt x="1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7" name="object 277" descr=""/>
            <p:cNvSpPr/>
            <p:nvPr/>
          </p:nvSpPr>
          <p:spPr>
            <a:xfrm>
              <a:off x="6759024" y="2272697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5" h="15875">
                  <a:moveTo>
                    <a:pt x="0" y="7039"/>
                  </a:moveTo>
                  <a:lnTo>
                    <a:pt x="0" y="12226"/>
                  </a:lnTo>
                  <a:lnTo>
                    <a:pt x="3571" y="15808"/>
                  </a:lnTo>
                  <a:lnTo>
                    <a:pt x="9055" y="15808"/>
                  </a:lnTo>
                  <a:lnTo>
                    <a:pt x="14475" y="15808"/>
                  </a:lnTo>
                  <a:lnTo>
                    <a:pt x="18110" y="12226"/>
                  </a:lnTo>
                  <a:lnTo>
                    <a:pt x="18110" y="7039"/>
                  </a:lnTo>
                  <a:lnTo>
                    <a:pt x="18110" y="3458"/>
                  </a:lnTo>
                  <a:lnTo>
                    <a:pt x="14475" y="0"/>
                  </a:lnTo>
                  <a:lnTo>
                    <a:pt x="9055" y="0"/>
                  </a:lnTo>
                  <a:lnTo>
                    <a:pt x="3571" y="0"/>
                  </a:lnTo>
                  <a:lnTo>
                    <a:pt x="0" y="3458"/>
                  </a:lnTo>
                  <a:lnTo>
                    <a:pt x="0" y="703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8" name="object 278" descr=""/>
            <p:cNvSpPr/>
            <p:nvPr/>
          </p:nvSpPr>
          <p:spPr>
            <a:xfrm>
              <a:off x="6759407" y="2313516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9" name="object 279" descr=""/>
            <p:cNvSpPr/>
            <p:nvPr/>
          </p:nvSpPr>
          <p:spPr>
            <a:xfrm>
              <a:off x="6759407" y="2313516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0" name="object 280" descr=""/>
            <p:cNvSpPr/>
            <p:nvPr/>
          </p:nvSpPr>
          <p:spPr>
            <a:xfrm>
              <a:off x="6769801" y="2281404"/>
              <a:ext cx="0" cy="77470"/>
            </a:xfrm>
            <a:custGeom>
              <a:avLst/>
              <a:gdLst/>
              <a:ahLst/>
              <a:cxnLst/>
              <a:rect l="l" t="t" r="r" b="b"/>
              <a:pathLst>
                <a:path w="0" h="77469">
                  <a:moveTo>
                    <a:pt x="0" y="77128"/>
                  </a:moveTo>
                  <a:lnTo>
                    <a:pt x="0" y="52674"/>
                  </a:lnTo>
                </a:path>
                <a:path w="0" h="77469">
                  <a:moveTo>
                    <a:pt x="0" y="29888"/>
                  </a:moveTo>
                  <a:lnTo>
                    <a:pt x="0" y="0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1" name="object 281" descr=""/>
            <p:cNvSpPr/>
            <p:nvPr/>
          </p:nvSpPr>
          <p:spPr>
            <a:xfrm>
              <a:off x="6681289" y="2807286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09" h="15875">
                  <a:moveTo>
                    <a:pt x="12626" y="0"/>
                  </a:moveTo>
                  <a:lnTo>
                    <a:pt x="3571" y="0"/>
                  </a:lnTo>
                  <a:lnTo>
                    <a:pt x="0" y="3643"/>
                  </a:lnTo>
                  <a:lnTo>
                    <a:pt x="0" y="7101"/>
                  </a:lnTo>
                  <a:lnTo>
                    <a:pt x="0" y="12412"/>
                  </a:lnTo>
                  <a:lnTo>
                    <a:pt x="3571" y="15870"/>
                  </a:lnTo>
                  <a:lnTo>
                    <a:pt x="12626" y="15870"/>
                  </a:lnTo>
                  <a:lnTo>
                    <a:pt x="16197" y="12412"/>
                  </a:lnTo>
                  <a:lnTo>
                    <a:pt x="16197" y="3643"/>
                  </a:lnTo>
                  <a:lnTo>
                    <a:pt x="126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2" name="object 282" descr=""/>
            <p:cNvSpPr/>
            <p:nvPr/>
          </p:nvSpPr>
          <p:spPr>
            <a:xfrm>
              <a:off x="6681289" y="2807286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09" h="15875">
                  <a:moveTo>
                    <a:pt x="0" y="7101"/>
                  </a:moveTo>
                  <a:lnTo>
                    <a:pt x="0" y="12412"/>
                  </a:lnTo>
                  <a:lnTo>
                    <a:pt x="3571" y="15870"/>
                  </a:lnTo>
                  <a:lnTo>
                    <a:pt x="7142" y="15870"/>
                  </a:lnTo>
                  <a:lnTo>
                    <a:pt x="12626" y="15870"/>
                  </a:lnTo>
                  <a:lnTo>
                    <a:pt x="16197" y="12412"/>
                  </a:lnTo>
                  <a:lnTo>
                    <a:pt x="16197" y="7101"/>
                  </a:lnTo>
                  <a:lnTo>
                    <a:pt x="16197" y="3643"/>
                  </a:lnTo>
                  <a:lnTo>
                    <a:pt x="12626" y="0"/>
                  </a:lnTo>
                  <a:lnTo>
                    <a:pt x="7142" y="0"/>
                  </a:lnTo>
                  <a:lnTo>
                    <a:pt x="3571" y="0"/>
                  </a:lnTo>
                  <a:lnTo>
                    <a:pt x="0" y="3643"/>
                  </a:lnTo>
                  <a:lnTo>
                    <a:pt x="0" y="710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3" name="object 283" descr=""/>
            <p:cNvSpPr/>
            <p:nvPr/>
          </p:nvSpPr>
          <p:spPr>
            <a:xfrm>
              <a:off x="6681672" y="2767525"/>
              <a:ext cx="24130" cy="24765"/>
            </a:xfrm>
            <a:custGeom>
              <a:avLst/>
              <a:gdLst/>
              <a:ahLst/>
              <a:cxnLst/>
              <a:rect l="l" t="t" r="r" b="b"/>
              <a:pathLst>
                <a:path w="24129" h="24764">
                  <a:moveTo>
                    <a:pt x="23530" y="0"/>
                  </a:moveTo>
                  <a:lnTo>
                    <a:pt x="0" y="0"/>
                  </a:lnTo>
                  <a:lnTo>
                    <a:pt x="0" y="24445"/>
                  </a:lnTo>
                  <a:lnTo>
                    <a:pt x="23530" y="2444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4" name="object 284" descr=""/>
            <p:cNvSpPr/>
            <p:nvPr/>
          </p:nvSpPr>
          <p:spPr>
            <a:xfrm>
              <a:off x="6681672" y="2767525"/>
              <a:ext cx="24130" cy="24765"/>
            </a:xfrm>
            <a:custGeom>
              <a:avLst/>
              <a:gdLst/>
              <a:ahLst/>
              <a:cxnLst/>
              <a:rect l="l" t="t" r="r" b="b"/>
              <a:pathLst>
                <a:path w="24129" h="24764">
                  <a:moveTo>
                    <a:pt x="0" y="24445"/>
                  </a:moveTo>
                  <a:lnTo>
                    <a:pt x="23530" y="2444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444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5" name="object 285" descr=""/>
            <p:cNvSpPr/>
            <p:nvPr/>
          </p:nvSpPr>
          <p:spPr>
            <a:xfrm>
              <a:off x="6690281" y="2588189"/>
              <a:ext cx="0" cy="177165"/>
            </a:xfrm>
            <a:custGeom>
              <a:avLst/>
              <a:gdLst/>
              <a:ahLst/>
              <a:cxnLst/>
              <a:rect l="l" t="t" r="r" b="b"/>
              <a:pathLst>
                <a:path w="0" h="177164">
                  <a:moveTo>
                    <a:pt x="0" y="0"/>
                  </a:moveTo>
                  <a:lnTo>
                    <a:pt x="0" y="63110"/>
                  </a:lnTo>
                </a:path>
                <a:path w="0" h="177164">
                  <a:moveTo>
                    <a:pt x="0" y="152589"/>
                  </a:moveTo>
                  <a:lnTo>
                    <a:pt x="0" y="177167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6" name="object 286" descr=""/>
            <p:cNvSpPr/>
            <p:nvPr/>
          </p:nvSpPr>
          <p:spPr>
            <a:xfrm>
              <a:off x="6688489" y="2788075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09" h="3810">
                  <a:moveTo>
                    <a:pt x="0" y="1735"/>
                  </a:moveTo>
                  <a:lnTo>
                    <a:pt x="524" y="508"/>
                  </a:lnTo>
                  <a:lnTo>
                    <a:pt x="1792" y="0"/>
                  </a:lnTo>
                  <a:lnTo>
                    <a:pt x="3059" y="508"/>
                  </a:lnTo>
                  <a:lnTo>
                    <a:pt x="3584" y="1735"/>
                  </a:lnTo>
                  <a:lnTo>
                    <a:pt x="3059" y="2962"/>
                  </a:lnTo>
                  <a:lnTo>
                    <a:pt x="1792" y="3470"/>
                  </a:lnTo>
                  <a:lnTo>
                    <a:pt x="524" y="2962"/>
                  </a:lnTo>
                  <a:lnTo>
                    <a:pt x="0" y="17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7" name="object 287" descr=""/>
            <p:cNvSpPr/>
            <p:nvPr/>
          </p:nvSpPr>
          <p:spPr>
            <a:xfrm>
              <a:off x="6690281" y="2789810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0"/>
                  </a:moveTo>
                  <a:lnTo>
                    <a:pt x="0" y="28097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8" name="object 288" descr=""/>
            <p:cNvSpPr/>
            <p:nvPr/>
          </p:nvSpPr>
          <p:spPr>
            <a:xfrm>
              <a:off x="7073660" y="2732010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5" h="17780">
                  <a:moveTo>
                    <a:pt x="14475" y="0"/>
                  </a:moveTo>
                  <a:lnTo>
                    <a:pt x="3571" y="0"/>
                  </a:lnTo>
                  <a:lnTo>
                    <a:pt x="0" y="3458"/>
                  </a:lnTo>
                  <a:lnTo>
                    <a:pt x="0" y="8768"/>
                  </a:lnTo>
                  <a:lnTo>
                    <a:pt x="0" y="14017"/>
                  </a:lnTo>
                  <a:lnTo>
                    <a:pt x="3571" y="17537"/>
                  </a:lnTo>
                  <a:lnTo>
                    <a:pt x="14475" y="17537"/>
                  </a:lnTo>
                  <a:lnTo>
                    <a:pt x="18046" y="14017"/>
                  </a:lnTo>
                  <a:lnTo>
                    <a:pt x="18046" y="3458"/>
                  </a:lnTo>
                  <a:lnTo>
                    <a:pt x="1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9" name="object 289" descr=""/>
            <p:cNvSpPr/>
            <p:nvPr/>
          </p:nvSpPr>
          <p:spPr>
            <a:xfrm>
              <a:off x="7073660" y="2732010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5" h="17780">
                  <a:moveTo>
                    <a:pt x="0" y="8768"/>
                  </a:moveTo>
                  <a:lnTo>
                    <a:pt x="0" y="14017"/>
                  </a:lnTo>
                  <a:lnTo>
                    <a:pt x="3571" y="17537"/>
                  </a:lnTo>
                  <a:lnTo>
                    <a:pt x="9055" y="17537"/>
                  </a:lnTo>
                  <a:lnTo>
                    <a:pt x="14475" y="17537"/>
                  </a:lnTo>
                  <a:lnTo>
                    <a:pt x="18046" y="14017"/>
                  </a:lnTo>
                  <a:lnTo>
                    <a:pt x="18046" y="8768"/>
                  </a:lnTo>
                  <a:lnTo>
                    <a:pt x="18046" y="3458"/>
                  </a:lnTo>
                  <a:lnTo>
                    <a:pt x="14475" y="0"/>
                  </a:lnTo>
                  <a:lnTo>
                    <a:pt x="9055" y="0"/>
                  </a:lnTo>
                  <a:lnTo>
                    <a:pt x="3571" y="0"/>
                  </a:lnTo>
                  <a:lnTo>
                    <a:pt x="0" y="3458"/>
                  </a:lnTo>
                  <a:lnTo>
                    <a:pt x="0" y="876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0" name="object 290" descr=""/>
            <p:cNvSpPr/>
            <p:nvPr/>
          </p:nvSpPr>
          <p:spPr>
            <a:xfrm>
              <a:off x="7074043" y="2692118"/>
              <a:ext cx="25400" cy="22860"/>
            </a:xfrm>
            <a:custGeom>
              <a:avLst/>
              <a:gdLst/>
              <a:ahLst/>
              <a:cxnLst/>
              <a:rect l="l" t="t" r="r" b="b"/>
              <a:pathLst>
                <a:path w="25400" h="22860">
                  <a:moveTo>
                    <a:pt x="2540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5400" y="22785"/>
                  </a:lnTo>
                  <a:lnTo>
                    <a:pt x="25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1" name="object 291" descr=""/>
            <p:cNvSpPr/>
            <p:nvPr/>
          </p:nvSpPr>
          <p:spPr>
            <a:xfrm>
              <a:off x="7074043" y="2692118"/>
              <a:ext cx="25400" cy="22860"/>
            </a:xfrm>
            <a:custGeom>
              <a:avLst/>
              <a:gdLst/>
              <a:ahLst/>
              <a:cxnLst/>
              <a:rect l="l" t="t" r="r" b="b"/>
              <a:pathLst>
                <a:path w="25400" h="22860">
                  <a:moveTo>
                    <a:pt x="0" y="22785"/>
                  </a:moveTo>
                  <a:lnTo>
                    <a:pt x="25400" y="22785"/>
                  </a:lnTo>
                  <a:lnTo>
                    <a:pt x="2540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2" name="object 292" descr=""/>
            <p:cNvSpPr/>
            <p:nvPr/>
          </p:nvSpPr>
          <p:spPr>
            <a:xfrm>
              <a:off x="6847535" y="2588189"/>
              <a:ext cx="237490" cy="102235"/>
            </a:xfrm>
            <a:custGeom>
              <a:avLst/>
              <a:gdLst/>
              <a:ahLst/>
              <a:cxnLst/>
              <a:rect l="l" t="t" r="r" b="b"/>
              <a:pathLst>
                <a:path w="237490" h="102235">
                  <a:moveTo>
                    <a:pt x="0" y="0"/>
                  </a:moveTo>
                  <a:lnTo>
                    <a:pt x="175492" y="0"/>
                  </a:lnTo>
                </a:path>
                <a:path w="237490" h="102235">
                  <a:moveTo>
                    <a:pt x="237029" y="75461"/>
                  </a:moveTo>
                  <a:lnTo>
                    <a:pt x="237029" y="101705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3" name="object 293" descr=""/>
            <p:cNvSpPr/>
            <p:nvPr/>
          </p:nvSpPr>
          <p:spPr>
            <a:xfrm>
              <a:off x="7082773" y="2710946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09" h="3810">
                  <a:moveTo>
                    <a:pt x="0" y="1735"/>
                  </a:moveTo>
                  <a:lnTo>
                    <a:pt x="524" y="508"/>
                  </a:lnTo>
                  <a:lnTo>
                    <a:pt x="1792" y="0"/>
                  </a:lnTo>
                  <a:lnTo>
                    <a:pt x="3059" y="508"/>
                  </a:lnTo>
                  <a:lnTo>
                    <a:pt x="3584" y="1735"/>
                  </a:lnTo>
                  <a:lnTo>
                    <a:pt x="3059" y="2962"/>
                  </a:lnTo>
                  <a:lnTo>
                    <a:pt x="1792" y="3470"/>
                  </a:lnTo>
                  <a:lnTo>
                    <a:pt x="524" y="2962"/>
                  </a:lnTo>
                  <a:lnTo>
                    <a:pt x="0" y="17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4" name="object 294" descr=""/>
            <p:cNvSpPr/>
            <p:nvPr/>
          </p:nvSpPr>
          <p:spPr>
            <a:xfrm>
              <a:off x="5113463" y="2451469"/>
              <a:ext cx="1971675" cy="289560"/>
            </a:xfrm>
            <a:custGeom>
              <a:avLst/>
              <a:gdLst/>
              <a:ahLst/>
              <a:cxnLst/>
              <a:rect l="l" t="t" r="r" b="b"/>
              <a:pathLst>
                <a:path w="1971675" h="289560">
                  <a:moveTo>
                    <a:pt x="1971102" y="261211"/>
                  </a:moveTo>
                  <a:lnTo>
                    <a:pt x="1971102" y="289309"/>
                  </a:lnTo>
                </a:path>
                <a:path w="1971675" h="289560">
                  <a:moveTo>
                    <a:pt x="34307" y="43905"/>
                  </a:moveTo>
                  <a:lnTo>
                    <a:pt x="37784" y="61063"/>
                  </a:lnTo>
                  <a:lnTo>
                    <a:pt x="47197" y="74967"/>
                  </a:lnTo>
                  <a:lnTo>
                    <a:pt x="61022" y="84285"/>
                  </a:lnTo>
                  <a:lnTo>
                    <a:pt x="77734" y="87688"/>
                  </a:lnTo>
                  <a:lnTo>
                    <a:pt x="94437" y="84285"/>
                  </a:lnTo>
                  <a:lnTo>
                    <a:pt x="108240" y="74967"/>
                  </a:lnTo>
                  <a:lnTo>
                    <a:pt x="117631" y="61063"/>
                  </a:lnTo>
                  <a:lnTo>
                    <a:pt x="121097" y="43905"/>
                  </a:lnTo>
                  <a:lnTo>
                    <a:pt x="117631" y="26676"/>
                  </a:lnTo>
                  <a:lnTo>
                    <a:pt x="108240" y="12736"/>
                  </a:lnTo>
                  <a:lnTo>
                    <a:pt x="94437" y="3404"/>
                  </a:lnTo>
                  <a:lnTo>
                    <a:pt x="77734" y="0"/>
                  </a:lnTo>
                  <a:lnTo>
                    <a:pt x="61022" y="3404"/>
                  </a:lnTo>
                  <a:lnTo>
                    <a:pt x="47197" y="12736"/>
                  </a:lnTo>
                  <a:lnTo>
                    <a:pt x="37784" y="26676"/>
                  </a:lnTo>
                  <a:lnTo>
                    <a:pt x="34307" y="43905"/>
                  </a:lnTo>
                  <a:close/>
                </a:path>
                <a:path w="1971675" h="289560">
                  <a:moveTo>
                    <a:pt x="1849" y="89478"/>
                  </a:moveTo>
                  <a:lnTo>
                    <a:pt x="5344" y="105653"/>
                  </a:lnTo>
                  <a:lnTo>
                    <a:pt x="14937" y="119019"/>
                  </a:lnTo>
                  <a:lnTo>
                    <a:pt x="29289" y="128113"/>
                  </a:lnTo>
                  <a:lnTo>
                    <a:pt x="47061" y="131470"/>
                  </a:lnTo>
                  <a:lnTo>
                    <a:pt x="64779" y="128113"/>
                  </a:lnTo>
                  <a:lnTo>
                    <a:pt x="79137" y="119019"/>
                  </a:lnTo>
                  <a:lnTo>
                    <a:pt x="88760" y="105653"/>
                  </a:lnTo>
                  <a:lnTo>
                    <a:pt x="92273" y="89478"/>
                  </a:lnTo>
                  <a:lnTo>
                    <a:pt x="88760" y="73295"/>
                  </a:lnTo>
                  <a:lnTo>
                    <a:pt x="79137" y="59907"/>
                  </a:lnTo>
                  <a:lnTo>
                    <a:pt x="64779" y="50792"/>
                  </a:lnTo>
                  <a:lnTo>
                    <a:pt x="47061" y="47425"/>
                  </a:lnTo>
                  <a:lnTo>
                    <a:pt x="29289" y="50792"/>
                  </a:lnTo>
                  <a:lnTo>
                    <a:pt x="14937" y="59907"/>
                  </a:lnTo>
                  <a:lnTo>
                    <a:pt x="5344" y="73295"/>
                  </a:lnTo>
                  <a:lnTo>
                    <a:pt x="1849" y="89478"/>
                  </a:lnTo>
                  <a:close/>
                </a:path>
                <a:path w="1971675" h="289560">
                  <a:moveTo>
                    <a:pt x="65108" y="89478"/>
                  </a:moveTo>
                  <a:lnTo>
                    <a:pt x="68574" y="105653"/>
                  </a:lnTo>
                  <a:lnTo>
                    <a:pt x="77965" y="119019"/>
                  </a:lnTo>
                  <a:lnTo>
                    <a:pt x="91768" y="128113"/>
                  </a:lnTo>
                  <a:lnTo>
                    <a:pt x="108471" y="131470"/>
                  </a:lnTo>
                  <a:lnTo>
                    <a:pt x="125193" y="128113"/>
                  </a:lnTo>
                  <a:lnTo>
                    <a:pt x="139040" y="119019"/>
                  </a:lnTo>
                  <a:lnTo>
                    <a:pt x="148475" y="105653"/>
                  </a:lnTo>
                  <a:lnTo>
                    <a:pt x="151961" y="89478"/>
                  </a:lnTo>
                  <a:lnTo>
                    <a:pt x="148475" y="73295"/>
                  </a:lnTo>
                  <a:lnTo>
                    <a:pt x="139040" y="59907"/>
                  </a:lnTo>
                  <a:lnTo>
                    <a:pt x="125193" y="50792"/>
                  </a:lnTo>
                  <a:lnTo>
                    <a:pt x="108471" y="47425"/>
                  </a:lnTo>
                  <a:lnTo>
                    <a:pt x="91768" y="50792"/>
                  </a:lnTo>
                  <a:lnTo>
                    <a:pt x="77965" y="59907"/>
                  </a:lnTo>
                  <a:lnTo>
                    <a:pt x="68574" y="73295"/>
                  </a:lnTo>
                  <a:lnTo>
                    <a:pt x="65108" y="89478"/>
                  </a:lnTo>
                  <a:close/>
                </a:path>
                <a:path w="1971675" h="289560">
                  <a:moveTo>
                    <a:pt x="0" y="136719"/>
                  </a:moveTo>
                  <a:lnTo>
                    <a:pt x="14475" y="122701"/>
                  </a:lnTo>
                </a:path>
                <a:path w="1971675" h="289560">
                  <a:moveTo>
                    <a:pt x="157382" y="136719"/>
                  </a:moveTo>
                  <a:lnTo>
                    <a:pt x="144628" y="122701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5" name="object 295" descr=""/>
            <p:cNvSpPr/>
            <p:nvPr/>
          </p:nvSpPr>
          <p:spPr>
            <a:xfrm>
              <a:off x="5133805" y="2360749"/>
              <a:ext cx="123189" cy="89535"/>
            </a:xfrm>
            <a:custGeom>
              <a:avLst/>
              <a:gdLst/>
              <a:ahLst/>
              <a:cxnLst/>
              <a:rect l="l" t="t" r="r" b="b"/>
              <a:pathLst>
                <a:path w="123189" h="89535">
                  <a:moveTo>
                    <a:pt x="122946" y="0"/>
                  </a:moveTo>
                  <a:lnTo>
                    <a:pt x="0" y="0"/>
                  </a:lnTo>
                  <a:lnTo>
                    <a:pt x="0" y="89485"/>
                  </a:lnTo>
                  <a:lnTo>
                    <a:pt x="122946" y="89485"/>
                  </a:lnTo>
                  <a:lnTo>
                    <a:pt x="1229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6" name="object 296" descr=""/>
            <p:cNvSpPr/>
            <p:nvPr/>
          </p:nvSpPr>
          <p:spPr>
            <a:xfrm>
              <a:off x="5054157" y="2360749"/>
              <a:ext cx="440055" cy="382270"/>
            </a:xfrm>
            <a:custGeom>
              <a:avLst/>
              <a:gdLst/>
              <a:ahLst/>
              <a:cxnLst/>
              <a:rect l="l" t="t" r="r" b="b"/>
              <a:pathLst>
                <a:path w="440054" h="382269">
                  <a:moveTo>
                    <a:pt x="79647" y="89485"/>
                  </a:moveTo>
                  <a:lnTo>
                    <a:pt x="202594" y="89485"/>
                  </a:lnTo>
                  <a:lnTo>
                    <a:pt x="202594" y="0"/>
                  </a:lnTo>
                  <a:lnTo>
                    <a:pt x="79647" y="0"/>
                  </a:lnTo>
                  <a:lnTo>
                    <a:pt x="79647" y="89485"/>
                  </a:lnTo>
                  <a:close/>
                </a:path>
                <a:path w="440054" h="382269">
                  <a:moveTo>
                    <a:pt x="0" y="382190"/>
                  </a:moveTo>
                  <a:lnTo>
                    <a:pt x="123106" y="382190"/>
                  </a:lnTo>
                  <a:lnTo>
                    <a:pt x="123106" y="292705"/>
                  </a:lnTo>
                  <a:lnTo>
                    <a:pt x="0" y="292705"/>
                  </a:lnTo>
                  <a:lnTo>
                    <a:pt x="0" y="382190"/>
                  </a:lnTo>
                  <a:close/>
                </a:path>
                <a:path w="440054" h="382269">
                  <a:moveTo>
                    <a:pt x="314764" y="305123"/>
                  </a:moveTo>
                  <a:lnTo>
                    <a:pt x="439426" y="305123"/>
                  </a:lnTo>
                  <a:lnTo>
                    <a:pt x="439426" y="215638"/>
                  </a:lnTo>
                  <a:lnTo>
                    <a:pt x="314764" y="215638"/>
                  </a:lnTo>
                  <a:lnTo>
                    <a:pt x="314764" y="30512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7" name="object 297" descr=""/>
            <p:cNvSpPr/>
            <p:nvPr/>
          </p:nvSpPr>
          <p:spPr>
            <a:xfrm>
              <a:off x="5182206" y="2272697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2626" y="0"/>
                  </a:moveTo>
                  <a:lnTo>
                    <a:pt x="3571" y="0"/>
                  </a:lnTo>
                  <a:lnTo>
                    <a:pt x="0" y="3458"/>
                  </a:lnTo>
                  <a:lnTo>
                    <a:pt x="0" y="7039"/>
                  </a:lnTo>
                  <a:lnTo>
                    <a:pt x="0" y="12226"/>
                  </a:lnTo>
                  <a:lnTo>
                    <a:pt x="3571" y="15808"/>
                  </a:lnTo>
                  <a:lnTo>
                    <a:pt x="12626" y="15808"/>
                  </a:lnTo>
                  <a:lnTo>
                    <a:pt x="16197" y="12226"/>
                  </a:lnTo>
                  <a:lnTo>
                    <a:pt x="16197" y="3458"/>
                  </a:lnTo>
                  <a:lnTo>
                    <a:pt x="126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8" name="object 298" descr=""/>
            <p:cNvSpPr/>
            <p:nvPr/>
          </p:nvSpPr>
          <p:spPr>
            <a:xfrm>
              <a:off x="5182206" y="2272697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0" y="7039"/>
                  </a:moveTo>
                  <a:lnTo>
                    <a:pt x="0" y="12226"/>
                  </a:lnTo>
                  <a:lnTo>
                    <a:pt x="3571" y="15808"/>
                  </a:lnTo>
                  <a:lnTo>
                    <a:pt x="7142" y="15808"/>
                  </a:lnTo>
                  <a:lnTo>
                    <a:pt x="12626" y="15808"/>
                  </a:lnTo>
                  <a:lnTo>
                    <a:pt x="16197" y="12226"/>
                  </a:lnTo>
                  <a:lnTo>
                    <a:pt x="16197" y="7039"/>
                  </a:lnTo>
                  <a:lnTo>
                    <a:pt x="16197" y="3458"/>
                  </a:lnTo>
                  <a:lnTo>
                    <a:pt x="12626" y="0"/>
                  </a:lnTo>
                  <a:lnTo>
                    <a:pt x="7142" y="0"/>
                  </a:lnTo>
                  <a:lnTo>
                    <a:pt x="3571" y="0"/>
                  </a:lnTo>
                  <a:lnTo>
                    <a:pt x="0" y="3458"/>
                  </a:lnTo>
                  <a:lnTo>
                    <a:pt x="0" y="703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9" name="object 299" descr=""/>
            <p:cNvSpPr/>
            <p:nvPr/>
          </p:nvSpPr>
          <p:spPr>
            <a:xfrm>
              <a:off x="5182588" y="2313516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0" name="object 300" descr=""/>
            <p:cNvSpPr/>
            <p:nvPr/>
          </p:nvSpPr>
          <p:spPr>
            <a:xfrm>
              <a:off x="5182588" y="2313516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1" name="object 301" descr=""/>
            <p:cNvSpPr/>
            <p:nvPr/>
          </p:nvSpPr>
          <p:spPr>
            <a:xfrm>
              <a:off x="5193110" y="2281404"/>
              <a:ext cx="0" cy="77470"/>
            </a:xfrm>
            <a:custGeom>
              <a:avLst/>
              <a:gdLst/>
              <a:ahLst/>
              <a:cxnLst/>
              <a:rect l="l" t="t" r="r" b="b"/>
              <a:pathLst>
                <a:path w="0" h="77469">
                  <a:moveTo>
                    <a:pt x="0" y="77128"/>
                  </a:moveTo>
                  <a:lnTo>
                    <a:pt x="0" y="52674"/>
                  </a:lnTo>
                </a:path>
                <a:path w="0" h="77469">
                  <a:moveTo>
                    <a:pt x="0" y="29888"/>
                  </a:moveTo>
                  <a:lnTo>
                    <a:pt x="0" y="0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2" name="object 302" descr=""/>
            <p:cNvSpPr/>
            <p:nvPr/>
          </p:nvSpPr>
          <p:spPr>
            <a:xfrm>
              <a:off x="5104408" y="2807286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2626" y="0"/>
                  </a:moveTo>
                  <a:lnTo>
                    <a:pt x="3571" y="0"/>
                  </a:lnTo>
                  <a:lnTo>
                    <a:pt x="0" y="3643"/>
                  </a:lnTo>
                  <a:lnTo>
                    <a:pt x="0" y="7101"/>
                  </a:lnTo>
                  <a:lnTo>
                    <a:pt x="0" y="12412"/>
                  </a:lnTo>
                  <a:lnTo>
                    <a:pt x="3571" y="15870"/>
                  </a:lnTo>
                  <a:lnTo>
                    <a:pt x="12626" y="15870"/>
                  </a:lnTo>
                  <a:lnTo>
                    <a:pt x="16197" y="12412"/>
                  </a:lnTo>
                  <a:lnTo>
                    <a:pt x="16197" y="3643"/>
                  </a:lnTo>
                  <a:lnTo>
                    <a:pt x="126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3" name="object 303" descr=""/>
            <p:cNvSpPr/>
            <p:nvPr/>
          </p:nvSpPr>
          <p:spPr>
            <a:xfrm>
              <a:off x="5104408" y="2807286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0" y="7101"/>
                  </a:moveTo>
                  <a:lnTo>
                    <a:pt x="0" y="12412"/>
                  </a:lnTo>
                  <a:lnTo>
                    <a:pt x="3571" y="15870"/>
                  </a:lnTo>
                  <a:lnTo>
                    <a:pt x="7205" y="15870"/>
                  </a:lnTo>
                  <a:lnTo>
                    <a:pt x="12626" y="15870"/>
                  </a:lnTo>
                  <a:lnTo>
                    <a:pt x="16197" y="12412"/>
                  </a:lnTo>
                  <a:lnTo>
                    <a:pt x="16197" y="7101"/>
                  </a:lnTo>
                  <a:lnTo>
                    <a:pt x="16197" y="3643"/>
                  </a:lnTo>
                  <a:lnTo>
                    <a:pt x="12626" y="0"/>
                  </a:lnTo>
                  <a:lnTo>
                    <a:pt x="7205" y="0"/>
                  </a:lnTo>
                  <a:lnTo>
                    <a:pt x="3571" y="0"/>
                  </a:lnTo>
                  <a:lnTo>
                    <a:pt x="0" y="3643"/>
                  </a:lnTo>
                  <a:lnTo>
                    <a:pt x="0" y="710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4" name="object 304" descr=""/>
            <p:cNvSpPr/>
            <p:nvPr/>
          </p:nvSpPr>
          <p:spPr>
            <a:xfrm>
              <a:off x="5104790" y="2767525"/>
              <a:ext cx="24130" cy="24765"/>
            </a:xfrm>
            <a:custGeom>
              <a:avLst/>
              <a:gdLst/>
              <a:ahLst/>
              <a:cxnLst/>
              <a:rect l="l" t="t" r="r" b="b"/>
              <a:pathLst>
                <a:path w="24129" h="24764">
                  <a:moveTo>
                    <a:pt x="23530" y="0"/>
                  </a:moveTo>
                  <a:lnTo>
                    <a:pt x="0" y="0"/>
                  </a:lnTo>
                  <a:lnTo>
                    <a:pt x="0" y="24445"/>
                  </a:lnTo>
                  <a:lnTo>
                    <a:pt x="23530" y="2444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5" name="object 305" descr=""/>
            <p:cNvSpPr/>
            <p:nvPr/>
          </p:nvSpPr>
          <p:spPr>
            <a:xfrm>
              <a:off x="5104790" y="2767525"/>
              <a:ext cx="24130" cy="24765"/>
            </a:xfrm>
            <a:custGeom>
              <a:avLst/>
              <a:gdLst/>
              <a:ahLst/>
              <a:cxnLst/>
              <a:rect l="l" t="t" r="r" b="b"/>
              <a:pathLst>
                <a:path w="24129" h="24764">
                  <a:moveTo>
                    <a:pt x="0" y="24445"/>
                  </a:moveTo>
                  <a:lnTo>
                    <a:pt x="23530" y="2444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444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6" name="object 306" descr=""/>
            <p:cNvSpPr/>
            <p:nvPr/>
          </p:nvSpPr>
          <p:spPr>
            <a:xfrm>
              <a:off x="5113463" y="2588189"/>
              <a:ext cx="0" cy="177165"/>
            </a:xfrm>
            <a:custGeom>
              <a:avLst/>
              <a:gdLst/>
              <a:ahLst/>
              <a:cxnLst/>
              <a:rect l="l" t="t" r="r" b="b"/>
              <a:pathLst>
                <a:path w="0" h="177164">
                  <a:moveTo>
                    <a:pt x="0" y="0"/>
                  </a:moveTo>
                  <a:lnTo>
                    <a:pt x="0" y="63110"/>
                  </a:lnTo>
                </a:path>
                <a:path w="0" h="177164">
                  <a:moveTo>
                    <a:pt x="0" y="152589"/>
                  </a:moveTo>
                  <a:lnTo>
                    <a:pt x="0" y="177167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7" name="object 307" descr=""/>
            <p:cNvSpPr/>
            <p:nvPr/>
          </p:nvSpPr>
          <p:spPr>
            <a:xfrm>
              <a:off x="5111671" y="2788075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10" h="3810">
                  <a:moveTo>
                    <a:pt x="0" y="1735"/>
                  </a:moveTo>
                  <a:lnTo>
                    <a:pt x="524" y="508"/>
                  </a:lnTo>
                  <a:lnTo>
                    <a:pt x="1792" y="0"/>
                  </a:lnTo>
                  <a:lnTo>
                    <a:pt x="3059" y="508"/>
                  </a:lnTo>
                  <a:lnTo>
                    <a:pt x="3584" y="1735"/>
                  </a:lnTo>
                  <a:lnTo>
                    <a:pt x="3059" y="2962"/>
                  </a:lnTo>
                  <a:lnTo>
                    <a:pt x="1792" y="3470"/>
                  </a:lnTo>
                  <a:lnTo>
                    <a:pt x="524" y="2962"/>
                  </a:lnTo>
                  <a:lnTo>
                    <a:pt x="0" y="17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8" name="object 308" descr=""/>
            <p:cNvSpPr/>
            <p:nvPr/>
          </p:nvSpPr>
          <p:spPr>
            <a:xfrm>
              <a:off x="5113463" y="2789810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0"/>
                  </a:moveTo>
                  <a:lnTo>
                    <a:pt x="0" y="28097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9" name="object 309" descr=""/>
            <p:cNvSpPr/>
            <p:nvPr/>
          </p:nvSpPr>
          <p:spPr>
            <a:xfrm>
              <a:off x="5419044" y="2732010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4" h="17780">
                  <a:moveTo>
                    <a:pt x="14475" y="0"/>
                  </a:moveTo>
                  <a:lnTo>
                    <a:pt x="3571" y="0"/>
                  </a:lnTo>
                  <a:lnTo>
                    <a:pt x="0" y="3458"/>
                  </a:lnTo>
                  <a:lnTo>
                    <a:pt x="0" y="8768"/>
                  </a:lnTo>
                  <a:lnTo>
                    <a:pt x="0" y="14017"/>
                  </a:lnTo>
                  <a:lnTo>
                    <a:pt x="3571" y="17537"/>
                  </a:lnTo>
                  <a:lnTo>
                    <a:pt x="14475" y="17537"/>
                  </a:lnTo>
                  <a:lnTo>
                    <a:pt x="18110" y="14017"/>
                  </a:lnTo>
                  <a:lnTo>
                    <a:pt x="18110" y="3458"/>
                  </a:lnTo>
                  <a:lnTo>
                    <a:pt x="1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0" name="object 310" descr=""/>
            <p:cNvSpPr/>
            <p:nvPr/>
          </p:nvSpPr>
          <p:spPr>
            <a:xfrm>
              <a:off x="5419044" y="2732010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4" h="17780">
                  <a:moveTo>
                    <a:pt x="0" y="8768"/>
                  </a:moveTo>
                  <a:lnTo>
                    <a:pt x="0" y="14017"/>
                  </a:lnTo>
                  <a:lnTo>
                    <a:pt x="3571" y="17537"/>
                  </a:lnTo>
                  <a:lnTo>
                    <a:pt x="9055" y="17537"/>
                  </a:lnTo>
                  <a:lnTo>
                    <a:pt x="14475" y="17537"/>
                  </a:lnTo>
                  <a:lnTo>
                    <a:pt x="18110" y="14017"/>
                  </a:lnTo>
                  <a:lnTo>
                    <a:pt x="18110" y="8768"/>
                  </a:lnTo>
                  <a:lnTo>
                    <a:pt x="18110" y="3458"/>
                  </a:lnTo>
                  <a:lnTo>
                    <a:pt x="14475" y="0"/>
                  </a:lnTo>
                  <a:lnTo>
                    <a:pt x="9055" y="0"/>
                  </a:lnTo>
                  <a:lnTo>
                    <a:pt x="3571" y="0"/>
                  </a:lnTo>
                  <a:lnTo>
                    <a:pt x="0" y="3458"/>
                  </a:lnTo>
                  <a:lnTo>
                    <a:pt x="0" y="876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1" name="object 311" descr=""/>
            <p:cNvSpPr/>
            <p:nvPr/>
          </p:nvSpPr>
          <p:spPr>
            <a:xfrm>
              <a:off x="5419427" y="2692118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2" name="object 312" descr=""/>
            <p:cNvSpPr/>
            <p:nvPr/>
          </p:nvSpPr>
          <p:spPr>
            <a:xfrm>
              <a:off x="5419427" y="2692118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3" name="object 313" descr=""/>
            <p:cNvSpPr/>
            <p:nvPr/>
          </p:nvSpPr>
          <p:spPr>
            <a:xfrm>
              <a:off x="5270845" y="2588189"/>
              <a:ext cx="159385" cy="102235"/>
            </a:xfrm>
            <a:custGeom>
              <a:avLst/>
              <a:gdLst/>
              <a:ahLst/>
              <a:cxnLst/>
              <a:rect l="l" t="t" r="r" b="b"/>
              <a:pathLst>
                <a:path w="159385" h="102235">
                  <a:moveTo>
                    <a:pt x="0" y="0"/>
                  </a:moveTo>
                  <a:lnTo>
                    <a:pt x="95844" y="0"/>
                  </a:lnTo>
                </a:path>
                <a:path w="159385" h="102235">
                  <a:moveTo>
                    <a:pt x="159103" y="75461"/>
                  </a:moveTo>
                  <a:lnTo>
                    <a:pt x="159103" y="101705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4" name="object 314" descr=""/>
            <p:cNvSpPr/>
            <p:nvPr/>
          </p:nvSpPr>
          <p:spPr>
            <a:xfrm>
              <a:off x="5428157" y="2710946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10" h="3810">
                  <a:moveTo>
                    <a:pt x="0" y="1735"/>
                  </a:moveTo>
                  <a:lnTo>
                    <a:pt x="524" y="508"/>
                  </a:lnTo>
                  <a:lnTo>
                    <a:pt x="1792" y="0"/>
                  </a:lnTo>
                  <a:lnTo>
                    <a:pt x="3059" y="508"/>
                  </a:lnTo>
                  <a:lnTo>
                    <a:pt x="3584" y="1735"/>
                  </a:lnTo>
                  <a:lnTo>
                    <a:pt x="3059" y="2962"/>
                  </a:lnTo>
                  <a:lnTo>
                    <a:pt x="1792" y="3470"/>
                  </a:lnTo>
                  <a:lnTo>
                    <a:pt x="524" y="2962"/>
                  </a:lnTo>
                  <a:lnTo>
                    <a:pt x="0" y="17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5" name="object 315" descr=""/>
            <p:cNvSpPr/>
            <p:nvPr/>
          </p:nvSpPr>
          <p:spPr>
            <a:xfrm>
              <a:off x="5429949" y="2712681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0"/>
                  </a:moveTo>
                  <a:lnTo>
                    <a:pt x="0" y="28097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6" name="object 316" descr=""/>
            <p:cNvSpPr/>
            <p:nvPr/>
          </p:nvSpPr>
          <p:spPr>
            <a:xfrm>
              <a:off x="4580417" y="3277584"/>
              <a:ext cx="1622425" cy="89535"/>
            </a:xfrm>
            <a:custGeom>
              <a:avLst/>
              <a:gdLst/>
              <a:ahLst/>
              <a:cxnLst/>
              <a:rect l="l" t="t" r="r" b="b"/>
              <a:pathLst>
                <a:path w="1622425" h="89535">
                  <a:moveTo>
                    <a:pt x="0" y="89485"/>
                  </a:moveTo>
                  <a:lnTo>
                    <a:pt x="124821" y="89485"/>
                  </a:lnTo>
                  <a:lnTo>
                    <a:pt x="124821" y="0"/>
                  </a:lnTo>
                  <a:lnTo>
                    <a:pt x="0" y="0"/>
                  </a:lnTo>
                  <a:lnTo>
                    <a:pt x="0" y="89485"/>
                  </a:lnTo>
                  <a:close/>
                </a:path>
                <a:path w="1622425" h="89535">
                  <a:moveTo>
                    <a:pt x="1499147" y="89485"/>
                  </a:moveTo>
                  <a:lnTo>
                    <a:pt x="1622094" y="89485"/>
                  </a:lnTo>
                  <a:lnTo>
                    <a:pt x="1622094" y="0"/>
                  </a:lnTo>
                  <a:lnTo>
                    <a:pt x="1499147" y="0"/>
                  </a:lnTo>
                  <a:lnTo>
                    <a:pt x="1499147" y="894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7" name="object 317" descr=""/>
            <p:cNvSpPr/>
            <p:nvPr/>
          </p:nvSpPr>
          <p:spPr>
            <a:xfrm>
              <a:off x="4630731" y="3189532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4" h="17780">
                  <a:moveTo>
                    <a:pt x="14475" y="0"/>
                  </a:moveTo>
                  <a:lnTo>
                    <a:pt x="3571" y="0"/>
                  </a:lnTo>
                  <a:lnTo>
                    <a:pt x="0" y="3458"/>
                  </a:lnTo>
                  <a:lnTo>
                    <a:pt x="0" y="8768"/>
                  </a:lnTo>
                  <a:lnTo>
                    <a:pt x="0" y="14079"/>
                  </a:lnTo>
                  <a:lnTo>
                    <a:pt x="3571" y="17537"/>
                  </a:lnTo>
                  <a:lnTo>
                    <a:pt x="14475" y="17537"/>
                  </a:lnTo>
                  <a:lnTo>
                    <a:pt x="18046" y="14079"/>
                  </a:lnTo>
                  <a:lnTo>
                    <a:pt x="18046" y="3458"/>
                  </a:lnTo>
                  <a:lnTo>
                    <a:pt x="1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8" name="object 318" descr=""/>
            <p:cNvSpPr/>
            <p:nvPr/>
          </p:nvSpPr>
          <p:spPr>
            <a:xfrm>
              <a:off x="4630731" y="3189532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4" h="17780">
                  <a:moveTo>
                    <a:pt x="0" y="8768"/>
                  </a:moveTo>
                  <a:lnTo>
                    <a:pt x="0" y="14079"/>
                  </a:lnTo>
                  <a:lnTo>
                    <a:pt x="3571" y="17537"/>
                  </a:lnTo>
                  <a:lnTo>
                    <a:pt x="8991" y="17537"/>
                  </a:lnTo>
                  <a:lnTo>
                    <a:pt x="14475" y="17537"/>
                  </a:lnTo>
                  <a:lnTo>
                    <a:pt x="18046" y="14079"/>
                  </a:lnTo>
                  <a:lnTo>
                    <a:pt x="18046" y="8768"/>
                  </a:lnTo>
                  <a:lnTo>
                    <a:pt x="18046" y="3458"/>
                  </a:lnTo>
                  <a:lnTo>
                    <a:pt x="14475" y="0"/>
                  </a:lnTo>
                  <a:lnTo>
                    <a:pt x="8991" y="0"/>
                  </a:lnTo>
                  <a:lnTo>
                    <a:pt x="3571" y="0"/>
                  </a:lnTo>
                  <a:lnTo>
                    <a:pt x="0" y="3458"/>
                  </a:lnTo>
                  <a:lnTo>
                    <a:pt x="0" y="876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9" name="object 319" descr=""/>
            <p:cNvSpPr/>
            <p:nvPr/>
          </p:nvSpPr>
          <p:spPr>
            <a:xfrm>
              <a:off x="4631113" y="3230351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0" name="object 320" descr=""/>
            <p:cNvSpPr/>
            <p:nvPr/>
          </p:nvSpPr>
          <p:spPr>
            <a:xfrm>
              <a:off x="4631113" y="3230351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1" name="object 321" descr=""/>
            <p:cNvSpPr/>
            <p:nvPr/>
          </p:nvSpPr>
          <p:spPr>
            <a:xfrm>
              <a:off x="4641444" y="3200091"/>
              <a:ext cx="748665" cy="227965"/>
            </a:xfrm>
            <a:custGeom>
              <a:avLst/>
              <a:gdLst/>
              <a:ahLst/>
              <a:cxnLst/>
              <a:rect l="l" t="t" r="r" b="b"/>
              <a:pathLst>
                <a:path w="748664" h="227964">
                  <a:moveTo>
                    <a:pt x="748649" y="227865"/>
                  </a:moveTo>
                  <a:lnTo>
                    <a:pt x="0" y="227865"/>
                  </a:lnTo>
                </a:path>
                <a:path w="748664" h="227964">
                  <a:moveTo>
                    <a:pt x="0" y="227865"/>
                  </a:moveTo>
                  <a:lnTo>
                    <a:pt x="0" y="164816"/>
                  </a:lnTo>
                </a:path>
                <a:path w="748664" h="227964">
                  <a:moveTo>
                    <a:pt x="0" y="75337"/>
                  </a:moveTo>
                  <a:lnTo>
                    <a:pt x="0" y="50883"/>
                  </a:lnTo>
                </a:path>
                <a:path w="748664" h="227964">
                  <a:moveTo>
                    <a:pt x="0" y="28097"/>
                  </a:moveTo>
                  <a:lnTo>
                    <a:pt x="0" y="0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2" name="object 322" descr=""/>
            <p:cNvSpPr/>
            <p:nvPr/>
          </p:nvSpPr>
          <p:spPr>
            <a:xfrm>
              <a:off x="6127901" y="3189532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10" h="17780">
                  <a:moveTo>
                    <a:pt x="12626" y="0"/>
                  </a:moveTo>
                  <a:lnTo>
                    <a:pt x="3571" y="0"/>
                  </a:lnTo>
                  <a:lnTo>
                    <a:pt x="0" y="3458"/>
                  </a:lnTo>
                  <a:lnTo>
                    <a:pt x="0" y="8768"/>
                  </a:lnTo>
                  <a:lnTo>
                    <a:pt x="0" y="14079"/>
                  </a:lnTo>
                  <a:lnTo>
                    <a:pt x="3571" y="17537"/>
                  </a:lnTo>
                  <a:lnTo>
                    <a:pt x="12626" y="17537"/>
                  </a:lnTo>
                  <a:lnTo>
                    <a:pt x="16197" y="14079"/>
                  </a:lnTo>
                  <a:lnTo>
                    <a:pt x="16197" y="3458"/>
                  </a:lnTo>
                  <a:lnTo>
                    <a:pt x="126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3" name="object 323" descr=""/>
            <p:cNvSpPr/>
            <p:nvPr/>
          </p:nvSpPr>
          <p:spPr>
            <a:xfrm>
              <a:off x="6127901" y="3189532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10" h="17780">
                  <a:moveTo>
                    <a:pt x="0" y="8768"/>
                  </a:moveTo>
                  <a:lnTo>
                    <a:pt x="0" y="14079"/>
                  </a:lnTo>
                  <a:lnTo>
                    <a:pt x="3571" y="17537"/>
                  </a:lnTo>
                  <a:lnTo>
                    <a:pt x="7205" y="17537"/>
                  </a:lnTo>
                  <a:lnTo>
                    <a:pt x="12626" y="17537"/>
                  </a:lnTo>
                  <a:lnTo>
                    <a:pt x="16197" y="14079"/>
                  </a:lnTo>
                  <a:lnTo>
                    <a:pt x="16197" y="8768"/>
                  </a:lnTo>
                  <a:lnTo>
                    <a:pt x="16197" y="3458"/>
                  </a:lnTo>
                  <a:lnTo>
                    <a:pt x="12626" y="0"/>
                  </a:lnTo>
                  <a:lnTo>
                    <a:pt x="7205" y="0"/>
                  </a:lnTo>
                  <a:lnTo>
                    <a:pt x="3571" y="0"/>
                  </a:lnTo>
                  <a:lnTo>
                    <a:pt x="0" y="3458"/>
                  </a:lnTo>
                  <a:lnTo>
                    <a:pt x="0" y="876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4" name="object 324" descr=""/>
            <p:cNvSpPr/>
            <p:nvPr/>
          </p:nvSpPr>
          <p:spPr>
            <a:xfrm>
              <a:off x="6128284" y="3230351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5" name="object 325" descr=""/>
            <p:cNvSpPr/>
            <p:nvPr/>
          </p:nvSpPr>
          <p:spPr>
            <a:xfrm>
              <a:off x="6128284" y="3230351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6" name="object 326" descr=""/>
            <p:cNvSpPr/>
            <p:nvPr/>
          </p:nvSpPr>
          <p:spPr>
            <a:xfrm>
              <a:off x="4988667" y="3200091"/>
              <a:ext cx="1150620" cy="955675"/>
            </a:xfrm>
            <a:custGeom>
              <a:avLst/>
              <a:gdLst/>
              <a:ahLst/>
              <a:cxnLst/>
              <a:rect l="l" t="t" r="r" b="b"/>
              <a:pathLst>
                <a:path w="1150620" h="955675">
                  <a:moveTo>
                    <a:pt x="401426" y="227865"/>
                  </a:moveTo>
                  <a:lnTo>
                    <a:pt x="1150139" y="227865"/>
                  </a:lnTo>
                </a:path>
                <a:path w="1150620" h="955675">
                  <a:moveTo>
                    <a:pt x="1150139" y="227865"/>
                  </a:moveTo>
                  <a:lnTo>
                    <a:pt x="1150139" y="164816"/>
                  </a:lnTo>
                </a:path>
                <a:path w="1150620" h="955675">
                  <a:moveTo>
                    <a:pt x="1150139" y="75337"/>
                  </a:moveTo>
                  <a:lnTo>
                    <a:pt x="1150139" y="50883"/>
                  </a:lnTo>
                </a:path>
                <a:path w="1150620" h="955675">
                  <a:moveTo>
                    <a:pt x="1150139" y="28097"/>
                  </a:moveTo>
                  <a:lnTo>
                    <a:pt x="1150139" y="0"/>
                  </a:lnTo>
                </a:path>
                <a:path w="1150620" h="955675">
                  <a:moveTo>
                    <a:pt x="47061" y="802963"/>
                  </a:moveTo>
                  <a:lnTo>
                    <a:pt x="47061" y="806422"/>
                  </a:lnTo>
                </a:path>
                <a:path w="1150620" h="955675">
                  <a:moveTo>
                    <a:pt x="0" y="850204"/>
                  </a:moveTo>
                  <a:lnTo>
                    <a:pt x="3503" y="866397"/>
                  </a:lnTo>
                  <a:lnTo>
                    <a:pt x="13104" y="879806"/>
                  </a:lnTo>
                  <a:lnTo>
                    <a:pt x="27440" y="888943"/>
                  </a:lnTo>
                  <a:lnTo>
                    <a:pt x="45148" y="892319"/>
                  </a:lnTo>
                  <a:lnTo>
                    <a:pt x="62966" y="888943"/>
                  </a:lnTo>
                  <a:lnTo>
                    <a:pt x="77359" y="879806"/>
                  </a:lnTo>
                  <a:lnTo>
                    <a:pt x="86982" y="866397"/>
                  </a:lnTo>
                  <a:lnTo>
                    <a:pt x="90488" y="850204"/>
                  </a:lnTo>
                  <a:lnTo>
                    <a:pt x="86982" y="834010"/>
                  </a:lnTo>
                  <a:lnTo>
                    <a:pt x="77359" y="820601"/>
                  </a:lnTo>
                  <a:lnTo>
                    <a:pt x="62966" y="811465"/>
                  </a:lnTo>
                  <a:lnTo>
                    <a:pt x="45148" y="808089"/>
                  </a:lnTo>
                  <a:lnTo>
                    <a:pt x="27440" y="811465"/>
                  </a:lnTo>
                  <a:lnTo>
                    <a:pt x="13104" y="820601"/>
                  </a:lnTo>
                  <a:lnTo>
                    <a:pt x="3503" y="834010"/>
                  </a:lnTo>
                  <a:lnTo>
                    <a:pt x="0" y="850204"/>
                  </a:lnTo>
                  <a:close/>
                </a:path>
                <a:path w="1150620" h="955675">
                  <a:moveTo>
                    <a:pt x="0" y="902878"/>
                  </a:moveTo>
                  <a:lnTo>
                    <a:pt x="3503" y="919072"/>
                  </a:lnTo>
                  <a:lnTo>
                    <a:pt x="13104" y="932481"/>
                  </a:lnTo>
                  <a:lnTo>
                    <a:pt x="27440" y="941617"/>
                  </a:lnTo>
                  <a:lnTo>
                    <a:pt x="45148" y="944993"/>
                  </a:lnTo>
                  <a:lnTo>
                    <a:pt x="62966" y="941617"/>
                  </a:lnTo>
                  <a:lnTo>
                    <a:pt x="77359" y="932481"/>
                  </a:lnTo>
                  <a:lnTo>
                    <a:pt x="86982" y="919072"/>
                  </a:lnTo>
                  <a:lnTo>
                    <a:pt x="90488" y="902878"/>
                  </a:lnTo>
                  <a:lnTo>
                    <a:pt x="86982" y="886685"/>
                  </a:lnTo>
                  <a:lnTo>
                    <a:pt x="77359" y="873276"/>
                  </a:lnTo>
                  <a:lnTo>
                    <a:pt x="62966" y="864140"/>
                  </a:lnTo>
                  <a:lnTo>
                    <a:pt x="45148" y="860763"/>
                  </a:lnTo>
                  <a:lnTo>
                    <a:pt x="27440" y="864140"/>
                  </a:lnTo>
                  <a:lnTo>
                    <a:pt x="13104" y="873276"/>
                  </a:lnTo>
                  <a:lnTo>
                    <a:pt x="3503" y="886685"/>
                  </a:lnTo>
                  <a:lnTo>
                    <a:pt x="0" y="902878"/>
                  </a:lnTo>
                  <a:close/>
                </a:path>
                <a:path w="1150620" h="955675">
                  <a:moveTo>
                    <a:pt x="47061" y="955368"/>
                  </a:moveTo>
                  <a:lnTo>
                    <a:pt x="47061" y="950119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7" name="object 327" descr=""/>
            <p:cNvSpPr/>
            <p:nvPr/>
          </p:nvSpPr>
          <p:spPr>
            <a:xfrm>
              <a:off x="4974701" y="3889518"/>
              <a:ext cx="125095" cy="382270"/>
            </a:xfrm>
            <a:custGeom>
              <a:avLst/>
              <a:gdLst/>
              <a:ahLst/>
              <a:cxnLst/>
              <a:rect l="l" t="t" r="r" b="b"/>
              <a:pathLst>
                <a:path w="125095" h="382270">
                  <a:moveTo>
                    <a:pt x="0" y="89330"/>
                  </a:moveTo>
                  <a:lnTo>
                    <a:pt x="124821" y="89330"/>
                  </a:lnTo>
                  <a:lnTo>
                    <a:pt x="124821" y="0"/>
                  </a:lnTo>
                  <a:lnTo>
                    <a:pt x="0" y="0"/>
                  </a:lnTo>
                  <a:lnTo>
                    <a:pt x="0" y="89330"/>
                  </a:lnTo>
                  <a:close/>
                </a:path>
                <a:path w="125095" h="382270">
                  <a:moveTo>
                    <a:pt x="0" y="382097"/>
                  </a:moveTo>
                  <a:lnTo>
                    <a:pt x="124821" y="382097"/>
                  </a:lnTo>
                  <a:lnTo>
                    <a:pt x="124821" y="292767"/>
                  </a:lnTo>
                  <a:lnTo>
                    <a:pt x="0" y="292767"/>
                  </a:lnTo>
                  <a:lnTo>
                    <a:pt x="0" y="3820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8" name="object 328" descr=""/>
            <p:cNvSpPr/>
            <p:nvPr/>
          </p:nvSpPr>
          <p:spPr>
            <a:xfrm>
              <a:off x="5024824" y="3801434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14475" y="0"/>
                  </a:moveTo>
                  <a:lnTo>
                    <a:pt x="3698" y="0"/>
                  </a:lnTo>
                  <a:lnTo>
                    <a:pt x="0" y="3519"/>
                  </a:lnTo>
                  <a:lnTo>
                    <a:pt x="0" y="6977"/>
                  </a:lnTo>
                  <a:lnTo>
                    <a:pt x="0" y="12226"/>
                  </a:lnTo>
                  <a:lnTo>
                    <a:pt x="3698" y="15685"/>
                  </a:lnTo>
                  <a:lnTo>
                    <a:pt x="14475" y="15685"/>
                  </a:lnTo>
                  <a:lnTo>
                    <a:pt x="18046" y="12226"/>
                  </a:lnTo>
                  <a:lnTo>
                    <a:pt x="18046" y="3519"/>
                  </a:lnTo>
                  <a:lnTo>
                    <a:pt x="1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9" name="object 329" descr=""/>
            <p:cNvSpPr/>
            <p:nvPr/>
          </p:nvSpPr>
          <p:spPr>
            <a:xfrm>
              <a:off x="5024824" y="3801434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0" y="6977"/>
                  </a:moveTo>
                  <a:lnTo>
                    <a:pt x="0" y="12226"/>
                  </a:lnTo>
                  <a:lnTo>
                    <a:pt x="3698" y="15685"/>
                  </a:lnTo>
                  <a:lnTo>
                    <a:pt x="8991" y="15685"/>
                  </a:lnTo>
                  <a:lnTo>
                    <a:pt x="14475" y="15685"/>
                  </a:lnTo>
                  <a:lnTo>
                    <a:pt x="18046" y="12226"/>
                  </a:lnTo>
                  <a:lnTo>
                    <a:pt x="18046" y="6977"/>
                  </a:lnTo>
                  <a:lnTo>
                    <a:pt x="18046" y="3519"/>
                  </a:lnTo>
                  <a:lnTo>
                    <a:pt x="14475" y="0"/>
                  </a:lnTo>
                  <a:lnTo>
                    <a:pt x="8991" y="0"/>
                  </a:lnTo>
                  <a:lnTo>
                    <a:pt x="3698" y="0"/>
                  </a:lnTo>
                  <a:lnTo>
                    <a:pt x="0" y="3519"/>
                  </a:lnTo>
                  <a:lnTo>
                    <a:pt x="0" y="697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0" name="object 330" descr=""/>
            <p:cNvSpPr/>
            <p:nvPr/>
          </p:nvSpPr>
          <p:spPr>
            <a:xfrm>
              <a:off x="5025334" y="3842130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1" name="object 331" descr=""/>
            <p:cNvSpPr/>
            <p:nvPr/>
          </p:nvSpPr>
          <p:spPr>
            <a:xfrm>
              <a:off x="5025334" y="3842130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2" name="object 332" descr=""/>
            <p:cNvSpPr/>
            <p:nvPr/>
          </p:nvSpPr>
          <p:spPr>
            <a:xfrm>
              <a:off x="5035728" y="3810203"/>
              <a:ext cx="0" cy="193040"/>
            </a:xfrm>
            <a:custGeom>
              <a:avLst/>
              <a:gdLst/>
              <a:ahLst/>
              <a:cxnLst/>
              <a:rect l="l" t="t" r="r" b="b"/>
              <a:pathLst>
                <a:path w="0" h="193039">
                  <a:moveTo>
                    <a:pt x="0" y="192852"/>
                  </a:moveTo>
                  <a:lnTo>
                    <a:pt x="0" y="166422"/>
                  </a:lnTo>
                </a:path>
                <a:path w="0" h="193039">
                  <a:moveTo>
                    <a:pt x="0" y="77128"/>
                  </a:moveTo>
                  <a:lnTo>
                    <a:pt x="0" y="52489"/>
                  </a:lnTo>
                </a:path>
                <a:path w="0" h="193039">
                  <a:moveTo>
                    <a:pt x="0" y="29702"/>
                  </a:moveTo>
                  <a:lnTo>
                    <a:pt x="0" y="0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3" name="object 333" descr=""/>
            <p:cNvSpPr/>
            <p:nvPr/>
          </p:nvSpPr>
          <p:spPr>
            <a:xfrm>
              <a:off x="5024824" y="4336085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4" h="17779">
                  <a:moveTo>
                    <a:pt x="14475" y="0"/>
                  </a:moveTo>
                  <a:lnTo>
                    <a:pt x="3698" y="0"/>
                  </a:lnTo>
                  <a:lnTo>
                    <a:pt x="0" y="3458"/>
                  </a:lnTo>
                  <a:lnTo>
                    <a:pt x="0" y="8768"/>
                  </a:lnTo>
                  <a:lnTo>
                    <a:pt x="0" y="14017"/>
                  </a:lnTo>
                  <a:lnTo>
                    <a:pt x="3698" y="17537"/>
                  </a:lnTo>
                  <a:lnTo>
                    <a:pt x="14475" y="17537"/>
                  </a:lnTo>
                  <a:lnTo>
                    <a:pt x="18046" y="14017"/>
                  </a:lnTo>
                  <a:lnTo>
                    <a:pt x="18046" y="3458"/>
                  </a:lnTo>
                  <a:lnTo>
                    <a:pt x="1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4" name="object 334" descr=""/>
            <p:cNvSpPr/>
            <p:nvPr/>
          </p:nvSpPr>
          <p:spPr>
            <a:xfrm>
              <a:off x="5024824" y="4336085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4" h="17779">
                  <a:moveTo>
                    <a:pt x="0" y="8768"/>
                  </a:moveTo>
                  <a:lnTo>
                    <a:pt x="0" y="14017"/>
                  </a:lnTo>
                  <a:lnTo>
                    <a:pt x="3698" y="17537"/>
                  </a:lnTo>
                  <a:lnTo>
                    <a:pt x="8991" y="17537"/>
                  </a:lnTo>
                  <a:lnTo>
                    <a:pt x="14475" y="17537"/>
                  </a:lnTo>
                  <a:lnTo>
                    <a:pt x="18046" y="14017"/>
                  </a:lnTo>
                  <a:lnTo>
                    <a:pt x="18046" y="8768"/>
                  </a:lnTo>
                  <a:lnTo>
                    <a:pt x="18046" y="3458"/>
                  </a:lnTo>
                  <a:lnTo>
                    <a:pt x="14475" y="0"/>
                  </a:lnTo>
                  <a:lnTo>
                    <a:pt x="8991" y="0"/>
                  </a:lnTo>
                  <a:lnTo>
                    <a:pt x="3698" y="0"/>
                  </a:lnTo>
                  <a:lnTo>
                    <a:pt x="0" y="3458"/>
                  </a:lnTo>
                  <a:lnTo>
                    <a:pt x="0" y="876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5" name="object 335" descr=""/>
            <p:cNvSpPr/>
            <p:nvPr/>
          </p:nvSpPr>
          <p:spPr>
            <a:xfrm>
              <a:off x="5025334" y="4297984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6" name="object 336" descr=""/>
            <p:cNvSpPr/>
            <p:nvPr/>
          </p:nvSpPr>
          <p:spPr>
            <a:xfrm>
              <a:off x="5025334" y="4297984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7" name="object 337" descr=""/>
            <p:cNvSpPr/>
            <p:nvPr/>
          </p:nvSpPr>
          <p:spPr>
            <a:xfrm>
              <a:off x="5035728" y="4155460"/>
              <a:ext cx="0" cy="140970"/>
            </a:xfrm>
            <a:custGeom>
              <a:avLst/>
              <a:gdLst/>
              <a:ahLst/>
              <a:cxnLst/>
              <a:rect l="l" t="t" r="r" b="b"/>
              <a:pathLst>
                <a:path w="0" h="140970">
                  <a:moveTo>
                    <a:pt x="0" y="0"/>
                  </a:moveTo>
                  <a:lnTo>
                    <a:pt x="0" y="24577"/>
                  </a:lnTo>
                </a:path>
                <a:path w="0" h="140970">
                  <a:moveTo>
                    <a:pt x="0" y="113932"/>
                  </a:moveTo>
                  <a:lnTo>
                    <a:pt x="0" y="140362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8" name="object 338" descr=""/>
            <p:cNvSpPr/>
            <p:nvPr/>
          </p:nvSpPr>
          <p:spPr>
            <a:xfrm>
              <a:off x="5033936" y="4316874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10" h="3810">
                  <a:moveTo>
                    <a:pt x="0" y="1735"/>
                  </a:moveTo>
                  <a:lnTo>
                    <a:pt x="524" y="508"/>
                  </a:lnTo>
                  <a:lnTo>
                    <a:pt x="1792" y="0"/>
                  </a:lnTo>
                  <a:lnTo>
                    <a:pt x="3059" y="508"/>
                  </a:lnTo>
                  <a:lnTo>
                    <a:pt x="3584" y="1735"/>
                  </a:lnTo>
                  <a:lnTo>
                    <a:pt x="3059" y="2962"/>
                  </a:lnTo>
                  <a:lnTo>
                    <a:pt x="1792" y="3470"/>
                  </a:lnTo>
                  <a:lnTo>
                    <a:pt x="524" y="2962"/>
                  </a:lnTo>
                  <a:lnTo>
                    <a:pt x="0" y="17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9" name="object 339" descr=""/>
            <p:cNvSpPr/>
            <p:nvPr/>
          </p:nvSpPr>
          <p:spPr>
            <a:xfrm>
              <a:off x="5035728" y="4318609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0"/>
                  </a:moveTo>
                  <a:lnTo>
                    <a:pt x="0" y="28035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0" name="object 340" descr=""/>
            <p:cNvSpPr/>
            <p:nvPr/>
          </p:nvSpPr>
          <p:spPr>
            <a:xfrm>
              <a:off x="4028942" y="3889518"/>
              <a:ext cx="833755" cy="89535"/>
            </a:xfrm>
            <a:custGeom>
              <a:avLst/>
              <a:gdLst/>
              <a:ahLst/>
              <a:cxnLst/>
              <a:rect l="l" t="t" r="r" b="b"/>
              <a:pathLst>
                <a:path w="833754" h="89535">
                  <a:moveTo>
                    <a:pt x="0" y="89330"/>
                  </a:moveTo>
                  <a:lnTo>
                    <a:pt x="124821" y="89330"/>
                  </a:lnTo>
                  <a:lnTo>
                    <a:pt x="124821" y="0"/>
                  </a:lnTo>
                  <a:lnTo>
                    <a:pt x="0" y="0"/>
                  </a:lnTo>
                  <a:lnTo>
                    <a:pt x="0" y="89330"/>
                  </a:lnTo>
                  <a:close/>
                </a:path>
                <a:path w="833754" h="89535">
                  <a:moveTo>
                    <a:pt x="710578" y="89330"/>
                  </a:moveTo>
                  <a:lnTo>
                    <a:pt x="833532" y="89330"/>
                  </a:lnTo>
                  <a:lnTo>
                    <a:pt x="833532" y="0"/>
                  </a:lnTo>
                  <a:lnTo>
                    <a:pt x="710578" y="0"/>
                  </a:lnTo>
                  <a:lnTo>
                    <a:pt x="710578" y="8933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1" name="object 341" descr=""/>
            <p:cNvSpPr/>
            <p:nvPr/>
          </p:nvSpPr>
          <p:spPr>
            <a:xfrm>
              <a:off x="4079064" y="3801434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14475" y="0"/>
                  </a:moveTo>
                  <a:lnTo>
                    <a:pt x="3762" y="0"/>
                  </a:lnTo>
                  <a:lnTo>
                    <a:pt x="0" y="3519"/>
                  </a:lnTo>
                  <a:lnTo>
                    <a:pt x="0" y="6977"/>
                  </a:lnTo>
                  <a:lnTo>
                    <a:pt x="0" y="12226"/>
                  </a:lnTo>
                  <a:lnTo>
                    <a:pt x="3762" y="15685"/>
                  </a:lnTo>
                  <a:lnTo>
                    <a:pt x="14475" y="15685"/>
                  </a:lnTo>
                  <a:lnTo>
                    <a:pt x="18046" y="12226"/>
                  </a:lnTo>
                  <a:lnTo>
                    <a:pt x="18046" y="3519"/>
                  </a:lnTo>
                  <a:lnTo>
                    <a:pt x="1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2" name="object 342" descr=""/>
            <p:cNvSpPr/>
            <p:nvPr/>
          </p:nvSpPr>
          <p:spPr>
            <a:xfrm>
              <a:off x="4079064" y="3801434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0" y="6977"/>
                  </a:moveTo>
                  <a:lnTo>
                    <a:pt x="0" y="12226"/>
                  </a:lnTo>
                  <a:lnTo>
                    <a:pt x="3762" y="15685"/>
                  </a:lnTo>
                  <a:lnTo>
                    <a:pt x="9055" y="15685"/>
                  </a:lnTo>
                  <a:lnTo>
                    <a:pt x="14475" y="15685"/>
                  </a:lnTo>
                  <a:lnTo>
                    <a:pt x="18046" y="12226"/>
                  </a:lnTo>
                  <a:lnTo>
                    <a:pt x="18046" y="6977"/>
                  </a:lnTo>
                  <a:lnTo>
                    <a:pt x="18046" y="3519"/>
                  </a:lnTo>
                  <a:lnTo>
                    <a:pt x="14475" y="0"/>
                  </a:lnTo>
                  <a:lnTo>
                    <a:pt x="9055" y="0"/>
                  </a:lnTo>
                  <a:lnTo>
                    <a:pt x="3762" y="0"/>
                  </a:lnTo>
                  <a:lnTo>
                    <a:pt x="0" y="3519"/>
                  </a:lnTo>
                  <a:lnTo>
                    <a:pt x="0" y="697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3" name="object 343" descr=""/>
            <p:cNvSpPr/>
            <p:nvPr/>
          </p:nvSpPr>
          <p:spPr>
            <a:xfrm>
              <a:off x="4079638" y="3842130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4" name="object 344" descr=""/>
            <p:cNvSpPr/>
            <p:nvPr/>
          </p:nvSpPr>
          <p:spPr>
            <a:xfrm>
              <a:off x="4079638" y="3842130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5" name="object 345" descr=""/>
            <p:cNvSpPr/>
            <p:nvPr/>
          </p:nvSpPr>
          <p:spPr>
            <a:xfrm>
              <a:off x="4089969" y="3810203"/>
              <a:ext cx="354965" cy="229870"/>
            </a:xfrm>
            <a:custGeom>
              <a:avLst/>
              <a:gdLst/>
              <a:ahLst/>
              <a:cxnLst/>
              <a:rect l="l" t="t" r="r" b="b"/>
              <a:pathLst>
                <a:path w="354964" h="229870">
                  <a:moveTo>
                    <a:pt x="354364" y="229656"/>
                  </a:moveTo>
                  <a:lnTo>
                    <a:pt x="0" y="229656"/>
                  </a:lnTo>
                </a:path>
                <a:path w="354964" h="229870">
                  <a:moveTo>
                    <a:pt x="0" y="229656"/>
                  </a:moveTo>
                  <a:lnTo>
                    <a:pt x="0" y="166422"/>
                  </a:lnTo>
                </a:path>
                <a:path w="354964" h="229870">
                  <a:moveTo>
                    <a:pt x="0" y="77128"/>
                  </a:moveTo>
                  <a:lnTo>
                    <a:pt x="0" y="52489"/>
                  </a:lnTo>
                </a:path>
                <a:path w="354964" h="229870">
                  <a:moveTo>
                    <a:pt x="0" y="29702"/>
                  </a:moveTo>
                  <a:lnTo>
                    <a:pt x="0" y="0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6" name="object 346" descr=""/>
            <p:cNvSpPr/>
            <p:nvPr/>
          </p:nvSpPr>
          <p:spPr>
            <a:xfrm>
              <a:off x="4787922" y="3801434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2626" y="0"/>
                  </a:moveTo>
                  <a:lnTo>
                    <a:pt x="3571" y="0"/>
                  </a:lnTo>
                  <a:lnTo>
                    <a:pt x="0" y="3519"/>
                  </a:lnTo>
                  <a:lnTo>
                    <a:pt x="0" y="6977"/>
                  </a:lnTo>
                  <a:lnTo>
                    <a:pt x="0" y="12226"/>
                  </a:lnTo>
                  <a:lnTo>
                    <a:pt x="3571" y="15685"/>
                  </a:lnTo>
                  <a:lnTo>
                    <a:pt x="12626" y="15685"/>
                  </a:lnTo>
                  <a:lnTo>
                    <a:pt x="16388" y="12226"/>
                  </a:lnTo>
                  <a:lnTo>
                    <a:pt x="16388" y="3519"/>
                  </a:lnTo>
                  <a:lnTo>
                    <a:pt x="126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7" name="object 347" descr=""/>
            <p:cNvSpPr/>
            <p:nvPr/>
          </p:nvSpPr>
          <p:spPr>
            <a:xfrm>
              <a:off x="4787922" y="3801434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0" y="6977"/>
                  </a:moveTo>
                  <a:lnTo>
                    <a:pt x="0" y="12226"/>
                  </a:lnTo>
                  <a:lnTo>
                    <a:pt x="3571" y="15685"/>
                  </a:lnTo>
                  <a:lnTo>
                    <a:pt x="7333" y="15685"/>
                  </a:lnTo>
                  <a:lnTo>
                    <a:pt x="12626" y="15685"/>
                  </a:lnTo>
                  <a:lnTo>
                    <a:pt x="16388" y="12226"/>
                  </a:lnTo>
                  <a:lnTo>
                    <a:pt x="16388" y="6977"/>
                  </a:lnTo>
                  <a:lnTo>
                    <a:pt x="16388" y="3519"/>
                  </a:lnTo>
                  <a:lnTo>
                    <a:pt x="12626" y="0"/>
                  </a:lnTo>
                  <a:lnTo>
                    <a:pt x="7333" y="0"/>
                  </a:lnTo>
                  <a:lnTo>
                    <a:pt x="3571" y="0"/>
                  </a:lnTo>
                  <a:lnTo>
                    <a:pt x="0" y="3519"/>
                  </a:lnTo>
                  <a:lnTo>
                    <a:pt x="0" y="697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8" name="object 348" descr=""/>
            <p:cNvSpPr/>
            <p:nvPr/>
          </p:nvSpPr>
          <p:spPr>
            <a:xfrm>
              <a:off x="4788495" y="3842130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9" name="object 349" descr=""/>
            <p:cNvSpPr/>
            <p:nvPr/>
          </p:nvSpPr>
          <p:spPr>
            <a:xfrm>
              <a:off x="4788495" y="3842130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0" name="object 350" descr=""/>
            <p:cNvSpPr/>
            <p:nvPr/>
          </p:nvSpPr>
          <p:spPr>
            <a:xfrm>
              <a:off x="4444334" y="3810203"/>
              <a:ext cx="354965" cy="229870"/>
            </a:xfrm>
            <a:custGeom>
              <a:avLst/>
              <a:gdLst/>
              <a:ahLst/>
              <a:cxnLst/>
              <a:rect l="l" t="t" r="r" b="b"/>
              <a:pathLst>
                <a:path w="354964" h="229870">
                  <a:moveTo>
                    <a:pt x="0" y="229656"/>
                  </a:moveTo>
                  <a:lnTo>
                    <a:pt x="354492" y="229656"/>
                  </a:lnTo>
                </a:path>
                <a:path w="354964" h="229870">
                  <a:moveTo>
                    <a:pt x="354492" y="229656"/>
                  </a:moveTo>
                  <a:lnTo>
                    <a:pt x="354492" y="166422"/>
                  </a:lnTo>
                </a:path>
                <a:path w="354964" h="229870">
                  <a:moveTo>
                    <a:pt x="354492" y="77128"/>
                  </a:moveTo>
                  <a:lnTo>
                    <a:pt x="354492" y="52489"/>
                  </a:lnTo>
                </a:path>
                <a:path w="354964" h="229870">
                  <a:moveTo>
                    <a:pt x="354492" y="29702"/>
                  </a:moveTo>
                  <a:lnTo>
                    <a:pt x="354492" y="0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1" name="object 351" descr=""/>
            <p:cNvSpPr/>
            <p:nvPr/>
          </p:nvSpPr>
          <p:spPr>
            <a:xfrm>
              <a:off x="3064753" y="3139204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w="0" h="19050">
                  <a:moveTo>
                    <a:pt x="0" y="0"/>
                  </a:moveTo>
                  <a:lnTo>
                    <a:pt x="0" y="18834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2" name="object 352" descr=""/>
            <p:cNvSpPr/>
            <p:nvPr/>
          </p:nvSpPr>
          <p:spPr>
            <a:xfrm>
              <a:off x="3023176" y="3159829"/>
              <a:ext cx="81915" cy="77470"/>
            </a:xfrm>
            <a:custGeom>
              <a:avLst/>
              <a:gdLst/>
              <a:ahLst/>
              <a:cxnLst/>
              <a:rect l="l" t="t" r="r" b="b"/>
              <a:pathLst>
                <a:path w="81914" h="77469">
                  <a:moveTo>
                    <a:pt x="0" y="38471"/>
                  </a:moveTo>
                  <a:lnTo>
                    <a:pt x="3158" y="53421"/>
                  </a:lnTo>
                  <a:lnTo>
                    <a:pt x="11733" y="65719"/>
                  </a:lnTo>
                  <a:lnTo>
                    <a:pt x="24373" y="74058"/>
                  </a:lnTo>
                  <a:lnTo>
                    <a:pt x="39728" y="77128"/>
                  </a:lnTo>
                  <a:lnTo>
                    <a:pt x="56151" y="74058"/>
                  </a:lnTo>
                  <a:lnTo>
                    <a:pt x="69340" y="65719"/>
                  </a:lnTo>
                  <a:lnTo>
                    <a:pt x="78118" y="53421"/>
                  </a:lnTo>
                  <a:lnTo>
                    <a:pt x="81305" y="38471"/>
                  </a:lnTo>
                  <a:lnTo>
                    <a:pt x="78118" y="23602"/>
                  </a:lnTo>
                  <a:lnTo>
                    <a:pt x="69340" y="11362"/>
                  </a:lnTo>
                  <a:lnTo>
                    <a:pt x="56151" y="3058"/>
                  </a:lnTo>
                  <a:lnTo>
                    <a:pt x="39728" y="0"/>
                  </a:lnTo>
                  <a:lnTo>
                    <a:pt x="24373" y="3058"/>
                  </a:lnTo>
                  <a:lnTo>
                    <a:pt x="11733" y="11362"/>
                  </a:lnTo>
                  <a:lnTo>
                    <a:pt x="3158" y="23602"/>
                  </a:lnTo>
                  <a:lnTo>
                    <a:pt x="0" y="38471"/>
                  </a:lnTo>
                  <a:close/>
                </a:path>
              </a:pathLst>
            </a:custGeom>
            <a:ln w="3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3" name="object 353" descr=""/>
          <p:cNvSpPr txBox="1"/>
          <p:nvPr/>
        </p:nvSpPr>
        <p:spPr>
          <a:xfrm>
            <a:off x="3032094" y="3152255"/>
            <a:ext cx="62230" cy="806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50" spc="-50">
                <a:latin typeface="Arial MT"/>
                <a:cs typeface="Arial MT"/>
              </a:rPr>
              <a:t>G</a:t>
            </a:r>
            <a:endParaRPr sz="350">
              <a:latin typeface="Arial MT"/>
              <a:cs typeface="Arial MT"/>
            </a:endParaRPr>
          </a:p>
        </p:txBody>
      </p:sp>
      <p:sp>
        <p:nvSpPr>
          <p:cNvPr id="354" name="object 354" descr=""/>
          <p:cNvSpPr txBox="1"/>
          <p:nvPr/>
        </p:nvSpPr>
        <p:spPr>
          <a:xfrm>
            <a:off x="3050278" y="3180291"/>
            <a:ext cx="27940" cy="806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350" spc="-50">
                <a:latin typeface="Arial MT"/>
                <a:cs typeface="Arial MT"/>
              </a:rPr>
              <a:t>~</a:t>
            </a:r>
            <a:endParaRPr sz="350">
              <a:latin typeface="Arial MT"/>
              <a:cs typeface="Arial MT"/>
            </a:endParaRPr>
          </a:p>
        </p:txBody>
      </p:sp>
      <p:sp>
        <p:nvSpPr>
          <p:cNvPr id="355" name="object 355" descr=""/>
          <p:cNvSpPr txBox="1"/>
          <p:nvPr/>
        </p:nvSpPr>
        <p:spPr>
          <a:xfrm>
            <a:off x="2967059" y="3241730"/>
            <a:ext cx="187325" cy="660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250">
                <a:latin typeface="Arial MT"/>
                <a:cs typeface="Arial MT"/>
              </a:rPr>
              <a:t>sym</a:t>
            </a:r>
            <a:r>
              <a:rPr dirty="0" sz="250" spc="-5">
                <a:latin typeface="Arial MT"/>
                <a:cs typeface="Arial MT"/>
              </a:rPr>
              <a:t> </a:t>
            </a:r>
            <a:r>
              <a:rPr dirty="0" sz="250" spc="-10">
                <a:latin typeface="Arial MT"/>
                <a:cs typeface="Arial MT"/>
              </a:rPr>
              <a:t>pacman</a:t>
            </a:r>
            <a:endParaRPr sz="250">
              <a:latin typeface="Arial MT"/>
              <a:cs typeface="Arial MT"/>
            </a:endParaRPr>
          </a:p>
        </p:txBody>
      </p:sp>
      <p:grpSp>
        <p:nvGrpSpPr>
          <p:cNvPr id="356" name="object 356" descr=""/>
          <p:cNvGrpSpPr/>
          <p:nvPr/>
        </p:nvGrpSpPr>
        <p:grpSpPr>
          <a:xfrm>
            <a:off x="2802479" y="2424272"/>
            <a:ext cx="327025" cy="1274445"/>
            <a:chOff x="2802479" y="2424272"/>
            <a:chExt cx="327025" cy="1274445"/>
          </a:xfrm>
        </p:grpSpPr>
        <p:sp>
          <p:nvSpPr>
            <p:cNvPr id="357" name="object 357" descr=""/>
            <p:cNvSpPr/>
            <p:nvPr/>
          </p:nvSpPr>
          <p:spPr>
            <a:xfrm>
              <a:off x="3005448" y="3047909"/>
              <a:ext cx="123189" cy="91440"/>
            </a:xfrm>
            <a:custGeom>
              <a:avLst/>
              <a:gdLst/>
              <a:ahLst/>
              <a:cxnLst/>
              <a:rect l="l" t="t" r="r" b="b"/>
              <a:pathLst>
                <a:path w="123189" h="91439">
                  <a:moveTo>
                    <a:pt x="122946" y="0"/>
                  </a:moveTo>
                  <a:lnTo>
                    <a:pt x="0" y="0"/>
                  </a:lnTo>
                  <a:lnTo>
                    <a:pt x="0" y="91294"/>
                  </a:lnTo>
                  <a:lnTo>
                    <a:pt x="122946" y="91294"/>
                  </a:lnTo>
                  <a:lnTo>
                    <a:pt x="1229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8" name="object 358" descr=""/>
            <p:cNvSpPr/>
            <p:nvPr/>
          </p:nvSpPr>
          <p:spPr>
            <a:xfrm>
              <a:off x="3005448" y="3047909"/>
              <a:ext cx="123189" cy="91440"/>
            </a:xfrm>
            <a:custGeom>
              <a:avLst/>
              <a:gdLst/>
              <a:ahLst/>
              <a:cxnLst/>
              <a:rect l="l" t="t" r="r" b="b"/>
              <a:pathLst>
                <a:path w="123189" h="91439">
                  <a:moveTo>
                    <a:pt x="0" y="91294"/>
                  </a:moveTo>
                  <a:lnTo>
                    <a:pt x="122946" y="91294"/>
                  </a:lnTo>
                  <a:lnTo>
                    <a:pt x="122946" y="0"/>
                  </a:lnTo>
                  <a:lnTo>
                    <a:pt x="0" y="0"/>
                  </a:lnTo>
                  <a:lnTo>
                    <a:pt x="0" y="912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9" name="object 359" descr=""/>
            <p:cNvSpPr/>
            <p:nvPr/>
          </p:nvSpPr>
          <p:spPr>
            <a:xfrm>
              <a:off x="3053849" y="2959875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14475" y="0"/>
                  </a:moveTo>
                  <a:lnTo>
                    <a:pt x="3571" y="0"/>
                  </a:lnTo>
                  <a:lnTo>
                    <a:pt x="0" y="3458"/>
                  </a:lnTo>
                  <a:lnTo>
                    <a:pt x="0" y="7101"/>
                  </a:lnTo>
                  <a:lnTo>
                    <a:pt x="0" y="12226"/>
                  </a:lnTo>
                  <a:lnTo>
                    <a:pt x="3571" y="15870"/>
                  </a:lnTo>
                  <a:lnTo>
                    <a:pt x="14475" y="15870"/>
                  </a:lnTo>
                  <a:lnTo>
                    <a:pt x="18110" y="12226"/>
                  </a:lnTo>
                  <a:lnTo>
                    <a:pt x="18110" y="3458"/>
                  </a:lnTo>
                  <a:lnTo>
                    <a:pt x="1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0" name="object 360" descr=""/>
            <p:cNvSpPr/>
            <p:nvPr/>
          </p:nvSpPr>
          <p:spPr>
            <a:xfrm>
              <a:off x="3053849" y="2959875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0" y="7101"/>
                  </a:moveTo>
                  <a:lnTo>
                    <a:pt x="0" y="12226"/>
                  </a:lnTo>
                  <a:lnTo>
                    <a:pt x="3571" y="15870"/>
                  </a:lnTo>
                  <a:lnTo>
                    <a:pt x="9055" y="15870"/>
                  </a:lnTo>
                  <a:lnTo>
                    <a:pt x="14475" y="15870"/>
                  </a:lnTo>
                  <a:lnTo>
                    <a:pt x="18110" y="12226"/>
                  </a:lnTo>
                  <a:lnTo>
                    <a:pt x="18110" y="7101"/>
                  </a:lnTo>
                  <a:lnTo>
                    <a:pt x="18110" y="3458"/>
                  </a:lnTo>
                  <a:lnTo>
                    <a:pt x="14475" y="0"/>
                  </a:lnTo>
                  <a:lnTo>
                    <a:pt x="9055" y="0"/>
                  </a:lnTo>
                  <a:lnTo>
                    <a:pt x="3571" y="0"/>
                  </a:lnTo>
                  <a:lnTo>
                    <a:pt x="0" y="3458"/>
                  </a:lnTo>
                  <a:lnTo>
                    <a:pt x="0" y="710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1" name="object 361" descr=""/>
            <p:cNvSpPr/>
            <p:nvPr/>
          </p:nvSpPr>
          <p:spPr>
            <a:xfrm>
              <a:off x="3054231" y="3000694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30" h="22860">
                  <a:moveTo>
                    <a:pt x="23530" y="22786"/>
                  </a:moveTo>
                  <a:lnTo>
                    <a:pt x="0" y="22786"/>
                  </a:lnTo>
                  <a:lnTo>
                    <a:pt x="0" y="0"/>
                  </a:lnTo>
                  <a:lnTo>
                    <a:pt x="23530" y="0"/>
                  </a:lnTo>
                  <a:lnTo>
                    <a:pt x="23530" y="22786"/>
                  </a:lnTo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2" name="object 362" descr=""/>
            <p:cNvSpPr/>
            <p:nvPr/>
          </p:nvSpPr>
          <p:spPr>
            <a:xfrm>
              <a:off x="3019414" y="2626846"/>
              <a:ext cx="88900" cy="419100"/>
            </a:xfrm>
            <a:custGeom>
              <a:avLst/>
              <a:gdLst/>
              <a:ahLst/>
              <a:cxnLst/>
              <a:rect l="l" t="t" r="r" b="b"/>
              <a:pathLst>
                <a:path w="88900" h="419100">
                  <a:moveTo>
                    <a:pt x="45339" y="418865"/>
                  </a:moveTo>
                  <a:lnTo>
                    <a:pt x="45339" y="394473"/>
                  </a:lnTo>
                </a:path>
                <a:path w="88900" h="419100">
                  <a:moveTo>
                    <a:pt x="45339" y="371686"/>
                  </a:moveTo>
                  <a:lnTo>
                    <a:pt x="45339" y="343589"/>
                  </a:lnTo>
                </a:path>
                <a:path w="88900" h="419100">
                  <a:moveTo>
                    <a:pt x="45339" y="0"/>
                  </a:moveTo>
                  <a:lnTo>
                    <a:pt x="45339" y="3458"/>
                  </a:lnTo>
                </a:path>
                <a:path w="88900" h="419100">
                  <a:moveTo>
                    <a:pt x="0" y="49031"/>
                  </a:moveTo>
                  <a:lnTo>
                    <a:pt x="3486" y="66260"/>
                  </a:lnTo>
                  <a:lnTo>
                    <a:pt x="12921" y="80200"/>
                  </a:lnTo>
                  <a:lnTo>
                    <a:pt x="26768" y="89532"/>
                  </a:lnTo>
                  <a:lnTo>
                    <a:pt x="43490" y="92937"/>
                  </a:lnTo>
                  <a:lnTo>
                    <a:pt x="61208" y="89532"/>
                  </a:lnTo>
                  <a:lnTo>
                    <a:pt x="75566" y="80200"/>
                  </a:lnTo>
                  <a:lnTo>
                    <a:pt x="85189" y="66260"/>
                  </a:lnTo>
                  <a:lnTo>
                    <a:pt x="88702" y="49031"/>
                  </a:lnTo>
                  <a:lnTo>
                    <a:pt x="85189" y="31821"/>
                  </a:lnTo>
                  <a:lnTo>
                    <a:pt x="75566" y="17923"/>
                  </a:lnTo>
                  <a:lnTo>
                    <a:pt x="61208" y="8633"/>
                  </a:lnTo>
                  <a:lnTo>
                    <a:pt x="43490" y="5248"/>
                  </a:lnTo>
                  <a:lnTo>
                    <a:pt x="26768" y="8633"/>
                  </a:lnTo>
                  <a:lnTo>
                    <a:pt x="12921" y="17923"/>
                  </a:lnTo>
                  <a:lnTo>
                    <a:pt x="3486" y="31821"/>
                  </a:lnTo>
                  <a:lnTo>
                    <a:pt x="0" y="49031"/>
                  </a:lnTo>
                  <a:close/>
                </a:path>
                <a:path w="88900" h="419100">
                  <a:moveTo>
                    <a:pt x="0" y="99915"/>
                  </a:moveTo>
                  <a:lnTo>
                    <a:pt x="3486" y="117114"/>
                  </a:lnTo>
                  <a:lnTo>
                    <a:pt x="12921" y="130991"/>
                  </a:lnTo>
                  <a:lnTo>
                    <a:pt x="26768" y="140260"/>
                  </a:lnTo>
                  <a:lnTo>
                    <a:pt x="43490" y="143635"/>
                  </a:lnTo>
                  <a:lnTo>
                    <a:pt x="61208" y="140260"/>
                  </a:lnTo>
                  <a:lnTo>
                    <a:pt x="75566" y="130991"/>
                  </a:lnTo>
                  <a:lnTo>
                    <a:pt x="85189" y="117114"/>
                  </a:lnTo>
                  <a:lnTo>
                    <a:pt x="88702" y="99915"/>
                  </a:lnTo>
                  <a:lnTo>
                    <a:pt x="85189" y="83721"/>
                  </a:lnTo>
                  <a:lnTo>
                    <a:pt x="75566" y="70312"/>
                  </a:lnTo>
                  <a:lnTo>
                    <a:pt x="61208" y="61176"/>
                  </a:lnTo>
                  <a:lnTo>
                    <a:pt x="43490" y="57800"/>
                  </a:lnTo>
                  <a:lnTo>
                    <a:pt x="26768" y="61176"/>
                  </a:lnTo>
                  <a:lnTo>
                    <a:pt x="12921" y="70312"/>
                  </a:lnTo>
                  <a:lnTo>
                    <a:pt x="3486" y="83721"/>
                  </a:lnTo>
                  <a:lnTo>
                    <a:pt x="0" y="99915"/>
                  </a:lnTo>
                  <a:close/>
                </a:path>
                <a:path w="88900" h="419100">
                  <a:moveTo>
                    <a:pt x="45339" y="152527"/>
                  </a:moveTo>
                  <a:lnTo>
                    <a:pt x="45339" y="147279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3" name="object 363" descr=""/>
            <p:cNvSpPr/>
            <p:nvPr/>
          </p:nvSpPr>
          <p:spPr>
            <a:xfrm>
              <a:off x="3005448" y="2513277"/>
              <a:ext cx="123189" cy="382270"/>
            </a:xfrm>
            <a:custGeom>
              <a:avLst/>
              <a:gdLst/>
              <a:ahLst/>
              <a:cxnLst/>
              <a:rect l="l" t="t" r="r" b="b"/>
              <a:pathLst>
                <a:path w="123189" h="382269">
                  <a:moveTo>
                    <a:pt x="0" y="89485"/>
                  </a:moveTo>
                  <a:lnTo>
                    <a:pt x="122946" y="89485"/>
                  </a:lnTo>
                  <a:lnTo>
                    <a:pt x="122946" y="0"/>
                  </a:lnTo>
                  <a:lnTo>
                    <a:pt x="0" y="0"/>
                  </a:lnTo>
                  <a:lnTo>
                    <a:pt x="0" y="89485"/>
                  </a:lnTo>
                  <a:close/>
                </a:path>
                <a:path w="123189" h="382269">
                  <a:moveTo>
                    <a:pt x="0" y="382252"/>
                  </a:moveTo>
                  <a:lnTo>
                    <a:pt x="122946" y="382252"/>
                  </a:lnTo>
                  <a:lnTo>
                    <a:pt x="122946" y="292767"/>
                  </a:lnTo>
                  <a:lnTo>
                    <a:pt x="0" y="292767"/>
                  </a:lnTo>
                  <a:lnTo>
                    <a:pt x="0" y="38225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4" name="object 364" descr=""/>
            <p:cNvSpPr/>
            <p:nvPr/>
          </p:nvSpPr>
          <p:spPr>
            <a:xfrm>
              <a:off x="3053849" y="2425225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14475" y="0"/>
                  </a:moveTo>
                  <a:lnTo>
                    <a:pt x="3571" y="0"/>
                  </a:lnTo>
                  <a:lnTo>
                    <a:pt x="0" y="3458"/>
                  </a:lnTo>
                  <a:lnTo>
                    <a:pt x="0" y="6977"/>
                  </a:lnTo>
                  <a:lnTo>
                    <a:pt x="0" y="12226"/>
                  </a:lnTo>
                  <a:lnTo>
                    <a:pt x="3571" y="15685"/>
                  </a:lnTo>
                  <a:lnTo>
                    <a:pt x="14475" y="15685"/>
                  </a:lnTo>
                  <a:lnTo>
                    <a:pt x="18110" y="12226"/>
                  </a:lnTo>
                  <a:lnTo>
                    <a:pt x="18110" y="3458"/>
                  </a:lnTo>
                  <a:lnTo>
                    <a:pt x="1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5" name="object 365" descr=""/>
            <p:cNvSpPr/>
            <p:nvPr/>
          </p:nvSpPr>
          <p:spPr>
            <a:xfrm>
              <a:off x="3053849" y="2425225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0" y="6977"/>
                  </a:moveTo>
                  <a:lnTo>
                    <a:pt x="0" y="12226"/>
                  </a:lnTo>
                  <a:lnTo>
                    <a:pt x="3571" y="15685"/>
                  </a:lnTo>
                  <a:lnTo>
                    <a:pt x="9055" y="15685"/>
                  </a:lnTo>
                  <a:lnTo>
                    <a:pt x="14475" y="15685"/>
                  </a:lnTo>
                  <a:lnTo>
                    <a:pt x="18110" y="12226"/>
                  </a:lnTo>
                  <a:lnTo>
                    <a:pt x="18110" y="6977"/>
                  </a:lnTo>
                  <a:lnTo>
                    <a:pt x="18110" y="3458"/>
                  </a:lnTo>
                  <a:lnTo>
                    <a:pt x="14475" y="0"/>
                  </a:lnTo>
                  <a:lnTo>
                    <a:pt x="9055" y="0"/>
                  </a:lnTo>
                  <a:lnTo>
                    <a:pt x="3571" y="0"/>
                  </a:lnTo>
                  <a:lnTo>
                    <a:pt x="0" y="3458"/>
                  </a:lnTo>
                  <a:lnTo>
                    <a:pt x="0" y="697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6" name="object 366" descr=""/>
            <p:cNvSpPr/>
            <p:nvPr/>
          </p:nvSpPr>
          <p:spPr>
            <a:xfrm>
              <a:off x="3054231" y="2465920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30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7" name="object 367" descr=""/>
            <p:cNvSpPr/>
            <p:nvPr/>
          </p:nvSpPr>
          <p:spPr>
            <a:xfrm>
              <a:off x="3054231" y="2465920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30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8" name="object 368" descr=""/>
            <p:cNvSpPr/>
            <p:nvPr/>
          </p:nvSpPr>
          <p:spPr>
            <a:xfrm>
              <a:off x="3064753" y="2435784"/>
              <a:ext cx="0" cy="191135"/>
            </a:xfrm>
            <a:custGeom>
              <a:avLst/>
              <a:gdLst/>
              <a:ahLst/>
              <a:cxnLst/>
              <a:rect l="l" t="t" r="r" b="b"/>
              <a:pathLst>
                <a:path w="0" h="191135">
                  <a:moveTo>
                    <a:pt x="0" y="191061"/>
                  </a:moveTo>
                  <a:lnTo>
                    <a:pt x="0" y="164816"/>
                  </a:lnTo>
                </a:path>
                <a:path w="0" h="191135">
                  <a:moveTo>
                    <a:pt x="0" y="75337"/>
                  </a:moveTo>
                  <a:lnTo>
                    <a:pt x="0" y="50698"/>
                  </a:lnTo>
                </a:path>
                <a:path w="0" h="191135">
                  <a:moveTo>
                    <a:pt x="0" y="27911"/>
                  </a:moveTo>
                  <a:lnTo>
                    <a:pt x="0" y="0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9" name="object 369" descr=""/>
            <p:cNvSpPr/>
            <p:nvPr/>
          </p:nvSpPr>
          <p:spPr>
            <a:xfrm>
              <a:off x="3053849" y="2959875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14475" y="0"/>
                  </a:moveTo>
                  <a:lnTo>
                    <a:pt x="3571" y="0"/>
                  </a:lnTo>
                  <a:lnTo>
                    <a:pt x="0" y="3458"/>
                  </a:lnTo>
                  <a:lnTo>
                    <a:pt x="0" y="7101"/>
                  </a:lnTo>
                  <a:lnTo>
                    <a:pt x="0" y="12226"/>
                  </a:lnTo>
                  <a:lnTo>
                    <a:pt x="3571" y="15870"/>
                  </a:lnTo>
                  <a:lnTo>
                    <a:pt x="14475" y="15870"/>
                  </a:lnTo>
                  <a:lnTo>
                    <a:pt x="18110" y="12226"/>
                  </a:lnTo>
                  <a:lnTo>
                    <a:pt x="18110" y="3458"/>
                  </a:lnTo>
                  <a:lnTo>
                    <a:pt x="1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0" name="object 370" descr=""/>
            <p:cNvSpPr/>
            <p:nvPr/>
          </p:nvSpPr>
          <p:spPr>
            <a:xfrm>
              <a:off x="3053849" y="2959875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0" y="7101"/>
                  </a:moveTo>
                  <a:lnTo>
                    <a:pt x="0" y="12226"/>
                  </a:lnTo>
                  <a:lnTo>
                    <a:pt x="3571" y="15870"/>
                  </a:lnTo>
                  <a:lnTo>
                    <a:pt x="9055" y="15870"/>
                  </a:lnTo>
                  <a:lnTo>
                    <a:pt x="14475" y="15870"/>
                  </a:lnTo>
                  <a:lnTo>
                    <a:pt x="18110" y="12226"/>
                  </a:lnTo>
                  <a:lnTo>
                    <a:pt x="18110" y="7101"/>
                  </a:lnTo>
                  <a:lnTo>
                    <a:pt x="18110" y="3458"/>
                  </a:lnTo>
                  <a:lnTo>
                    <a:pt x="14475" y="0"/>
                  </a:lnTo>
                  <a:lnTo>
                    <a:pt x="9055" y="0"/>
                  </a:lnTo>
                  <a:lnTo>
                    <a:pt x="3571" y="0"/>
                  </a:lnTo>
                  <a:lnTo>
                    <a:pt x="0" y="3458"/>
                  </a:lnTo>
                  <a:lnTo>
                    <a:pt x="0" y="710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1" name="object 371" descr=""/>
            <p:cNvSpPr/>
            <p:nvPr/>
          </p:nvSpPr>
          <p:spPr>
            <a:xfrm>
              <a:off x="3054231" y="2921775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30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2" name="object 372" descr=""/>
            <p:cNvSpPr/>
            <p:nvPr/>
          </p:nvSpPr>
          <p:spPr>
            <a:xfrm>
              <a:off x="3054231" y="2921775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30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3" name="object 373" descr=""/>
            <p:cNvSpPr/>
            <p:nvPr/>
          </p:nvSpPr>
          <p:spPr>
            <a:xfrm>
              <a:off x="3064753" y="2779374"/>
              <a:ext cx="0" cy="140335"/>
            </a:xfrm>
            <a:custGeom>
              <a:avLst/>
              <a:gdLst/>
              <a:ahLst/>
              <a:cxnLst/>
              <a:rect l="l" t="t" r="r" b="b"/>
              <a:pathLst>
                <a:path w="0" h="140335">
                  <a:moveTo>
                    <a:pt x="0" y="0"/>
                  </a:moveTo>
                  <a:lnTo>
                    <a:pt x="0" y="24453"/>
                  </a:lnTo>
                </a:path>
                <a:path w="0" h="140335">
                  <a:moveTo>
                    <a:pt x="0" y="113932"/>
                  </a:moveTo>
                  <a:lnTo>
                    <a:pt x="0" y="140239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4" name="object 374" descr=""/>
            <p:cNvSpPr/>
            <p:nvPr/>
          </p:nvSpPr>
          <p:spPr>
            <a:xfrm>
              <a:off x="3062961" y="2940664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10" h="3810">
                  <a:moveTo>
                    <a:pt x="0" y="1735"/>
                  </a:moveTo>
                  <a:lnTo>
                    <a:pt x="524" y="508"/>
                  </a:lnTo>
                  <a:lnTo>
                    <a:pt x="1792" y="0"/>
                  </a:lnTo>
                  <a:lnTo>
                    <a:pt x="3059" y="508"/>
                  </a:lnTo>
                  <a:lnTo>
                    <a:pt x="3584" y="1735"/>
                  </a:lnTo>
                  <a:lnTo>
                    <a:pt x="3059" y="2962"/>
                  </a:lnTo>
                  <a:lnTo>
                    <a:pt x="1792" y="3470"/>
                  </a:lnTo>
                  <a:lnTo>
                    <a:pt x="524" y="2962"/>
                  </a:lnTo>
                  <a:lnTo>
                    <a:pt x="0" y="17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5" name="object 375" descr=""/>
            <p:cNvSpPr/>
            <p:nvPr/>
          </p:nvSpPr>
          <p:spPr>
            <a:xfrm>
              <a:off x="3064753" y="2942399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0"/>
                  </a:moveTo>
                  <a:lnTo>
                    <a:pt x="0" y="28035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6" name="object 376" descr=""/>
            <p:cNvSpPr/>
            <p:nvPr/>
          </p:nvSpPr>
          <p:spPr>
            <a:xfrm>
              <a:off x="2985170" y="3596726"/>
              <a:ext cx="0" cy="46990"/>
            </a:xfrm>
            <a:custGeom>
              <a:avLst/>
              <a:gdLst/>
              <a:ahLst/>
              <a:cxnLst/>
              <a:rect l="l" t="t" r="r" b="b"/>
              <a:pathLst>
                <a:path w="0" h="46989">
                  <a:moveTo>
                    <a:pt x="0" y="0"/>
                  </a:moveTo>
                  <a:lnTo>
                    <a:pt x="0" y="46869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7" name="object 377" descr=""/>
            <p:cNvSpPr/>
            <p:nvPr/>
          </p:nvSpPr>
          <p:spPr>
            <a:xfrm>
              <a:off x="2954433" y="3643596"/>
              <a:ext cx="63500" cy="26670"/>
            </a:xfrm>
            <a:custGeom>
              <a:avLst/>
              <a:gdLst/>
              <a:ahLst/>
              <a:cxnLst/>
              <a:rect l="l" t="t" r="r" b="b"/>
              <a:pathLst>
                <a:path w="63500" h="26670">
                  <a:moveTo>
                    <a:pt x="0" y="0"/>
                  </a:moveTo>
                  <a:lnTo>
                    <a:pt x="63258" y="0"/>
                  </a:lnTo>
                </a:path>
                <a:path w="63500" h="26670">
                  <a:moveTo>
                    <a:pt x="0" y="12226"/>
                  </a:moveTo>
                  <a:lnTo>
                    <a:pt x="63258" y="12226"/>
                  </a:lnTo>
                </a:path>
                <a:path w="63500" h="26670">
                  <a:moveTo>
                    <a:pt x="30736" y="12226"/>
                  </a:moveTo>
                  <a:lnTo>
                    <a:pt x="30736" y="26244"/>
                  </a:lnTo>
                </a:path>
                <a:path w="63500" h="26670">
                  <a:moveTo>
                    <a:pt x="7205" y="26244"/>
                  </a:moveTo>
                  <a:lnTo>
                    <a:pt x="54267" y="26244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8" name="object 378" descr=""/>
            <p:cNvSpPr/>
            <p:nvPr/>
          </p:nvSpPr>
          <p:spPr>
            <a:xfrm>
              <a:off x="2925864" y="3507241"/>
              <a:ext cx="123189" cy="89535"/>
            </a:xfrm>
            <a:custGeom>
              <a:avLst/>
              <a:gdLst/>
              <a:ahLst/>
              <a:cxnLst/>
              <a:rect l="l" t="t" r="r" b="b"/>
              <a:pathLst>
                <a:path w="123189" h="89535">
                  <a:moveTo>
                    <a:pt x="0" y="89485"/>
                  </a:moveTo>
                  <a:lnTo>
                    <a:pt x="122946" y="89485"/>
                  </a:lnTo>
                  <a:lnTo>
                    <a:pt x="122946" y="0"/>
                  </a:lnTo>
                  <a:lnTo>
                    <a:pt x="0" y="0"/>
                  </a:lnTo>
                  <a:lnTo>
                    <a:pt x="0" y="894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9" name="object 379" descr=""/>
            <p:cNvSpPr/>
            <p:nvPr/>
          </p:nvSpPr>
          <p:spPr>
            <a:xfrm>
              <a:off x="2976114" y="3419250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2626" y="0"/>
                  </a:moveTo>
                  <a:lnTo>
                    <a:pt x="3571" y="0"/>
                  </a:lnTo>
                  <a:lnTo>
                    <a:pt x="0" y="3458"/>
                  </a:lnTo>
                  <a:lnTo>
                    <a:pt x="0" y="6916"/>
                  </a:lnTo>
                  <a:lnTo>
                    <a:pt x="0" y="12165"/>
                  </a:lnTo>
                  <a:lnTo>
                    <a:pt x="3571" y="15808"/>
                  </a:lnTo>
                  <a:lnTo>
                    <a:pt x="12626" y="15808"/>
                  </a:lnTo>
                  <a:lnTo>
                    <a:pt x="16197" y="12165"/>
                  </a:lnTo>
                  <a:lnTo>
                    <a:pt x="16197" y="3458"/>
                  </a:lnTo>
                  <a:lnTo>
                    <a:pt x="126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0" name="object 380" descr=""/>
            <p:cNvSpPr/>
            <p:nvPr/>
          </p:nvSpPr>
          <p:spPr>
            <a:xfrm>
              <a:off x="2976114" y="3419250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0" y="6916"/>
                  </a:moveTo>
                  <a:lnTo>
                    <a:pt x="0" y="12165"/>
                  </a:lnTo>
                  <a:lnTo>
                    <a:pt x="3571" y="15808"/>
                  </a:lnTo>
                  <a:lnTo>
                    <a:pt x="7142" y="15808"/>
                  </a:lnTo>
                  <a:lnTo>
                    <a:pt x="12626" y="15808"/>
                  </a:lnTo>
                  <a:lnTo>
                    <a:pt x="16197" y="12165"/>
                  </a:lnTo>
                  <a:lnTo>
                    <a:pt x="16197" y="6916"/>
                  </a:lnTo>
                  <a:lnTo>
                    <a:pt x="16197" y="3458"/>
                  </a:lnTo>
                  <a:lnTo>
                    <a:pt x="12626" y="0"/>
                  </a:lnTo>
                  <a:lnTo>
                    <a:pt x="7142" y="0"/>
                  </a:lnTo>
                  <a:lnTo>
                    <a:pt x="3571" y="0"/>
                  </a:lnTo>
                  <a:lnTo>
                    <a:pt x="0" y="3458"/>
                  </a:lnTo>
                  <a:lnTo>
                    <a:pt x="0" y="691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1" name="object 381" descr=""/>
            <p:cNvSpPr/>
            <p:nvPr/>
          </p:nvSpPr>
          <p:spPr>
            <a:xfrm>
              <a:off x="2976497" y="3460069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30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2" name="object 382" descr=""/>
            <p:cNvSpPr/>
            <p:nvPr/>
          </p:nvSpPr>
          <p:spPr>
            <a:xfrm>
              <a:off x="2976497" y="3460069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30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3" name="object 383" descr=""/>
            <p:cNvSpPr/>
            <p:nvPr/>
          </p:nvSpPr>
          <p:spPr>
            <a:xfrm>
              <a:off x="2985170" y="3427957"/>
              <a:ext cx="0" cy="77470"/>
            </a:xfrm>
            <a:custGeom>
              <a:avLst/>
              <a:gdLst/>
              <a:ahLst/>
              <a:cxnLst/>
              <a:rect l="l" t="t" r="r" b="b"/>
              <a:pathLst>
                <a:path w="0" h="77470">
                  <a:moveTo>
                    <a:pt x="0" y="77128"/>
                  </a:moveTo>
                  <a:lnTo>
                    <a:pt x="0" y="52674"/>
                  </a:lnTo>
                </a:path>
                <a:path w="0" h="77470">
                  <a:moveTo>
                    <a:pt x="0" y="29888"/>
                  </a:moveTo>
                  <a:lnTo>
                    <a:pt x="0" y="0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4" name="object 384" descr=""/>
            <p:cNvSpPr/>
            <p:nvPr/>
          </p:nvSpPr>
          <p:spPr>
            <a:xfrm>
              <a:off x="2827724" y="3596726"/>
              <a:ext cx="0" cy="41910"/>
            </a:xfrm>
            <a:custGeom>
              <a:avLst/>
              <a:gdLst/>
              <a:ahLst/>
              <a:cxnLst/>
              <a:rect l="l" t="t" r="r" b="b"/>
              <a:pathLst>
                <a:path w="0" h="41910">
                  <a:moveTo>
                    <a:pt x="0" y="0"/>
                  </a:moveTo>
                  <a:lnTo>
                    <a:pt x="0" y="41620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5" name="object 385" descr=""/>
            <p:cNvSpPr/>
            <p:nvPr/>
          </p:nvSpPr>
          <p:spPr>
            <a:xfrm>
              <a:off x="2804384" y="3638347"/>
              <a:ext cx="46990" cy="58419"/>
            </a:xfrm>
            <a:custGeom>
              <a:avLst/>
              <a:gdLst/>
              <a:ahLst/>
              <a:cxnLst/>
              <a:rect l="l" t="t" r="r" b="b"/>
              <a:pathLst>
                <a:path w="46989" h="58420">
                  <a:moveTo>
                    <a:pt x="0" y="0"/>
                  </a:moveTo>
                  <a:lnTo>
                    <a:pt x="46870" y="0"/>
                  </a:lnTo>
                  <a:lnTo>
                    <a:pt x="23339" y="57923"/>
                  </a:lnTo>
                  <a:lnTo>
                    <a:pt x="0" y="0"/>
                  </a:lnTo>
                </a:path>
              </a:pathLst>
            </a:custGeom>
            <a:ln w="35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6" name="object 386" descr=""/>
          <p:cNvSpPr txBox="1"/>
          <p:nvPr/>
        </p:nvSpPr>
        <p:spPr>
          <a:xfrm>
            <a:off x="2679494" y="3700920"/>
            <a:ext cx="473075" cy="660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baseline="11111" sz="375">
                <a:latin typeface="Arial MT"/>
                <a:cs typeface="Arial MT"/>
              </a:rPr>
              <a:t>lod paca6b</a:t>
            </a:r>
            <a:r>
              <a:rPr dirty="0" baseline="11111" sz="375" spc="397">
                <a:latin typeface="Arial MT"/>
                <a:cs typeface="Arial MT"/>
              </a:rPr>
              <a:t>  </a:t>
            </a:r>
            <a:r>
              <a:rPr dirty="0" sz="250">
                <a:latin typeface="Arial MT"/>
                <a:cs typeface="Arial MT"/>
              </a:rPr>
              <a:t>Cp</a:t>
            </a:r>
            <a:r>
              <a:rPr dirty="0" sz="250" spc="5">
                <a:latin typeface="Arial MT"/>
                <a:cs typeface="Arial MT"/>
              </a:rPr>
              <a:t> </a:t>
            </a:r>
            <a:r>
              <a:rPr dirty="0" sz="250" spc="-10">
                <a:latin typeface="Arial MT"/>
                <a:cs typeface="Arial MT"/>
              </a:rPr>
              <a:t>paca6b</a:t>
            </a:r>
            <a:endParaRPr sz="250">
              <a:latin typeface="Arial MT"/>
              <a:cs typeface="Arial MT"/>
            </a:endParaRPr>
          </a:p>
        </p:txBody>
      </p:sp>
      <p:grpSp>
        <p:nvGrpSpPr>
          <p:cNvPr id="387" name="object 387" descr=""/>
          <p:cNvGrpSpPr/>
          <p:nvPr/>
        </p:nvGrpSpPr>
        <p:grpSpPr>
          <a:xfrm>
            <a:off x="2767657" y="2958923"/>
            <a:ext cx="554355" cy="2536190"/>
            <a:chOff x="2767657" y="2958923"/>
            <a:chExt cx="554355" cy="2536190"/>
          </a:xfrm>
        </p:grpSpPr>
        <p:sp>
          <p:nvSpPr>
            <p:cNvPr id="388" name="object 388" descr=""/>
            <p:cNvSpPr/>
            <p:nvPr/>
          </p:nvSpPr>
          <p:spPr>
            <a:xfrm>
              <a:off x="2768610" y="3507241"/>
              <a:ext cx="123189" cy="89535"/>
            </a:xfrm>
            <a:custGeom>
              <a:avLst/>
              <a:gdLst/>
              <a:ahLst/>
              <a:cxnLst/>
              <a:rect l="l" t="t" r="r" b="b"/>
              <a:pathLst>
                <a:path w="123189" h="89535">
                  <a:moveTo>
                    <a:pt x="0" y="89485"/>
                  </a:moveTo>
                  <a:lnTo>
                    <a:pt x="122946" y="89485"/>
                  </a:lnTo>
                  <a:lnTo>
                    <a:pt x="122946" y="0"/>
                  </a:lnTo>
                  <a:lnTo>
                    <a:pt x="0" y="0"/>
                  </a:lnTo>
                  <a:lnTo>
                    <a:pt x="0" y="894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9" name="object 389" descr=""/>
            <p:cNvSpPr/>
            <p:nvPr/>
          </p:nvSpPr>
          <p:spPr>
            <a:xfrm>
              <a:off x="2817011" y="3419250"/>
              <a:ext cx="20320" cy="15875"/>
            </a:xfrm>
            <a:custGeom>
              <a:avLst/>
              <a:gdLst/>
              <a:ahLst/>
              <a:cxnLst/>
              <a:rect l="l" t="t" r="r" b="b"/>
              <a:pathLst>
                <a:path w="20319" h="15875">
                  <a:moveTo>
                    <a:pt x="14475" y="0"/>
                  </a:moveTo>
                  <a:lnTo>
                    <a:pt x="3571" y="0"/>
                  </a:lnTo>
                  <a:lnTo>
                    <a:pt x="0" y="3458"/>
                  </a:lnTo>
                  <a:lnTo>
                    <a:pt x="0" y="6916"/>
                  </a:lnTo>
                  <a:lnTo>
                    <a:pt x="0" y="12165"/>
                  </a:lnTo>
                  <a:lnTo>
                    <a:pt x="3571" y="15808"/>
                  </a:lnTo>
                  <a:lnTo>
                    <a:pt x="14475" y="15808"/>
                  </a:lnTo>
                  <a:lnTo>
                    <a:pt x="19768" y="12165"/>
                  </a:lnTo>
                  <a:lnTo>
                    <a:pt x="19768" y="3458"/>
                  </a:lnTo>
                  <a:lnTo>
                    <a:pt x="1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0" name="object 390" descr=""/>
            <p:cNvSpPr/>
            <p:nvPr/>
          </p:nvSpPr>
          <p:spPr>
            <a:xfrm>
              <a:off x="2817011" y="3419250"/>
              <a:ext cx="20320" cy="15875"/>
            </a:xfrm>
            <a:custGeom>
              <a:avLst/>
              <a:gdLst/>
              <a:ahLst/>
              <a:cxnLst/>
              <a:rect l="l" t="t" r="r" b="b"/>
              <a:pathLst>
                <a:path w="20319" h="15875">
                  <a:moveTo>
                    <a:pt x="0" y="6916"/>
                  </a:moveTo>
                  <a:lnTo>
                    <a:pt x="0" y="12165"/>
                  </a:lnTo>
                  <a:lnTo>
                    <a:pt x="3571" y="15808"/>
                  </a:lnTo>
                  <a:lnTo>
                    <a:pt x="9055" y="15808"/>
                  </a:lnTo>
                  <a:lnTo>
                    <a:pt x="14475" y="15808"/>
                  </a:lnTo>
                  <a:lnTo>
                    <a:pt x="19768" y="12165"/>
                  </a:lnTo>
                  <a:lnTo>
                    <a:pt x="19768" y="6916"/>
                  </a:lnTo>
                  <a:lnTo>
                    <a:pt x="19768" y="3458"/>
                  </a:lnTo>
                  <a:lnTo>
                    <a:pt x="14475" y="0"/>
                  </a:lnTo>
                  <a:lnTo>
                    <a:pt x="9055" y="0"/>
                  </a:lnTo>
                  <a:lnTo>
                    <a:pt x="3571" y="0"/>
                  </a:lnTo>
                  <a:lnTo>
                    <a:pt x="0" y="3458"/>
                  </a:lnTo>
                  <a:lnTo>
                    <a:pt x="0" y="691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1" name="object 391" descr=""/>
            <p:cNvSpPr/>
            <p:nvPr/>
          </p:nvSpPr>
          <p:spPr>
            <a:xfrm>
              <a:off x="2817393" y="3460069"/>
              <a:ext cx="25400" cy="22860"/>
            </a:xfrm>
            <a:custGeom>
              <a:avLst/>
              <a:gdLst/>
              <a:ahLst/>
              <a:cxnLst/>
              <a:rect l="l" t="t" r="r" b="b"/>
              <a:pathLst>
                <a:path w="25400" h="22860">
                  <a:moveTo>
                    <a:pt x="2540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5400" y="22785"/>
                  </a:lnTo>
                  <a:lnTo>
                    <a:pt x="25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2" name="object 392" descr=""/>
            <p:cNvSpPr/>
            <p:nvPr/>
          </p:nvSpPr>
          <p:spPr>
            <a:xfrm>
              <a:off x="2817393" y="3460069"/>
              <a:ext cx="25400" cy="22860"/>
            </a:xfrm>
            <a:custGeom>
              <a:avLst/>
              <a:gdLst/>
              <a:ahLst/>
              <a:cxnLst/>
              <a:rect l="l" t="t" r="r" b="b"/>
              <a:pathLst>
                <a:path w="25400" h="22860">
                  <a:moveTo>
                    <a:pt x="0" y="22785"/>
                  </a:moveTo>
                  <a:lnTo>
                    <a:pt x="25400" y="22785"/>
                  </a:lnTo>
                  <a:lnTo>
                    <a:pt x="2540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3" name="object 393" descr=""/>
            <p:cNvSpPr/>
            <p:nvPr/>
          </p:nvSpPr>
          <p:spPr>
            <a:xfrm>
              <a:off x="2782575" y="3129941"/>
              <a:ext cx="86995" cy="375285"/>
            </a:xfrm>
            <a:custGeom>
              <a:avLst/>
              <a:gdLst/>
              <a:ahLst/>
              <a:cxnLst/>
              <a:rect l="l" t="t" r="r" b="b"/>
              <a:pathLst>
                <a:path w="86994" h="375285">
                  <a:moveTo>
                    <a:pt x="45148" y="375144"/>
                  </a:moveTo>
                  <a:lnTo>
                    <a:pt x="45148" y="350690"/>
                  </a:lnTo>
                </a:path>
                <a:path w="86994" h="375285">
                  <a:moveTo>
                    <a:pt x="45148" y="327904"/>
                  </a:moveTo>
                  <a:lnTo>
                    <a:pt x="45148" y="298016"/>
                  </a:lnTo>
                </a:path>
                <a:path w="86994" h="375285">
                  <a:moveTo>
                    <a:pt x="0" y="42115"/>
                  </a:moveTo>
                  <a:lnTo>
                    <a:pt x="3486" y="59314"/>
                  </a:lnTo>
                  <a:lnTo>
                    <a:pt x="12921" y="73191"/>
                  </a:lnTo>
                  <a:lnTo>
                    <a:pt x="26768" y="82460"/>
                  </a:lnTo>
                  <a:lnTo>
                    <a:pt x="43490" y="85835"/>
                  </a:lnTo>
                  <a:lnTo>
                    <a:pt x="60183" y="82460"/>
                  </a:lnTo>
                  <a:lnTo>
                    <a:pt x="73964" y="73191"/>
                  </a:lnTo>
                  <a:lnTo>
                    <a:pt x="83333" y="59314"/>
                  </a:lnTo>
                  <a:lnTo>
                    <a:pt x="86789" y="42115"/>
                  </a:lnTo>
                  <a:lnTo>
                    <a:pt x="83333" y="25921"/>
                  </a:lnTo>
                  <a:lnTo>
                    <a:pt x="73964" y="12512"/>
                  </a:lnTo>
                  <a:lnTo>
                    <a:pt x="60183" y="3376"/>
                  </a:lnTo>
                  <a:lnTo>
                    <a:pt x="43490" y="0"/>
                  </a:lnTo>
                  <a:lnTo>
                    <a:pt x="26768" y="3376"/>
                  </a:lnTo>
                  <a:lnTo>
                    <a:pt x="12921" y="12512"/>
                  </a:lnTo>
                  <a:lnTo>
                    <a:pt x="3486" y="25921"/>
                  </a:lnTo>
                  <a:lnTo>
                    <a:pt x="0" y="42115"/>
                  </a:lnTo>
                  <a:close/>
                </a:path>
                <a:path w="86994" h="375285">
                  <a:moveTo>
                    <a:pt x="0" y="94604"/>
                  </a:moveTo>
                  <a:lnTo>
                    <a:pt x="3486" y="111859"/>
                  </a:lnTo>
                  <a:lnTo>
                    <a:pt x="12921" y="125796"/>
                  </a:lnTo>
                  <a:lnTo>
                    <a:pt x="26768" y="135114"/>
                  </a:lnTo>
                  <a:lnTo>
                    <a:pt x="43490" y="138510"/>
                  </a:lnTo>
                  <a:lnTo>
                    <a:pt x="60183" y="135114"/>
                  </a:lnTo>
                  <a:lnTo>
                    <a:pt x="73964" y="125796"/>
                  </a:lnTo>
                  <a:lnTo>
                    <a:pt x="83333" y="111859"/>
                  </a:lnTo>
                  <a:lnTo>
                    <a:pt x="86789" y="94604"/>
                  </a:lnTo>
                  <a:lnTo>
                    <a:pt x="83333" y="77456"/>
                  </a:lnTo>
                  <a:lnTo>
                    <a:pt x="73964" y="63573"/>
                  </a:lnTo>
                  <a:lnTo>
                    <a:pt x="60183" y="54276"/>
                  </a:lnTo>
                  <a:lnTo>
                    <a:pt x="43490" y="50883"/>
                  </a:lnTo>
                  <a:lnTo>
                    <a:pt x="26768" y="54276"/>
                  </a:lnTo>
                  <a:lnTo>
                    <a:pt x="12921" y="63573"/>
                  </a:lnTo>
                  <a:lnTo>
                    <a:pt x="3486" y="77456"/>
                  </a:lnTo>
                  <a:lnTo>
                    <a:pt x="0" y="94604"/>
                  </a:lnTo>
                  <a:close/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4" name="object 394" descr=""/>
            <p:cNvSpPr/>
            <p:nvPr/>
          </p:nvSpPr>
          <p:spPr>
            <a:xfrm>
              <a:off x="2768610" y="3047909"/>
              <a:ext cx="123189" cy="91440"/>
            </a:xfrm>
            <a:custGeom>
              <a:avLst/>
              <a:gdLst/>
              <a:ahLst/>
              <a:cxnLst/>
              <a:rect l="l" t="t" r="r" b="b"/>
              <a:pathLst>
                <a:path w="123189" h="91439">
                  <a:moveTo>
                    <a:pt x="122946" y="0"/>
                  </a:moveTo>
                  <a:lnTo>
                    <a:pt x="0" y="0"/>
                  </a:lnTo>
                  <a:lnTo>
                    <a:pt x="0" y="91294"/>
                  </a:lnTo>
                  <a:lnTo>
                    <a:pt x="122946" y="91294"/>
                  </a:lnTo>
                  <a:lnTo>
                    <a:pt x="1229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5" name="object 395" descr=""/>
            <p:cNvSpPr/>
            <p:nvPr/>
          </p:nvSpPr>
          <p:spPr>
            <a:xfrm>
              <a:off x="2768610" y="3047909"/>
              <a:ext cx="123189" cy="91440"/>
            </a:xfrm>
            <a:custGeom>
              <a:avLst/>
              <a:gdLst/>
              <a:ahLst/>
              <a:cxnLst/>
              <a:rect l="l" t="t" r="r" b="b"/>
              <a:pathLst>
                <a:path w="123189" h="91439">
                  <a:moveTo>
                    <a:pt x="0" y="91294"/>
                  </a:moveTo>
                  <a:lnTo>
                    <a:pt x="122946" y="91294"/>
                  </a:lnTo>
                  <a:lnTo>
                    <a:pt x="122946" y="0"/>
                  </a:lnTo>
                  <a:lnTo>
                    <a:pt x="0" y="0"/>
                  </a:lnTo>
                  <a:lnTo>
                    <a:pt x="0" y="912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6" name="object 396" descr=""/>
            <p:cNvSpPr/>
            <p:nvPr/>
          </p:nvSpPr>
          <p:spPr>
            <a:xfrm>
              <a:off x="2768610" y="3265388"/>
              <a:ext cx="123189" cy="89535"/>
            </a:xfrm>
            <a:custGeom>
              <a:avLst/>
              <a:gdLst/>
              <a:ahLst/>
              <a:cxnLst/>
              <a:rect l="l" t="t" r="r" b="b"/>
              <a:pathLst>
                <a:path w="123189" h="89535">
                  <a:moveTo>
                    <a:pt x="122946" y="0"/>
                  </a:moveTo>
                  <a:lnTo>
                    <a:pt x="0" y="0"/>
                  </a:lnTo>
                  <a:lnTo>
                    <a:pt x="0" y="89330"/>
                  </a:lnTo>
                  <a:lnTo>
                    <a:pt x="122946" y="89330"/>
                  </a:lnTo>
                  <a:lnTo>
                    <a:pt x="1229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7" name="object 397" descr=""/>
            <p:cNvSpPr/>
            <p:nvPr/>
          </p:nvSpPr>
          <p:spPr>
            <a:xfrm>
              <a:off x="2768610" y="3265388"/>
              <a:ext cx="123189" cy="89535"/>
            </a:xfrm>
            <a:custGeom>
              <a:avLst/>
              <a:gdLst/>
              <a:ahLst/>
              <a:cxnLst/>
              <a:rect l="l" t="t" r="r" b="b"/>
              <a:pathLst>
                <a:path w="123189" h="89535">
                  <a:moveTo>
                    <a:pt x="0" y="89330"/>
                  </a:moveTo>
                  <a:lnTo>
                    <a:pt x="122946" y="89330"/>
                  </a:lnTo>
                  <a:lnTo>
                    <a:pt x="122946" y="0"/>
                  </a:lnTo>
                  <a:lnTo>
                    <a:pt x="0" y="0"/>
                  </a:lnTo>
                  <a:lnTo>
                    <a:pt x="0" y="8933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8" name="object 398" descr=""/>
            <p:cNvSpPr/>
            <p:nvPr/>
          </p:nvSpPr>
          <p:spPr>
            <a:xfrm>
              <a:off x="2817011" y="2959875"/>
              <a:ext cx="20320" cy="15875"/>
            </a:xfrm>
            <a:custGeom>
              <a:avLst/>
              <a:gdLst/>
              <a:ahLst/>
              <a:cxnLst/>
              <a:rect l="l" t="t" r="r" b="b"/>
              <a:pathLst>
                <a:path w="20319" h="15875">
                  <a:moveTo>
                    <a:pt x="14475" y="0"/>
                  </a:moveTo>
                  <a:lnTo>
                    <a:pt x="3571" y="0"/>
                  </a:lnTo>
                  <a:lnTo>
                    <a:pt x="0" y="3458"/>
                  </a:lnTo>
                  <a:lnTo>
                    <a:pt x="0" y="7101"/>
                  </a:lnTo>
                  <a:lnTo>
                    <a:pt x="0" y="12226"/>
                  </a:lnTo>
                  <a:lnTo>
                    <a:pt x="3571" y="15870"/>
                  </a:lnTo>
                  <a:lnTo>
                    <a:pt x="14475" y="15870"/>
                  </a:lnTo>
                  <a:lnTo>
                    <a:pt x="19768" y="12226"/>
                  </a:lnTo>
                  <a:lnTo>
                    <a:pt x="19768" y="3458"/>
                  </a:lnTo>
                  <a:lnTo>
                    <a:pt x="1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9" name="object 399" descr=""/>
            <p:cNvSpPr/>
            <p:nvPr/>
          </p:nvSpPr>
          <p:spPr>
            <a:xfrm>
              <a:off x="2817011" y="2959875"/>
              <a:ext cx="20320" cy="15875"/>
            </a:xfrm>
            <a:custGeom>
              <a:avLst/>
              <a:gdLst/>
              <a:ahLst/>
              <a:cxnLst/>
              <a:rect l="l" t="t" r="r" b="b"/>
              <a:pathLst>
                <a:path w="20319" h="15875">
                  <a:moveTo>
                    <a:pt x="0" y="7101"/>
                  </a:moveTo>
                  <a:lnTo>
                    <a:pt x="0" y="12226"/>
                  </a:lnTo>
                  <a:lnTo>
                    <a:pt x="3571" y="15870"/>
                  </a:lnTo>
                  <a:lnTo>
                    <a:pt x="9055" y="15870"/>
                  </a:lnTo>
                  <a:lnTo>
                    <a:pt x="14475" y="15870"/>
                  </a:lnTo>
                  <a:lnTo>
                    <a:pt x="19768" y="12226"/>
                  </a:lnTo>
                  <a:lnTo>
                    <a:pt x="19768" y="7101"/>
                  </a:lnTo>
                  <a:lnTo>
                    <a:pt x="19768" y="3458"/>
                  </a:lnTo>
                  <a:lnTo>
                    <a:pt x="14475" y="0"/>
                  </a:lnTo>
                  <a:lnTo>
                    <a:pt x="9055" y="0"/>
                  </a:lnTo>
                  <a:lnTo>
                    <a:pt x="3571" y="0"/>
                  </a:lnTo>
                  <a:lnTo>
                    <a:pt x="0" y="3458"/>
                  </a:lnTo>
                  <a:lnTo>
                    <a:pt x="0" y="710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0" name="object 400" descr=""/>
            <p:cNvSpPr/>
            <p:nvPr/>
          </p:nvSpPr>
          <p:spPr>
            <a:xfrm>
              <a:off x="2817393" y="3000694"/>
              <a:ext cx="25400" cy="22860"/>
            </a:xfrm>
            <a:custGeom>
              <a:avLst/>
              <a:gdLst/>
              <a:ahLst/>
              <a:cxnLst/>
              <a:rect l="l" t="t" r="r" b="b"/>
              <a:pathLst>
                <a:path w="25400" h="22860">
                  <a:moveTo>
                    <a:pt x="2540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5400" y="22785"/>
                  </a:lnTo>
                  <a:lnTo>
                    <a:pt x="254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1" name="object 401" descr=""/>
            <p:cNvSpPr/>
            <p:nvPr/>
          </p:nvSpPr>
          <p:spPr>
            <a:xfrm>
              <a:off x="2817393" y="3000694"/>
              <a:ext cx="25400" cy="22860"/>
            </a:xfrm>
            <a:custGeom>
              <a:avLst/>
              <a:gdLst/>
              <a:ahLst/>
              <a:cxnLst/>
              <a:rect l="l" t="t" r="r" b="b"/>
              <a:pathLst>
                <a:path w="25400" h="22860">
                  <a:moveTo>
                    <a:pt x="0" y="22785"/>
                  </a:moveTo>
                  <a:lnTo>
                    <a:pt x="25400" y="22785"/>
                  </a:lnTo>
                  <a:lnTo>
                    <a:pt x="2540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2" name="object 402" descr=""/>
            <p:cNvSpPr/>
            <p:nvPr/>
          </p:nvSpPr>
          <p:spPr>
            <a:xfrm>
              <a:off x="2827724" y="2970435"/>
              <a:ext cx="0" cy="75565"/>
            </a:xfrm>
            <a:custGeom>
              <a:avLst/>
              <a:gdLst/>
              <a:ahLst/>
              <a:cxnLst/>
              <a:rect l="l" t="t" r="r" b="b"/>
              <a:pathLst>
                <a:path w="0" h="75564">
                  <a:moveTo>
                    <a:pt x="0" y="75275"/>
                  </a:moveTo>
                  <a:lnTo>
                    <a:pt x="0" y="50883"/>
                  </a:lnTo>
                </a:path>
                <a:path w="0" h="75564">
                  <a:moveTo>
                    <a:pt x="0" y="28097"/>
                  </a:moveTo>
                  <a:lnTo>
                    <a:pt x="0" y="0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3" name="object 403" descr=""/>
            <p:cNvSpPr/>
            <p:nvPr/>
          </p:nvSpPr>
          <p:spPr>
            <a:xfrm>
              <a:off x="2817011" y="3419250"/>
              <a:ext cx="20320" cy="15875"/>
            </a:xfrm>
            <a:custGeom>
              <a:avLst/>
              <a:gdLst/>
              <a:ahLst/>
              <a:cxnLst/>
              <a:rect l="l" t="t" r="r" b="b"/>
              <a:pathLst>
                <a:path w="20319" h="15875">
                  <a:moveTo>
                    <a:pt x="14475" y="0"/>
                  </a:moveTo>
                  <a:lnTo>
                    <a:pt x="3571" y="0"/>
                  </a:lnTo>
                  <a:lnTo>
                    <a:pt x="0" y="3458"/>
                  </a:lnTo>
                  <a:lnTo>
                    <a:pt x="0" y="6916"/>
                  </a:lnTo>
                  <a:lnTo>
                    <a:pt x="0" y="12165"/>
                  </a:lnTo>
                  <a:lnTo>
                    <a:pt x="3571" y="15808"/>
                  </a:lnTo>
                  <a:lnTo>
                    <a:pt x="14475" y="15808"/>
                  </a:lnTo>
                  <a:lnTo>
                    <a:pt x="19768" y="12165"/>
                  </a:lnTo>
                  <a:lnTo>
                    <a:pt x="19768" y="3458"/>
                  </a:lnTo>
                  <a:lnTo>
                    <a:pt x="1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4" name="object 404" descr=""/>
            <p:cNvSpPr/>
            <p:nvPr/>
          </p:nvSpPr>
          <p:spPr>
            <a:xfrm>
              <a:off x="2817011" y="3419250"/>
              <a:ext cx="20320" cy="15875"/>
            </a:xfrm>
            <a:custGeom>
              <a:avLst/>
              <a:gdLst/>
              <a:ahLst/>
              <a:cxnLst/>
              <a:rect l="l" t="t" r="r" b="b"/>
              <a:pathLst>
                <a:path w="20319" h="15875">
                  <a:moveTo>
                    <a:pt x="0" y="6916"/>
                  </a:moveTo>
                  <a:lnTo>
                    <a:pt x="0" y="12165"/>
                  </a:lnTo>
                  <a:lnTo>
                    <a:pt x="3571" y="15808"/>
                  </a:lnTo>
                  <a:lnTo>
                    <a:pt x="9055" y="15808"/>
                  </a:lnTo>
                  <a:lnTo>
                    <a:pt x="14475" y="15808"/>
                  </a:lnTo>
                  <a:lnTo>
                    <a:pt x="19768" y="12165"/>
                  </a:lnTo>
                  <a:lnTo>
                    <a:pt x="19768" y="6916"/>
                  </a:lnTo>
                  <a:lnTo>
                    <a:pt x="19768" y="3458"/>
                  </a:lnTo>
                  <a:lnTo>
                    <a:pt x="14475" y="0"/>
                  </a:lnTo>
                  <a:lnTo>
                    <a:pt x="9055" y="0"/>
                  </a:lnTo>
                  <a:lnTo>
                    <a:pt x="3571" y="0"/>
                  </a:lnTo>
                  <a:lnTo>
                    <a:pt x="0" y="3458"/>
                  </a:lnTo>
                  <a:lnTo>
                    <a:pt x="0" y="691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5" name="object 405" descr=""/>
            <p:cNvSpPr/>
            <p:nvPr/>
          </p:nvSpPr>
          <p:spPr>
            <a:xfrm>
              <a:off x="2817393" y="3379297"/>
              <a:ext cx="25400" cy="22860"/>
            </a:xfrm>
            <a:custGeom>
              <a:avLst/>
              <a:gdLst/>
              <a:ahLst/>
              <a:cxnLst/>
              <a:rect l="l" t="t" r="r" b="b"/>
              <a:pathLst>
                <a:path w="25400" h="22860">
                  <a:moveTo>
                    <a:pt x="2540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5400" y="22785"/>
                  </a:lnTo>
                  <a:lnTo>
                    <a:pt x="254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6" name="object 406" descr=""/>
            <p:cNvSpPr/>
            <p:nvPr/>
          </p:nvSpPr>
          <p:spPr>
            <a:xfrm>
              <a:off x="2817393" y="3379297"/>
              <a:ext cx="25400" cy="22860"/>
            </a:xfrm>
            <a:custGeom>
              <a:avLst/>
              <a:gdLst/>
              <a:ahLst/>
              <a:cxnLst/>
              <a:rect l="l" t="t" r="r" b="b"/>
              <a:pathLst>
                <a:path w="25400" h="22860">
                  <a:moveTo>
                    <a:pt x="0" y="22785"/>
                  </a:moveTo>
                  <a:lnTo>
                    <a:pt x="25400" y="22785"/>
                  </a:lnTo>
                  <a:lnTo>
                    <a:pt x="2540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7" name="object 407" descr=""/>
            <p:cNvSpPr/>
            <p:nvPr/>
          </p:nvSpPr>
          <p:spPr>
            <a:xfrm>
              <a:off x="2827724" y="3352496"/>
              <a:ext cx="0" cy="24765"/>
            </a:xfrm>
            <a:custGeom>
              <a:avLst/>
              <a:gdLst/>
              <a:ahLst/>
              <a:cxnLst/>
              <a:rect l="l" t="t" r="r" b="b"/>
              <a:pathLst>
                <a:path w="0" h="24764">
                  <a:moveTo>
                    <a:pt x="0" y="0"/>
                  </a:moveTo>
                  <a:lnTo>
                    <a:pt x="0" y="24639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8" name="object 408" descr=""/>
            <p:cNvSpPr/>
            <p:nvPr/>
          </p:nvSpPr>
          <p:spPr>
            <a:xfrm>
              <a:off x="2825932" y="3398186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10" h="3810">
                  <a:moveTo>
                    <a:pt x="0" y="1735"/>
                  </a:moveTo>
                  <a:lnTo>
                    <a:pt x="524" y="508"/>
                  </a:lnTo>
                  <a:lnTo>
                    <a:pt x="1792" y="0"/>
                  </a:lnTo>
                  <a:lnTo>
                    <a:pt x="3059" y="508"/>
                  </a:lnTo>
                  <a:lnTo>
                    <a:pt x="3584" y="1735"/>
                  </a:lnTo>
                  <a:lnTo>
                    <a:pt x="3059" y="2962"/>
                  </a:lnTo>
                  <a:lnTo>
                    <a:pt x="1792" y="3470"/>
                  </a:lnTo>
                  <a:lnTo>
                    <a:pt x="524" y="2962"/>
                  </a:lnTo>
                  <a:lnTo>
                    <a:pt x="0" y="17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9" name="object 409" descr=""/>
            <p:cNvSpPr/>
            <p:nvPr/>
          </p:nvSpPr>
          <p:spPr>
            <a:xfrm>
              <a:off x="2827724" y="3399921"/>
              <a:ext cx="492125" cy="2093595"/>
            </a:xfrm>
            <a:custGeom>
              <a:avLst/>
              <a:gdLst/>
              <a:ahLst/>
              <a:cxnLst/>
              <a:rect l="l" t="t" r="r" b="b"/>
              <a:pathLst>
                <a:path w="492125" h="2093595">
                  <a:moveTo>
                    <a:pt x="0" y="0"/>
                  </a:moveTo>
                  <a:lnTo>
                    <a:pt x="0" y="28035"/>
                  </a:lnTo>
                </a:path>
                <a:path w="492125" h="2093595">
                  <a:moveTo>
                    <a:pt x="473931" y="2016024"/>
                  </a:moveTo>
                  <a:lnTo>
                    <a:pt x="473931" y="2031894"/>
                  </a:lnTo>
                </a:path>
                <a:path w="492125" h="2093595">
                  <a:moveTo>
                    <a:pt x="473931" y="2093276"/>
                  </a:moveTo>
                  <a:lnTo>
                    <a:pt x="473931" y="2070489"/>
                  </a:lnTo>
                </a:path>
                <a:path w="492125" h="2093595">
                  <a:moveTo>
                    <a:pt x="473931" y="2031894"/>
                  </a:moveTo>
                  <a:lnTo>
                    <a:pt x="491978" y="2070489"/>
                  </a:lnTo>
                </a:path>
                <a:path w="492125" h="2093595">
                  <a:moveTo>
                    <a:pt x="481073" y="2061597"/>
                  </a:moveTo>
                  <a:lnTo>
                    <a:pt x="464876" y="2077467"/>
                  </a:lnTo>
                </a:path>
                <a:path w="492125" h="2093595">
                  <a:moveTo>
                    <a:pt x="481073" y="2077467"/>
                  </a:moveTo>
                  <a:lnTo>
                    <a:pt x="464876" y="2061597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0" name="object 410" descr=""/>
          <p:cNvSpPr txBox="1"/>
          <p:nvPr/>
        </p:nvSpPr>
        <p:spPr>
          <a:xfrm>
            <a:off x="3208805" y="5357600"/>
            <a:ext cx="64135" cy="192405"/>
          </a:xfrm>
          <a:prstGeom prst="rect">
            <a:avLst/>
          </a:prstGeom>
        </p:spPr>
        <p:txBody>
          <a:bodyPr wrap="square" lIns="0" tIns="1206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0" spc="-10">
                <a:latin typeface="Arial MT"/>
                <a:cs typeface="Arial MT"/>
              </a:rPr>
              <a:t>Breaker/S..</a:t>
            </a:r>
            <a:endParaRPr sz="250">
              <a:latin typeface="Arial MT"/>
              <a:cs typeface="Arial MT"/>
            </a:endParaRPr>
          </a:p>
        </p:txBody>
      </p:sp>
      <p:grpSp>
        <p:nvGrpSpPr>
          <p:cNvPr id="411" name="object 411" descr=""/>
          <p:cNvGrpSpPr/>
          <p:nvPr/>
        </p:nvGrpSpPr>
        <p:grpSpPr>
          <a:xfrm>
            <a:off x="2896411" y="5261636"/>
            <a:ext cx="413384" cy="392430"/>
            <a:chOff x="2896411" y="5261636"/>
            <a:chExt cx="413384" cy="392430"/>
          </a:xfrm>
        </p:grpSpPr>
        <p:sp>
          <p:nvSpPr>
            <p:cNvPr id="412" name="object 412" descr=""/>
            <p:cNvSpPr/>
            <p:nvPr/>
          </p:nvSpPr>
          <p:spPr>
            <a:xfrm>
              <a:off x="3301656" y="5263541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2404"/>
                  </a:moveTo>
                  <a:lnTo>
                    <a:pt x="0" y="0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3" name="object 413" descr=""/>
            <p:cNvSpPr/>
            <p:nvPr/>
          </p:nvSpPr>
          <p:spPr>
            <a:xfrm>
              <a:off x="3290751" y="5635228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4" h="17779">
                  <a:moveTo>
                    <a:pt x="14475" y="0"/>
                  </a:moveTo>
                  <a:lnTo>
                    <a:pt x="3571" y="0"/>
                  </a:lnTo>
                  <a:lnTo>
                    <a:pt x="0" y="3458"/>
                  </a:lnTo>
                  <a:lnTo>
                    <a:pt x="0" y="8707"/>
                  </a:lnTo>
                  <a:lnTo>
                    <a:pt x="0" y="13832"/>
                  </a:lnTo>
                  <a:lnTo>
                    <a:pt x="3571" y="17475"/>
                  </a:lnTo>
                  <a:lnTo>
                    <a:pt x="14475" y="17475"/>
                  </a:lnTo>
                  <a:lnTo>
                    <a:pt x="18046" y="13832"/>
                  </a:lnTo>
                  <a:lnTo>
                    <a:pt x="18046" y="3458"/>
                  </a:lnTo>
                  <a:lnTo>
                    <a:pt x="1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4" name="object 414" descr=""/>
            <p:cNvSpPr/>
            <p:nvPr/>
          </p:nvSpPr>
          <p:spPr>
            <a:xfrm>
              <a:off x="3290751" y="5635228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4" h="17779">
                  <a:moveTo>
                    <a:pt x="0" y="8707"/>
                  </a:moveTo>
                  <a:lnTo>
                    <a:pt x="0" y="13832"/>
                  </a:lnTo>
                  <a:lnTo>
                    <a:pt x="3571" y="17475"/>
                  </a:lnTo>
                  <a:lnTo>
                    <a:pt x="8991" y="17475"/>
                  </a:lnTo>
                  <a:lnTo>
                    <a:pt x="14475" y="17475"/>
                  </a:lnTo>
                  <a:lnTo>
                    <a:pt x="18046" y="13832"/>
                  </a:lnTo>
                  <a:lnTo>
                    <a:pt x="18046" y="8707"/>
                  </a:lnTo>
                  <a:lnTo>
                    <a:pt x="18046" y="3458"/>
                  </a:lnTo>
                  <a:lnTo>
                    <a:pt x="14475" y="0"/>
                  </a:lnTo>
                  <a:lnTo>
                    <a:pt x="8991" y="0"/>
                  </a:lnTo>
                  <a:lnTo>
                    <a:pt x="3571" y="0"/>
                  </a:lnTo>
                  <a:lnTo>
                    <a:pt x="0" y="3458"/>
                  </a:lnTo>
                  <a:lnTo>
                    <a:pt x="0" y="870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5" name="object 415" descr=""/>
            <p:cNvSpPr/>
            <p:nvPr/>
          </p:nvSpPr>
          <p:spPr>
            <a:xfrm>
              <a:off x="2898316" y="5415946"/>
              <a:ext cx="403860" cy="229870"/>
            </a:xfrm>
            <a:custGeom>
              <a:avLst/>
              <a:gdLst/>
              <a:ahLst/>
              <a:cxnLst/>
              <a:rect l="l" t="t" r="r" b="b"/>
              <a:pathLst>
                <a:path w="403860" h="229870">
                  <a:moveTo>
                    <a:pt x="403339" y="77252"/>
                  </a:moveTo>
                  <a:lnTo>
                    <a:pt x="403339" y="229656"/>
                  </a:lnTo>
                </a:path>
                <a:path w="403860" h="229870">
                  <a:moveTo>
                    <a:pt x="9055" y="0"/>
                  </a:moveTo>
                  <a:lnTo>
                    <a:pt x="9055" y="15870"/>
                  </a:lnTo>
                </a:path>
                <a:path w="403860" h="229870">
                  <a:moveTo>
                    <a:pt x="9055" y="77252"/>
                  </a:moveTo>
                  <a:lnTo>
                    <a:pt x="9055" y="54465"/>
                  </a:lnTo>
                </a:path>
                <a:path w="403860" h="229870">
                  <a:moveTo>
                    <a:pt x="9055" y="15870"/>
                  </a:moveTo>
                  <a:lnTo>
                    <a:pt x="27165" y="54465"/>
                  </a:lnTo>
                </a:path>
                <a:path w="403860" h="229870">
                  <a:moveTo>
                    <a:pt x="16261" y="45573"/>
                  </a:moveTo>
                  <a:lnTo>
                    <a:pt x="0" y="61443"/>
                  </a:lnTo>
                </a:path>
                <a:path w="403860" h="229870">
                  <a:moveTo>
                    <a:pt x="16261" y="61443"/>
                  </a:moveTo>
                  <a:lnTo>
                    <a:pt x="0" y="45573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6" name="object 416" descr=""/>
          <p:cNvSpPr txBox="1"/>
          <p:nvPr/>
        </p:nvSpPr>
        <p:spPr>
          <a:xfrm>
            <a:off x="2814712" y="5357600"/>
            <a:ext cx="64135" cy="192405"/>
          </a:xfrm>
          <a:prstGeom prst="rect">
            <a:avLst/>
          </a:prstGeom>
        </p:spPr>
        <p:txBody>
          <a:bodyPr wrap="square" lIns="0" tIns="1206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0" spc="-10">
                <a:latin typeface="Arial MT"/>
                <a:cs typeface="Arial MT"/>
              </a:rPr>
              <a:t>Breaker/S..</a:t>
            </a:r>
            <a:endParaRPr sz="250">
              <a:latin typeface="Arial MT"/>
              <a:cs typeface="Arial MT"/>
            </a:endParaRPr>
          </a:p>
        </p:txBody>
      </p:sp>
      <p:grpSp>
        <p:nvGrpSpPr>
          <p:cNvPr id="417" name="object 417" descr=""/>
          <p:cNvGrpSpPr/>
          <p:nvPr/>
        </p:nvGrpSpPr>
        <p:grpSpPr>
          <a:xfrm>
            <a:off x="2895514" y="5031980"/>
            <a:ext cx="415290" cy="622300"/>
            <a:chOff x="2895514" y="5031980"/>
            <a:chExt cx="415290" cy="622300"/>
          </a:xfrm>
        </p:grpSpPr>
        <p:sp>
          <p:nvSpPr>
            <p:cNvPr id="418" name="object 418" descr=""/>
            <p:cNvSpPr/>
            <p:nvPr/>
          </p:nvSpPr>
          <p:spPr>
            <a:xfrm>
              <a:off x="2907371" y="5263541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2404"/>
                  </a:moveTo>
                  <a:lnTo>
                    <a:pt x="0" y="0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9" name="object 419" descr=""/>
            <p:cNvSpPr/>
            <p:nvPr/>
          </p:nvSpPr>
          <p:spPr>
            <a:xfrm>
              <a:off x="2896467" y="5635228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4" h="17779">
                  <a:moveTo>
                    <a:pt x="14475" y="0"/>
                  </a:moveTo>
                  <a:lnTo>
                    <a:pt x="3762" y="0"/>
                  </a:lnTo>
                  <a:lnTo>
                    <a:pt x="0" y="3458"/>
                  </a:lnTo>
                  <a:lnTo>
                    <a:pt x="0" y="8707"/>
                  </a:lnTo>
                  <a:lnTo>
                    <a:pt x="0" y="13832"/>
                  </a:lnTo>
                  <a:lnTo>
                    <a:pt x="3762" y="17475"/>
                  </a:lnTo>
                  <a:lnTo>
                    <a:pt x="14475" y="17475"/>
                  </a:lnTo>
                  <a:lnTo>
                    <a:pt x="18110" y="13832"/>
                  </a:lnTo>
                  <a:lnTo>
                    <a:pt x="18110" y="3458"/>
                  </a:lnTo>
                  <a:lnTo>
                    <a:pt x="1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0" name="object 420" descr=""/>
            <p:cNvSpPr/>
            <p:nvPr/>
          </p:nvSpPr>
          <p:spPr>
            <a:xfrm>
              <a:off x="2896467" y="5635228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4" h="17779">
                  <a:moveTo>
                    <a:pt x="0" y="8707"/>
                  </a:moveTo>
                  <a:lnTo>
                    <a:pt x="0" y="13832"/>
                  </a:lnTo>
                  <a:lnTo>
                    <a:pt x="3762" y="17475"/>
                  </a:lnTo>
                  <a:lnTo>
                    <a:pt x="9055" y="17475"/>
                  </a:lnTo>
                  <a:lnTo>
                    <a:pt x="14475" y="17475"/>
                  </a:lnTo>
                  <a:lnTo>
                    <a:pt x="18110" y="13832"/>
                  </a:lnTo>
                  <a:lnTo>
                    <a:pt x="18110" y="8707"/>
                  </a:lnTo>
                  <a:lnTo>
                    <a:pt x="18110" y="3458"/>
                  </a:lnTo>
                  <a:lnTo>
                    <a:pt x="14475" y="0"/>
                  </a:lnTo>
                  <a:lnTo>
                    <a:pt x="9055" y="0"/>
                  </a:lnTo>
                  <a:lnTo>
                    <a:pt x="3762" y="0"/>
                  </a:lnTo>
                  <a:lnTo>
                    <a:pt x="0" y="3458"/>
                  </a:lnTo>
                  <a:lnTo>
                    <a:pt x="0" y="870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1" name="object 421" descr=""/>
            <p:cNvSpPr/>
            <p:nvPr/>
          </p:nvSpPr>
          <p:spPr>
            <a:xfrm>
              <a:off x="2907371" y="5033885"/>
              <a:ext cx="401955" cy="612140"/>
            </a:xfrm>
            <a:custGeom>
              <a:avLst/>
              <a:gdLst/>
              <a:ahLst/>
              <a:cxnLst/>
              <a:rect l="l" t="t" r="r" b="b"/>
              <a:pathLst>
                <a:path w="401954" h="612139">
                  <a:moveTo>
                    <a:pt x="0" y="459312"/>
                  </a:moveTo>
                  <a:lnTo>
                    <a:pt x="0" y="611717"/>
                  </a:lnTo>
                </a:path>
                <a:path w="401954" h="612139">
                  <a:moveTo>
                    <a:pt x="394284" y="0"/>
                  </a:moveTo>
                  <a:lnTo>
                    <a:pt x="394284" y="15685"/>
                  </a:lnTo>
                </a:path>
                <a:path w="401954" h="612139">
                  <a:moveTo>
                    <a:pt x="394284" y="77066"/>
                  </a:moveTo>
                  <a:lnTo>
                    <a:pt x="394284" y="54280"/>
                  </a:lnTo>
                </a:path>
                <a:path w="401954" h="612139">
                  <a:moveTo>
                    <a:pt x="394284" y="15685"/>
                  </a:moveTo>
                  <a:lnTo>
                    <a:pt x="394284" y="54280"/>
                  </a:lnTo>
                </a:path>
                <a:path w="401954" h="612139">
                  <a:moveTo>
                    <a:pt x="401426" y="45573"/>
                  </a:moveTo>
                  <a:lnTo>
                    <a:pt x="385229" y="61258"/>
                  </a:lnTo>
                </a:path>
                <a:path w="401954" h="612139">
                  <a:moveTo>
                    <a:pt x="401426" y="61258"/>
                  </a:moveTo>
                  <a:lnTo>
                    <a:pt x="385229" y="45573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2" name="object 422" descr=""/>
          <p:cNvSpPr txBox="1"/>
          <p:nvPr/>
        </p:nvSpPr>
        <p:spPr>
          <a:xfrm>
            <a:off x="3208805" y="4975354"/>
            <a:ext cx="64135" cy="192405"/>
          </a:xfrm>
          <a:prstGeom prst="rect">
            <a:avLst/>
          </a:prstGeom>
        </p:spPr>
        <p:txBody>
          <a:bodyPr wrap="square" lIns="0" tIns="1206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0" spc="-10">
                <a:latin typeface="Arial MT"/>
                <a:cs typeface="Arial MT"/>
              </a:rPr>
              <a:t>Breaker/S..</a:t>
            </a:r>
            <a:endParaRPr sz="250">
              <a:latin typeface="Arial MT"/>
              <a:cs typeface="Arial MT"/>
            </a:endParaRPr>
          </a:p>
        </p:txBody>
      </p:sp>
      <p:grpSp>
        <p:nvGrpSpPr>
          <p:cNvPr id="423" name="object 423" descr=""/>
          <p:cNvGrpSpPr/>
          <p:nvPr/>
        </p:nvGrpSpPr>
        <p:grpSpPr>
          <a:xfrm>
            <a:off x="2896411" y="4869783"/>
            <a:ext cx="413384" cy="396240"/>
            <a:chOff x="2896411" y="4869783"/>
            <a:chExt cx="413384" cy="396240"/>
          </a:xfrm>
        </p:grpSpPr>
        <p:sp>
          <p:nvSpPr>
            <p:cNvPr id="424" name="object 424" descr=""/>
            <p:cNvSpPr/>
            <p:nvPr/>
          </p:nvSpPr>
          <p:spPr>
            <a:xfrm>
              <a:off x="3290751" y="4870735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14475" y="0"/>
                  </a:moveTo>
                  <a:lnTo>
                    <a:pt x="3571" y="0"/>
                  </a:lnTo>
                  <a:lnTo>
                    <a:pt x="0" y="3643"/>
                  </a:lnTo>
                  <a:lnTo>
                    <a:pt x="0" y="7101"/>
                  </a:lnTo>
                  <a:lnTo>
                    <a:pt x="0" y="12350"/>
                  </a:lnTo>
                  <a:lnTo>
                    <a:pt x="3571" y="15870"/>
                  </a:lnTo>
                  <a:lnTo>
                    <a:pt x="14475" y="15870"/>
                  </a:lnTo>
                  <a:lnTo>
                    <a:pt x="18046" y="12350"/>
                  </a:lnTo>
                  <a:lnTo>
                    <a:pt x="18046" y="3643"/>
                  </a:lnTo>
                  <a:lnTo>
                    <a:pt x="1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5" name="object 425" descr=""/>
            <p:cNvSpPr/>
            <p:nvPr/>
          </p:nvSpPr>
          <p:spPr>
            <a:xfrm>
              <a:off x="3290751" y="4870735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0" y="7101"/>
                  </a:moveTo>
                  <a:lnTo>
                    <a:pt x="0" y="12350"/>
                  </a:lnTo>
                  <a:lnTo>
                    <a:pt x="3571" y="15870"/>
                  </a:lnTo>
                  <a:lnTo>
                    <a:pt x="8991" y="15870"/>
                  </a:lnTo>
                  <a:lnTo>
                    <a:pt x="14475" y="15870"/>
                  </a:lnTo>
                  <a:lnTo>
                    <a:pt x="18046" y="12350"/>
                  </a:lnTo>
                  <a:lnTo>
                    <a:pt x="18046" y="7101"/>
                  </a:lnTo>
                  <a:lnTo>
                    <a:pt x="18046" y="3643"/>
                  </a:lnTo>
                  <a:lnTo>
                    <a:pt x="14475" y="0"/>
                  </a:lnTo>
                  <a:lnTo>
                    <a:pt x="8991" y="0"/>
                  </a:lnTo>
                  <a:lnTo>
                    <a:pt x="3571" y="0"/>
                  </a:lnTo>
                  <a:lnTo>
                    <a:pt x="0" y="3643"/>
                  </a:lnTo>
                  <a:lnTo>
                    <a:pt x="0" y="710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6" name="object 426" descr=""/>
            <p:cNvSpPr/>
            <p:nvPr/>
          </p:nvSpPr>
          <p:spPr>
            <a:xfrm>
              <a:off x="2898316" y="4881295"/>
              <a:ext cx="403860" cy="382270"/>
            </a:xfrm>
            <a:custGeom>
              <a:avLst/>
              <a:gdLst/>
              <a:ahLst/>
              <a:cxnLst/>
              <a:rect l="l" t="t" r="r" b="b"/>
              <a:pathLst>
                <a:path w="403860" h="382270">
                  <a:moveTo>
                    <a:pt x="403339" y="152589"/>
                  </a:moveTo>
                  <a:lnTo>
                    <a:pt x="403339" y="0"/>
                  </a:lnTo>
                </a:path>
                <a:path w="403860" h="382270">
                  <a:moveTo>
                    <a:pt x="403339" y="229656"/>
                  </a:moveTo>
                  <a:lnTo>
                    <a:pt x="403339" y="382246"/>
                  </a:lnTo>
                </a:path>
                <a:path w="403860" h="382270">
                  <a:moveTo>
                    <a:pt x="9055" y="152589"/>
                  </a:moveTo>
                  <a:lnTo>
                    <a:pt x="9055" y="168274"/>
                  </a:lnTo>
                </a:path>
                <a:path w="403860" h="382270">
                  <a:moveTo>
                    <a:pt x="9055" y="229656"/>
                  </a:moveTo>
                  <a:lnTo>
                    <a:pt x="9055" y="206869"/>
                  </a:lnTo>
                </a:path>
                <a:path w="403860" h="382270">
                  <a:moveTo>
                    <a:pt x="9055" y="168274"/>
                  </a:moveTo>
                  <a:lnTo>
                    <a:pt x="9055" y="206869"/>
                  </a:lnTo>
                </a:path>
                <a:path w="403860" h="382270">
                  <a:moveTo>
                    <a:pt x="16261" y="198162"/>
                  </a:moveTo>
                  <a:lnTo>
                    <a:pt x="0" y="213847"/>
                  </a:lnTo>
                </a:path>
                <a:path w="403860" h="382270">
                  <a:moveTo>
                    <a:pt x="16261" y="213847"/>
                  </a:moveTo>
                  <a:lnTo>
                    <a:pt x="0" y="198162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7" name="object 427" descr=""/>
          <p:cNvSpPr txBox="1"/>
          <p:nvPr/>
        </p:nvSpPr>
        <p:spPr>
          <a:xfrm>
            <a:off x="2814712" y="4975354"/>
            <a:ext cx="64135" cy="192405"/>
          </a:xfrm>
          <a:prstGeom prst="rect">
            <a:avLst/>
          </a:prstGeom>
        </p:spPr>
        <p:txBody>
          <a:bodyPr wrap="square" lIns="0" tIns="1206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0" spc="-10">
                <a:latin typeface="Arial MT"/>
                <a:cs typeface="Arial MT"/>
              </a:rPr>
              <a:t>Breaker/S..</a:t>
            </a:r>
            <a:endParaRPr sz="250">
              <a:latin typeface="Arial MT"/>
              <a:cs typeface="Arial MT"/>
            </a:endParaRPr>
          </a:p>
        </p:txBody>
      </p:sp>
      <p:grpSp>
        <p:nvGrpSpPr>
          <p:cNvPr id="428" name="object 428" descr=""/>
          <p:cNvGrpSpPr/>
          <p:nvPr/>
        </p:nvGrpSpPr>
        <p:grpSpPr>
          <a:xfrm>
            <a:off x="2267202" y="4869783"/>
            <a:ext cx="648335" cy="625475"/>
            <a:chOff x="2267202" y="4869783"/>
            <a:chExt cx="648335" cy="625475"/>
          </a:xfrm>
        </p:grpSpPr>
        <p:sp>
          <p:nvSpPr>
            <p:cNvPr id="429" name="object 429" descr=""/>
            <p:cNvSpPr/>
            <p:nvPr/>
          </p:nvSpPr>
          <p:spPr>
            <a:xfrm>
              <a:off x="2896467" y="4870735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14475" y="0"/>
                  </a:moveTo>
                  <a:lnTo>
                    <a:pt x="3762" y="0"/>
                  </a:lnTo>
                  <a:lnTo>
                    <a:pt x="0" y="3643"/>
                  </a:lnTo>
                  <a:lnTo>
                    <a:pt x="0" y="7101"/>
                  </a:lnTo>
                  <a:lnTo>
                    <a:pt x="0" y="12350"/>
                  </a:lnTo>
                  <a:lnTo>
                    <a:pt x="3762" y="15870"/>
                  </a:lnTo>
                  <a:lnTo>
                    <a:pt x="14475" y="15870"/>
                  </a:lnTo>
                  <a:lnTo>
                    <a:pt x="18110" y="12350"/>
                  </a:lnTo>
                  <a:lnTo>
                    <a:pt x="18110" y="3643"/>
                  </a:lnTo>
                  <a:lnTo>
                    <a:pt x="1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0" name="object 430" descr=""/>
            <p:cNvSpPr/>
            <p:nvPr/>
          </p:nvSpPr>
          <p:spPr>
            <a:xfrm>
              <a:off x="2896467" y="4870735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0" y="7101"/>
                  </a:moveTo>
                  <a:lnTo>
                    <a:pt x="0" y="12350"/>
                  </a:lnTo>
                  <a:lnTo>
                    <a:pt x="3762" y="15870"/>
                  </a:lnTo>
                  <a:lnTo>
                    <a:pt x="9055" y="15870"/>
                  </a:lnTo>
                  <a:lnTo>
                    <a:pt x="14475" y="15870"/>
                  </a:lnTo>
                  <a:lnTo>
                    <a:pt x="18110" y="12350"/>
                  </a:lnTo>
                  <a:lnTo>
                    <a:pt x="18110" y="7101"/>
                  </a:lnTo>
                  <a:lnTo>
                    <a:pt x="18110" y="3643"/>
                  </a:lnTo>
                  <a:lnTo>
                    <a:pt x="14475" y="0"/>
                  </a:lnTo>
                  <a:lnTo>
                    <a:pt x="9055" y="0"/>
                  </a:lnTo>
                  <a:lnTo>
                    <a:pt x="3762" y="0"/>
                  </a:lnTo>
                  <a:lnTo>
                    <a:pt x="0" y="3643"/>
                  </a:lnTo>
                  <a:lnTo>
                    <a:pt x="0" y="710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1" name="object 431" descr=""/>
            <p:cNvSpPr/>
            <p:nvPr/>
          </p:nvSpPr>
          <p:spPr>
            <a:xfrm>
              <a:off x="2269107" y="4881295"/>
              <a:ext cx="638810" cy="612140"/>
            </a:xfrm>
            <a:custGeom>
              <a:avLst/>
              <a:gdLst/>
              <a:ahLst/>
              <a:cxnLst/>
              <a:rect l="l" t="t" r="r" b="b"/>
              <a:pathLst>
                <a:path w="638810" h="612139">
                  <a:moveTo>
                    <a:pt x="638264" y="152589"/>
                  </a:moveTo>
                  <a:lnTo>
                    <a:pt x="638264" y="0"/>
                  </a:lnTo>
                </a:path>
                <a:path w="638810" h="612139">
                  <a:moveTo>
                    <a:pt x="638264" y="229656"/>
                  </a:moveTo>
                  <a:lnTo>
                    <a:pt x="638264" y="382246"/>
                  </a:lnTo>
                </a:path>
                <a:path w="638810" h="612139">
                  <a:moveTo>
                    <a:pt x="7142" y="534650"/>
                  </a:moveTo>
                  <a:lnTo>
                    <a:pt x="7142" y="550520"/>
                  </a:lnTo>
                </a:path>
                <a:path w="638810" h="612139">
                  <a:moveTo>
                    <a:pt x="7142" y="611902"/>
                  </a:moveTo>
                  <a:lnTo>
                    <a:pt x="7142" y="589116"/>
                  </a:lnTo>
                </a:path>
                <a:path w="638810" h="612139">
                  <a:moveTo>
                    <a:pt x="7142" y="550520"/>
                  </a:moveTo>
                  <a:lnTo>
                    <a:pt x="25252" y="589116"/>
                  </a:lnTo>
                </a:path>
                <a:path w="638810" h="612139">
                  <a:moveTo>
                    <a:pt x="14475" y="580223"/>
                  </a:moveTo>
                  <a:lnTo>
                    <a:pt x="0" y="596094"/>
                  </a:lnTo>
                </a:path>
                <a:path w="638810" h="612139">
                  <a:moveTo>
                    <a:pt x="14475" y="596094"/>
                  </a:moveTo>
                  <a:lnTo>
                    <a:pt x="0" y="580223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32" name="object 432" descr=""/>
          <p:cNvSpPr txBox="1"/>
          <p:nvPr/>
        </p:nvSpPr>
        <p:spPr>
          <a:xfrm>
            <a:off x="2183589" y="5357600"/>
            <a:ext cx="64135" cy="192405"/>
          </a:xfrm>
          <a:prstGeom prst="rect">
            <a:avLst/>
          </a:prstGeom>
        </p:spPr>
        <p:txBody>
          <a:bodyPr wrap="square" lIns="0" tIns="1206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0" spc="-10">
                <a:latin typeface="Arial MT"/>
                <a:cs typeface="Arial MT"/>
              </a:rPr>
              <a:t>Breaker/S..</a:t>
            </a:r>
            <a:endParaRPr sz="250">
              <a:latin typeface="Arial MT"/>
              <a:cs typeface="Arial MT"/>
            </a:endParaRPr>
          </a:p>
        </p:txBody>
      </p:sp>
      <p:grpSp>
        <p:nvGrpSpPr>
          <p:cNvPr id="433" name="object 433" descr=""/>
          <p:cNvGrpSpPr/>
          <p:nvPr/>
        </p:nvGrpSpPr>
        <p:grpSpPr>
          <a:xfrm>
            <a:off x="2264392" y="2163775"/>
            <a:ext cx="1220470" cy="3489960"/>
            <a:chOff x="2264392" y="2163775"/>
            <a:chExt cx="1220470" cy="3489960"/>
          </a:xfrm>
        </p:grpSpPr>
        <p:sp>
          <p:nvSpPr>
            <p:cNvPr id="434" name="object 434" descr=""/>
            <p:cNvSpPr/>
            <p:nvPr/>
          </p:nvSpPr>
          <p:spPr>
            <a:xfrm>
              <a:off x="2276249" y="5263541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2404"/>
                  </a:moveTo>
                  <a:lnTo>
                    <a:pt x="0" y="0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5" name="object 435" descr=""/>
            <p:cNvSpPr/>
            <p:nvPr/>
          </p:nvSpPr>
          <p:spPr>
            <a:xfrm>
              <a:off x="2265344" y="5635228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10" h="17779">
                  <a:moveTo>
                    <a:pt x="12817" y="0"/>
                  </a:moveTo>
                  <a:lnTo>
                    <a:pt x="3762" y="0"/>
                  </a:lnTo>
                  <a:lnTo>
                    <a:pt x="0" y="3458"/>
                  </a:lnTo>
                  <a:lnTo>
                    <a:pt x="0" y="8707"/>
                  </a:lnTo>
                  <a:lnTo>
                    <a:pt x="0" y="13832"/>
                  </a:lnTo>
                  <a:lnTo>
                    <a:pt x="3762" y="17475"/>
                  </a:lnTo>
                  <a:lnTo>
                    <a:pt x="12817" y="17475"/>
                  </a:lnTo>
                  <a:lnTo>
                    <a:pt x="16388" y="13832"/>
                  </a:lnTo>
                  <a:lnTo>
                    <a:pt x="16388" y="3458"/>
                  </a:lnTo>
                  <a:lnTo>
                    <a:pt x="1281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6" name="object 436" descr=""/>
            <p:cNvSpPr/>
            <p:nvPr/>
          </p:nvSpPr>
          <p:spPr>
            <a:xfrm>
              <a:off x="2265344" y="5635228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10" h="17779">
                  <a:moveTo>
                    <a:pt x="0" y="8707"/>
                  </a:moveTo>
                  <a:lnTo>
                    <a:pt x="0" y="13832"/>
                  </a:lnTo>
                  <a:lnTo>
                    <a:pt x="3762" y="17475"/>
                  </a:lnTo>
                  <a:lnTo>
                    <a:pt x="7333" y="17475"/>
                  </a:lnTo>
                  <a:lnTo>
                    <a:pt x="12817" y="17475"/>
                  </a:lnTo>
                  <a:lnTo>
                    <a:pt x="16388" y="13832"/>
                  </a:lnTo>
                  <a:lnTo>
                    <a:pt x="16388" y="8707"/>
                  </a:lnTo>
                  <a:lnTo>
                    <a:pt x="16388" y="3458"/>
                  </a:lnTo>
                  <a:lnTo>
                    <a:pt x="12817" y="0"/>
                  </a:lnTo>
                  <a:lnTo>
                    <a:pt x="7333" y="0"/>
                  </a:lnTo>
                  <a:lnTo>
                    <a:pt x="3762" y="0"/>
                  </a:lnTo>
                  <a:lnTo>
                    <a:pt x="0" y="3458"/>
                  </a:lnTo>
                  <a:lnTo>
                    <a:pt x="0" y="870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7" name="object 437" descr=""/>
            <p:cNvSpPr/>
            <p:nvPr/>
          </p:nvSpPr>
          <p:spPr>
            <a:xfrm>
              <a:off x="2276249" y="5493198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0"/>
                  </a:moveTo>
                  <a:lnTo>
                    <a:pt x="0" y="152404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8" name="object 438" descr=""/>
            <p:cNvSpPr/>
            <p:nvPr/>
          </p:nvSpPr>
          <p:spPr>
            <a:xfrm>
              <a:off x="2827724" y="2248058"/>
              <a:ext cx="0" cy="23495"/>
            </a:xfrm>
            <a:custGeom>
              <a:avLst/>
              <a:gdLst/>
              <a:ahLst/>
              <a:cxnLst/>
              <a:rect l="l" t="t" r="r" b="b"/>
              <a:pathLst>
                <a:path w="0" h="23494">
                  <a:moveTo>
                    <a:pt x="0" y="0"/>
                  </a:moveTo>
                  <a:lnTo>
                    <a:pt x="0" y="23305"/>
                  </a:lnTo>
                </a:path>
              </a:pathLst>
            </a:custGeom>
            <a:ln w="358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9" name="object 439" descr=""/>
            <p:cNvSpPr/>
            <p:nvPr/>
          </p:nvSpPr>
          <p:spPr>
            <a:xfrm>
              <a:off x="2786146" y="2165680"/>
              <a:ext cx="80010" cy="77470"/>
            </a:xfrm>
            <a:custGeom>
              <a:avLst/>
              <a:gdLst/>
              <a:ahLst/>
              <a:cxnLst/>
              <a:rect l="l" t="t" r="r" b="b"/>
              <a:pathLst>
                <a:path w="80010" h="77469">
                  <a:moveTo>
                    <a:pt x="0" y="38656"/>
                  </a:moveTo>
                  <a:lnTo>
                    <a:pt x="3188" y="53518"/>
                  </a:lnTo>
                  <a:lnTo>
                    <a:pt x="11829" y="65804"/>
                  </a:lnTo>
                  <a:lnTo>
                    <a:pt x="24535" y="74165"/>
                  </a:lnTo>
                  <a:lnTo>
                    <a:pt x="39919" y="77252"/>
                  </a:lnTo>
                  <a:lnTo>
                    <a:pt x="55246" y="74165"/>
                  </a:lnTo>
                  <a:lnTo>
                    <a:pt x="67890" y="65804"/>
                  </a:lnTo>
                  <a:lnTo>
                    <a:pt x="76480" y="53518"/>
                  </a:lnTo>
                  <a:lnTo>
                    <a:pt x="79647" y="38656"/>
                  </a:lnTo>
                  <a:lnTo>
                    <a:pt x="76480" y="23759"/>
                  </a:lnTo>
                  <a:lnTo>
                    <a:pt x="67890" y="11455"/>
                  </a:lnTo>
                  <a:lnTo>
                    <a:pt x="55246" y="3087"/>
                  </a:lnTo>
                  <a:lnTo>
                    <a:pt x="39919" y="0"/>
                  </a:lnTo>
                  <a:lnTo>
                    <a:pt x="24535" y="3087"/>
                  </a:lnTo>
                  <a:lnTo>
                    <a:pt x="11829" y="11455"/>
                  </a:lnTo>
                  <a:lnTo>
                    <a:pt x="3188" y="23759"/>
                  </a:lnTo>
                  <a:lnTo>
                    <a:pt x="0" y="38656"/>
                  </a:lnTo>
                  <a:close/>
                </a:path>
              </a:pathLst>
            </a:custGeom>
            <a:ln w="352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0" name="object 440" descr=""/>
            <p:cNvSpPr/>
            <p:nvPr/>
          </p:nvSpPr>
          <p:spPr>
            <a:xfrm>
              <a:off x="2768610" y="2271363"/>
              <a:ext cx="123189" cy="89535"/>
            </a:xfrm>
            <a:custGeom>
              <a:avLst/>
              <a:gdLst/>
              <a:ahLst/>
              <a:cxnLst/>
              <a:rect l="l" t="t" r="r" b="b"/>
              <a:pathLst>
                <a:path w="123189" h="89535">
                  <a:moveTo>
                    <a:pt x="0" y="89330"/>
                  </a:moveTo>
                  <a:lnTo>
                    <a:pt x="122946" y="89330"/>
                  </a:lnTo>
                  <a:lnTo>
                    <a:pt x="122946" y="0"/>
                  </a:lnTo>
                  <a:lnTo>
                    <a:pt x="0" y="0"/>
                  </a:lnTo>
                  <a:lnTo>
                    <a:pt x="0" y="8933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1" name="object 441" descr=""/>
            <p:cNvSpPr/>
            <p:nvPr/>
          </p:nvSpPr>
          <p:spPr>
            <a:xfrm>
              <a:off x="2817011" y="2425225"/>
              <a:ext cx="20320" cy="15875"/>
            </a:xfrm>
            <a:custGeom>
              <a:avLst/>
              <a:gdLst/>
              <a:ahLst/>
              <a:cxnLst/>
              <a:rect l="l" t="t" r="r" b="b"/>
              <a:pathLst>
                <a:path w="20319" h="15875">
                  <a:moveTo>
                    <a:pt x="14475" y="0"/>
                  </a:moveTo>
                  <a:lnTo>
                    <a:pt x="3571" y="0"/>
                  </a:lnTo>
                  <a:lnTo>
                    <a:pt x="0" y="3458"/>
                  </a:lnTo>
                  <a:lnTo>
                    <a:pt x="0" y="6977"/>
                  </a:lnTo>
                  <a:lnTo>
                    <a:pt x="0" y="12226"/>
                  </a:lnTo>
                  <a:lnTo>
                    <a:pt x="3571" y="15685"/>
                  </a:lnTo>
                  <a:lnTo>
                    <a:pt x="14475" y="15685"/>
                  </a:lnTo>
                  <a:lnTo>
                    <a:pt x="19768" y="12226"/>
                  </a:lnTo>
                  <a:lnTo>
                    <a:pt x="19768" y="3458"/>
                  </a:lnTo>
                  <a:lnTo>
                    <a:pt x="1447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2" name="object 442" descr=""/>
            <p:cNvSpPr/>
            <p:nvPr/>
          </p:nvSpPr>
          <p:spPr>
            <a:xfrm>
              <a:off x="2817011" y="2425225"/>
              <a:ext cx="20320" cy="15875"/>
            </a:xfrm>
            <a:custGeom>
              <a:avLst/>
              <a:gdLst/>
              <a:ahLst/>
              <a:cxnLst/>
              <a:rect l="l" t="t" r="r" b="b"/>
              <a:pathLst>
                <a:path w="20319" h="15875">
                  <a:moveTo>
                    <a:pt x="0" y="6977"/>
                  </a:moveTo>
                  <a:lnTo>
                    <a:pt x="0" y="12226"/>
                  </a:lnTo>
                  <a:lnTo>
                    <a:pt x="3571" y="15685"/>
                  </a:lnTo>
                  <a:lnTo>
                    <a:pt x="9055" y="15685"/>
                  </a:lnTo>
                  <a:lnTo>
                    <a:pt x="14475" y="15685"/>
                  </a:lnTo>
                  <a:lnTo>
                    <a:pt x="19768" y="12226"/>
                  </a:lnTo>
                  <a:lnTo>
                    <a:pt x="19768" y="6977"/>
                  </a:lnTo>
                  <a:lnTo>
                    <a:pt x="19768" y="3458"/>
                  </a:lnTo>
                  <a:lnTo>
                    <a:pt x="14475" y="0"/>
                  </a:lnTo>
                  <a:lnTo>
                    <a:pt x="9055" y="0"/>
                  </a:lnTo>
                  <a:lnTo>
                    <a:pt x="3571" y="0"/>
                  </a:lnTo>
                  <a:lnTo>
                    <a:pt x="0" y="3458"/>
                  </a:lnTo>
                  <a:lnTo>
                    <a:pt x="0" y="6977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3" name="object 443" descr=""/>
            <p:cNvSpPr/>
            <p:nvPr/>
          </p:nvSpPr>
          <p:spPr>
            <a:xfrm>
              <a:off x="2817393" y="2385313"/>
              <a:ext cx="25400" cy="24765"/>
            </a:xfrm>
            <a:custGeom>
              <a:avLst/>
              <a:gdLst/>
              <a:ahLst/>
              <a:cxnLst/>
              <a:rect l="l" t="t" r="r" b="b"/>
              <a:pathLst>
                <a:path w="25400" h="24764">
                  <a:moveTo>
                    <a:pt x="25400" y="0"/>
                  </a:moveTo>
                  <a:lnTo>
                    <a:pt x="0" y="0"/>
                  </a:lnTo>
                  <a:lnTo>
                    <a:pt x="0" y="24597"/>
                  </a:lnTo>
                  <a:lnTo>
                    <a:pt x="25400" y="24597"/>
                  </a:lnTo>
                  <a:lnTo>
                    <a:pt x="25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4" name="object 444" descr=""/>
            <p:cNvSpPr/>
            <p:nvPr/>
          </p:nvSpPr>
          <p:spPr>
            <a:xfrm>
              <a:off x="2817393" y="2385313"/>
              <a:ext cx="25400" cy="24765"/>
            </a:xfrm>
            <a:custGeom>
              <a:avLst/>
              <a:gdLst/>
              <a:ahLst/>
              <a:cxnLst/>
              <a:rect l="l" t="t" r="r" b="b"/>
              <a:pathLst>
                <a:path w="25400" h="24764">
                  <a:moveTo>
                    <a:pt x="0" y="24597"/>
                  </a:moveTo>
                  <a:lnTo>
                    <a:pt x="25400" y="24597"/>
                  </a:lnTo>
                  <a:lnTo>
                    <a:pt x="25400" y="0"/>
                  </a:lnTo>
                  <a:lnTo>
                    <a:pt x="0" y="0"/>
                  </a:lnTo>
                  <a:lnTo>
                    <a:pt x="0" y="245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5" name="object 445" descr=""/>
            <p:cNvSpPr/>
            <p:nvPr/>
          </p:nvSpPr>
          <p:spPr>
            <a:xfrm>
              <a:off x="2827724" y="2358532"/>
              <a:ext cx="0" cy="24765"/>
            </a:xfrm>
            <a:custGeom>
              <a:avLst/>
              <a:gdLst/>
              <a:ahLst/>
              <a:cxnLst/>
              <a:rect l="l" t="t" r="r" b="b"/>
              <a:pathLst>
                <a:path w="0" h="24764">
                  <a:moveTo>
                    <a:pt x="0" y="0"/>
                  </a:moveTo>
                  <a:lnTo>
                    <a:pt x="0" y="24577"/>
                  </a:lnTo>
                </a:path>
              </a:pathLst>
            </a:custGeom>
            <a:ln w="358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6" name="object 446" descr=""/>
            <p:cNvSpPr/>
            <p:nvPr/>
          </p:nvSpPr>
          <p:spPr>
            <a:xfrm>
              <a:off x="2825932" y="2406014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10" h="3810">
                  <a:moveTo>
                    <a:pt x="0" y="1735"/>
                  </a:moveTo>
                  <a:lnTo>
                    <a:pt x="524" y="508"/>
                  </a:lnTo>
                  <a:lnTo>
                    <a:pt x="1792" y="0"/>
                  </a:lnTo>
                  <a:lnTo>
                    <a:pt x="3059" y="508"/>
                  </a:lnTo>
                  <a:lnTo>
                    <a:pt x="3584" y="1735"/>
                  </a:lnTo>
                  <a:lnTo>
                    <a:pt x="3059" y="2962"/>
                  </a:lnTo>
                  <a:lnTo>
                    <a:pt x="1792" y="3470"/>
                  </a:lnTo>
                  <a:lnTo>
                    <a:pt x="524" y="2962"/>
                  </a:lnTo>
                  <a:lnTo>
                    <a:pt x="0" y="1735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7" name="object 447" descr=""/>
            <p:cNvSpPr/>
            <p:nvPr/>
          </p:nvSpPr>
          <p:spPr>
            <a:xfrm>
              <a:off x="2827724" y="2407749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0"/>
                  </a:moveTo>
                  <a:lnTo>
                    <a:pt x="0" y="28035"/>
                  </a:lnTo>
                </a:path>
              </a:pathLst>
            </a:custGeom>
            <a:ln w="358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8" name="object 448" descr=""/>
            <p:cNvSpPr/>
            <p:nvPr/>
          </p:nvSpPr>
          <p:spPr>
            <a:xfrm>
              <a:off x="2670533" y="2248058"/>
              <a:ext cx="0" cy="23495"/>
            </a:xfrm>
            <a:custGeom>
              <a:avLst/>
              <a:gdLst/>
              <a:ahLst/>
              <a:cxnLst/>
              <a:rect l="l" t="t" r="r" b="b"/>
              <a:pathLst>
                <a:path w="0" h="23494">
                  <a:moveTo>
                    <a:pt x="0" y="0"/>
                  </a:moveTo>
                  <a:lnTo>
                    <a:pt x="0" y="23305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9" name="object 449" descr=""/>
            <p:cNvSpPr/>
            <p:nvPr/>
          </p:nvSpPr>
          <p:spPr>
            <a:xfrm>
              <a:off x="2628892" y="2165680"/>
              <a:ext cx="81915" cy="77470"/>
            </a:xfrm>
            <a:custGeom>
              <a:avLst/>
              <a:gdLst/>
              <a:ahLst/>
              <a:cxnLst/>
              <a:rect l="l" t="t" r="r" b="b"/>
              <a:pathLst>
                <a:path w="81914" h="77469">
                  <a:moveTo>
                    <a:pt x="0" y="38656"/>
                  </a:moveTo>
                  <a:lnTo>
                    <a:pt x="3167" y="53518"/>
                  </a:lnTo>
                  <a:lnTo>
                    <a:pt x="11757" y="65804"/>
                  </a:lnTo>
                  <a:lnTo>
                    <a:pt x="24400" y="74165"/>
                  </a:lnTo>
                  <a:lnTo>
                    <a:pt x="39728" y="77252"/>
                  </a:lnTo>
                  <a:lnTo>
                    <a:pt x="56161" y="74165"/>
                  </a:lnTo>
                  <a:lnTo>
                    <a:pt x="69372" y="65804"/>
                  </a:lnTo>
                  <a:lnTo>
                    <a:pt x="78171" y="53518"/>
                  </a:lnTo>
                  <a:lnTo>
                    <a:pt x="81369" y="38656"/>
                  </a:lnTo>
                  <a:lnTo>
                    <a:pt x="78171" y="23759"/>
                  </a:lnTo>
                  <a:lnTo>
                    <a:pt x="69372" y="11455"/>
                  </a:lnTo>
                  <a:lnTo>
                    <a:pt x="56161" y="3087"/>
                  </a:lnTo>
                  <a:lnTo>
                    <a:pt x="39728" y="0"/>
                  </a:lnTo>
                  <a:lnTo>
                    <a:pt x="24400" y="3087"/>
                  </a:lnTo>
                  <a:lnTo>
                    <a:pt x="11757" y="11455"/>
                  </a:lnTo>
                  <a:lnTo>
                    <a:pt x="3167" y="23759"/>
                  </a:lnTo>
                  <a:lnTo>
                    <a:pt x="0" y="38656"/>
                  </a:lnTo>
                  <a:close/>
                </a:path>
              </a:pathLst>
            </a:custGeom>
            <a:ln w="3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0" name="object 450" descr=""/>
            <p:cNvSpPr/>
            <p:nvPr/>
          </p:nvSpPr>
          <p:spPr>
            <a:xfrm>
              <a:off x="2611228" y="2271363"/>
              <a:ext cx="123189" cy="89535"/>
            </a:xfrm>
            <a:custGeom>
              <a:avLst/>
              <a:gdLst/>
              <a:ahLst/>
              <a:cxnLst/>
              <a:rect l="l" t="t" r="r" b="b"/>
              <a:pathLst>
                <a:path w="123189" h="89535">
                  <a:moveTo>
                    <a:pt x="0" y="89330"/>
                  </a:moveTo>
                  <a:lnTo>
                    <a:pt x="122946" y="89330"/>
                  </a:lnTo>
                  <a:lnTo>
                    <a:pt x="122946" y="0"/>
                  </a:lnTo>
                  <a:lnTo>
                    <a:pt x="0" y="0"/>
                  </a:lnTo>
                  <a:lnTo>
                    <a:pt x="0" y="8933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1" name="object 451" descr=""/>
            <p:cNvSpPr/>
            <p:nvPr/>
          </p:nvSpPr>
          <p:spPr>
            <a:xfrm>
              <a:off x="2659628" y="2425225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14475" y="0"/>
                  </a:moveTo>
                  <a:lnTo>
                    <a:pt x="3571" y="0"/>
                  </a:lnTo>
                  <a:lnTo>
                    <a:pt x="0" y="3458"/>
                  </a:lnTo>
                  <a:lnTo>
                    <a:pt x="0" y="6977"/>
                  </a:lnTo>
                  <a:lnTo>
                    <a:pt x="0" y="12226"/>
                  </a:lnTo>
                  <a:lnTo>
                    <a:pt x="3571" y="15685"/>
                  </a:lnTo>
                  <a:lnTo>
                    <a:pt x="14475" y="15685"/>
                  </a:lnTo>
                  <a:lnTo>
                    <a:pt x="18046" y="12226"/>
                  </a:lnTo>
                  <a:lnTo>
                    <a:pt x="18046" y="3458"/>
                  </a:lnTo>
                  <a:lnTo>
                    <a:pt x="1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2" name="object 452" descr=""/>
            <p:cNvSpPr/>
            <p:nvPr/>
          </p:nvSpPr>
          <p:spPr>
            <a:xfrm>
              <a:off x="2659628" y="2425225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0" y="6977"/>
                  </a:moveTo>
                  <a:lnTo>
                    <a:pt x="0" y="12226"/>
                  </a:lnTo>
                  <a:lnTo>
                    <a:pt x="3571" y="15685"/>
                  </a:lnTo>
                  <a:lnTo>
                    <a:pt x="8991" y="15685"/>
                  </a:lnTo>
                  <a:lnTo>
                    <a:pt x="14475" y="15685"/>
                  </a:lnTo>
                  <a:lnTo>
                    <a:pt x="18046" y="12226"/>
                  </a:lnTo>
                  <a:lnTo>
                    <a:pt x="18046" y="6977"/>
                  </a:lnTo>
                  <a:lnTo>
                    <a:pt x="18046" y="3458"/>
                  </a:lnTo>
                  <a:lnTo>
                    <a:pt x="14475" y="0"/>
                  </a:lnTo>
                  <a:lnTo>
                    <a:pt x="8991" y="0"/>
                  </a:lnTo>
                  <a:lnTo>
                    <a:pt x="3571" y="0"/>
                  </a:lnTo>
                  <a:lnTo>
                    <a:pt x="0" y="3458"/>
                  </a:lnTo>
                  <a:lnTo>
                    <a:pt x="0" y="697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3" name="object 453" descr=""/>
            <p:cNvSpPr/>
            <p:nvPr/>
          </p:nvSpPr>
          <p:spPr>
            <a:xfrm>
              <a:off x="2660139" y="2385333"/>
              <a:ext cx="23495" cy="24765"/>
            </a:xfrm>
            <a:custGeom>
              <a:avLst/>
              <a:gdLst/>
              <a:ahLst/>
              <a:cxnLst/>
              <a:rect l="l" t="t" r="r" b="b"/>
              <a:pathLst>
                <a:path w="23494" h="24764">
                  <a:moveTo>
                    <a:pt x="0" y="0"/>
                  </a:moveTo>
                  <a:lnTo>
                    <a:pt x="23403" y="0"/>
                  </a:lnTo>
                  <a:lnTo>
                    <a:pt x="23403" y="24577"/>
                  </a:lnTo>
                  <a:lnTo>
                    <a:pt x="0" y="24577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4" name="object 454" descr=""/>
            <p:cNvSpPr/>
            <p:nvPr/>
          </p:nvSpPr>
          <p:spPr>
            <a:xfrm>
              <a:off x="2670533" y="2358532"/>
              <a:ext cx="0" cy="77470"/>
            </a:xfrm>
            <a:custGeom>
              <a:avLst/>
              <a:gdLst/>
              <a:ahLst/>
              <a:cxnLst/>
              <a:rect l="l" t="t" r="r" b="b"/>
              <a:pathLst>
                <a:path w="0" h="77469">
                  <a:moveTo>
                    <a:pt x="0" y="0"/>
                  </a:moveTo>
                  <a:lnTo>
                    <a:pt x="0" y="24577"/>
                  </a:lnTo>
                </a:path>
                <a:path w="0" h="77469">
                  <a:moveTo>
                    <a:pt x="0" y="49216"/>
                  </a:moveTo>
                  <a:lnTo>
                    <a:pt x="0" y="77252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5" name="object 455" descr=""/>
            <p:cNvSpPr/>
            <p:nvPr/>
          </p:nvSpPr>
          <p:spPr>
            <a:xfrm>
              <a:off x="3458846" y="4136316"/>
              <a:ext cx="0" cy="46355"/>
            </a:xfrm>
            <a:custGeom>
              <a:avLst/>
              <a:gdLst/>
              <a:ahLst/>
              <a:cxnLst/>
              <a:rect l="l" t="t" r="r" b="b"/>
              <a:pathLst>
                <a:path w="0" h="46354">
                  <a:moveTo>
                    <a:pt x="0" y="0"/>
                  </a:moveTo>
                  <a:lnTo>
                    <a:pt x="0" y="45968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6" name="object 456" descr=""/>
            <p:cNvSpPr/>
            <p:nvPr/>
          </p:nvSpPr>
          <p:spPr>
            <a:xfrm>
              <a:off x="3435316" y="4078331"/>
              <a:ext cx="47625" cy="58419"/>
            </a:xfrm>
            <a:custGeom>
              <a:avLst/>
              <a:gdLst/>
              <a:ahLst/>
              <a:cxnLst/>
              <a:rect l="l" t="t" r="r" b="b"/>
              <a:pathLst>
                <a:path w="47625" h="58420">
                  <a:moveTo>
                    <a:pt x="47061" y="57985"/>
                  </a:moveTo>
                  <a:lnTo>
                    <a:pt x="0" y="57985"/>
                  </a:lnTo>
                  <a:lnTo>
                    <a:pt x="23530" y="0"/>
                  </a:lnTo>
                  <a:lnTo>
                    <a:pt x="47061" y="57985"/>
                  </a:lnTo>
                </a:path>
              </a:pathLst>
            </a:custGeom>
            <a:ln w="35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7" name="object 457" descr=""/>
          <p:cNvSpPr txBox="1"/>
          <p:nvPr/>
        </p:nvSpPr>
        <p:spPr>
          <a:xfrm>
            <a:off x="3303240" y="4020055"/>
            <a:ext cx="231140" cy="660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50">
                <a:latin typeface="Arial MT"/>
                <a:cs typeface="Arial MT"/>
              </a:rPr>
              <a:t>lod</a:t>
            </a:r>
            <a:r>
              <a:rPr dirty="0" sz="250" spc="20">
                <a:latin typeface="Arial MT"/>
                <a:cs typeface="Arial MT"/>
              </a:rPr>
              <a:t> </a:t>
            </a:r>
            <a:r>
              <a:rPr dirty="0" sz="250" spc="-10">
                <a:latin typeface="Arial MT"/>
                <a:cs typeface="Arial MT"/>
              </a:rPr>
              <a:t>segua10b</a:t>
            </a:r>
            <a:endParaRPr sz="250">
              <a:latin typeface="Arial MT"/>
              <a:cs typeface="Arial MT"/>
            </a:endParaRPr>
          </a:p>
        </p:txBody>
      </p:sp>
      <p:grpSp>
        <p:nvGrpSpPr>
          <p:cNvPr id="458" name="object 458" descr=""/>
          <p:cNvGrpSpPr/>
          <p:nvPr/>
        </p:nvGrpSpPr>
        <p:grpSpPr>
          <a:xfrm>
            <a:off x="3398780" y="2393432"/>
            <a:ext cx="890269" cy="1961514"/>
            <a:chOff x="3398780" y="2393432"/>
            <a:chExt cx="890269" cy="1961514"/>
          </a:xfrm>
        </p:grpSpPr>
        <p:sp>
          <p:nvSpPr>
            <p:cNvPr id="459" name="object 459" descr=""/>
            <p:cNvSpPr/>
            <p:nvPr/>
          </p:nvSpPr>
          <p:spPr>
            <a:xfrm>
              <a:off x="3399733" y="4182285"/>
              <a:ext cx="123189" cy="89535"/>
            </a:xfrm>
            <a:custGeom>
              <a:avLst/>
              <a:gdLst/>
              <a:ahLst/>
              <a:cxnLst/>
              <a:rect l="l" t="t" r="r" b="b"/>
              <a:pathLst>
                <a:path w="123189" h="89535">
                  <a:moveTo>
                    <a:pt x="0" y="89330"/>
                  </a:moveTo>
                  <a:lnTo>
                    <a:pt x="122946" y="89330"/>
                  </a:lnTo>
                  <a:lnTo>
                    <a:pt x="122946" y="0"/>
                  </a:lnTo>
                  <a:lnTo>
                    <a:pt x="0" y="0"/>
                  </a:lnTo>
                  <a:lnTo>
                    <a:pt x="0" y="8933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0" name="object 460" descr=""/>
            <p:cNvSpPr/>
            <p:nvPr/>
          </p:nvSpPr>
          <p:spPr>
            <a:xfrm>
              <a:off x="3448133" y="4336085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4" h="17779">
                  <a:moveTo>
                    <a:pt x="14284" y="0"/>
                  </a:moveTo>
                  <a:lnTo>
                    <a:pt x="3571" y="0"/>
                  </a:lnTo>
                  <a:lnTo>
                    <a:pt x="0" y="3458"/>
                  </a:lnTo>
                  <a:lnTo>
                    <a:pt x="0" y="8768"/>
                  </a:lnTo>
                  <a:lnTo>
                    <a:pt x="0" y="14017"/>
                  </a:lnTo>
                  <a:lnTo>
                    <a:pt x="3571" y="17537"/>
                  </a:lnTo>
                  <a:lnTo>
                    <a:pt x="14284" y="17537"/>
                  </a:lnTo>
                  <a:lnTo>
                    <a:pt x="18046" y="14017"/>
                  </a:lnTo>
                  <a:lnTo>
                    <a:pt x="18046" y="3458"/>
                  </a:lnTo>
                  <a:lnTo>
                    <a:pt x="142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1" name="object 461" descr=""/>
            <p:cNvSpPr/>
            <p:nvPr/>
          </p:nvSpPr>
          <p:spPr>
            <a:xfrm>
              <a:off x="3448133" y="4336085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4" h="17779">
                  <a:moveTo>
                    <a:pt x="0" y="8768"/>
                  </a:moveTo>
                  <a:lnTo>
                    <a:pt x="0" y="14017"/>
                  </a:lnTo>
                  <a:lnTo>
                    <a:pt x="3571" y="17537"/>
                  </a:lnTo>
                  <a:lnTo>
                    <a:pt x="8991" y="17537"/>
                  </a:lnTo>
                  <a:lnTo>
                    <a:pt x="14284" y="17537"/>
                  </a:lnTo>
                  <a:lnTo>
                    <a:pt x="18046" y="14017"/>
                  </a:lnTo>
                  <a:lnTo>
                    <a:pt x="18046" y="8768"/>
                  </a:lnTo>
                  <a:lnTo>
                    <a:pt x="18046" y="3458"/>
                  </a:lnTo>
                  <a:lnTo>
                    <a:pt x="14284" y="0"/>
                  </a:lnTo>
                  <a:lnTo>
                    <a:pt x="8991" y="0"/>
                  </a:lnTo>
                  <a:lnTo>
                    <a:pt x="3571" y="0"/>
                  </a:lnTo>
                  <a:lnTo>
                    <a:pt x="0" y="3458"/>
                  </a:lnTo>
                  <a:lnTo>
                    <a:pt x="0" y="876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2" name="object 462" descr=""/>
            <p:cNvSpPr/>
            <p:nvPr/>
          </p:nvSpPr>
          <p:spPr>
            <a:xfrm>
              <a:off x="3448516" y="4297984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3" name="object 463" descr=""/>
            <p:cNvSpPr/>
            <p:nvPr/>
          </p:nvSpPr>
          <p:spPr>
            <a:xfrm>
              <a:off x="3448516" y="4297984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4" name="object 464" descr=""/>
            <p:cNvSpPr/>
            <p:nvPr/>
          </p:nvSpPr>
          <p:spPr>
            <a:xfrm>
              <a:off x="3458846" y="4269393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w="0" h="26670">
                  <a:moveTo>
                    <a:pt x="0" y="0"/>
                  </a:moveTo>
                  <a:lnTo>
                    <a:pt x="0" y="26429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5" name="object 465" descr=""/>
            <p:cNvSpPr/>
            <p:nvPr/>
          </p:nvSpPr>
          <p:spPr>
            <a:xfrm>
              <a:off x="3457054" y="4316874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10" h="3810">
                  <a:moveTo>
                    <a:pt x="0" y="1735"/>
                  </a:moveTo>
                  <a:lnTo>
                    <a:pt x="524" y="508"/>
                  </a:lnTo>
                  <a:lnTo>
                    <a:pt x="1792" y="0"/>
                  </a:lnTo>
                  <a:lnTo>
                    <a:pt x="3059" y="508"/>
                  </a:lnTo>
                  <a:lnTo>
                    <a:pt x="3584" y="1735"/>
                  </a:lnTo>
                  <a:lnTo>
                    <a:pt x="3059" y="2962"/>
                  </a:lnTo>
                  <a:lnTo>
                    <a:pt x="1792" y="3470"/>
                  </a:lnTo>
                  <a:lnTo>
                    <a:pt x="524" y="2962"/>
                  </a:lnTo>
                  <a:lnTo>
                    <a:pt x="0" y="17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6" name="object 466" descr=""/>
            <p:cNvSpPr/>
            <p:nvPr/>
          </p:nvSpPr>
          <p:spPr>
            <a:xfrm>
              <a:off x="3458846" y="4318609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0"/>
                  </a:moveTo>
                  <a:lnTo>
                    <a:pt x="0" y="28035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7" name="object 467" descr=""/>
            <p:cNvSpPr/>
            <p:nvPr/>
          </p:nvSpPr>
          <p:spPr>
            <a:xfrm>
              <a:off x="4247351" y="2477776"/>
              <a:ext cx="0" cy="23495"/>
            </a:xfrm>
            <a:custGeom>
              <a:avLst/>
              <a:gdLst/>
              <a:ahLst/>
              <a:cxnLst/>
              <a:rect l="l" t="t" r="r" b="b"/>
              <a:pathLst>
                <a:path w="0" h="23494">
                  <a:moveTo>
                    <a:pt x="0" y="0"/>
                  </a:moveTo>
                  <a:lnTo>
                    <a:pt x="0" y="23305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8" name="object 468" descr=""/>
            <p:cNvSpPr/>
            <p:nvPr/>
          </p:nvSpPr>
          <p:spPr>
            <a:xfrm>
              <a:off x="4205774" y="2395337"/>
              <a:ext cx="81915" cy="79375"/>
            </a:xfrm>
            <a:custGeom>
              <a:avLst/>
              <a:gdLst/>
              <a:ahLst/>
              <a:cxnLst/>
              <a:rect l="l" t="t" r="r" b="b"/>
              <a:pathLst>
                <a:path w="81914" h="79375">
                  <a:moveTo>
                    <a:pt x="0" y="38656"/>
                  </a:moveTo>
                  <a:lnTo>
                    <a:pt x="3158" y="54560"/>
                  </a:lnTo>
                  <a:lnTo>
                    <a:pt x="11733" y="67333"/>
                  </a:lnTo>
                  <a:lnTo>
                    <a:pt x="24373" y="75832"/>
                  </a:lnTo>
                  <a:lnTo>
                    <a:pt x="39728" y="78919"/>
                  </a:lnTo>
                  <a:lnTo>
                    <a:pt x="56151" y="75832"/>
                  </a:lnTo>
                  <a:lnTo>
                    <a:pt x="69340" y="67333"/>
                  </a:lnTo>
                  <a:lnTo>
                    <a:pt x="78118" y="54560"/>
                  </a:lnTo>
                  <a:lnTo>
                    <a:pt x="81305" y="38656"/>
                  </a:lnTo>
                  <a:lnTo>
                    <a:pt x="78118" y="23707"/>
                  </a:lnTo>
                  <a:lnTo>
                    <a:pt x="69340" y="11408"/>
                  </a:lnTo>
                  <a:lnTo>
                    <a:pt x="56151" y="3070"/>
                  </a:lnTo>
                  <a:lnTo>
                    <a:pt x="39728" y="0"/>
                  </a:lnTo>
                  <a:lnTo>
                    <a:pt x="24373" y="3070"/>
                  </a:lnTo>
                  <a:lnTo>
                    <a:pt x="11733" y="11408"/>
                  </a:lnTo>
                  <a:lnTo>
                    <a:pt x="3158" y="23707"/>
                  </a:lnTo>
                  <a:lnTo>
                    <a:pt x="0" y="38656"/>
                  </a:lnTo>
                  <a:close/>
                </a:path>
              </a:pathLst>
            </a:custGeom>
            <a:ln w="3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69" name="object 469" descr=""/>
          <p:cNvSpPr txBox="1"/>
          <p:nvPr/>
        </p:nvSpPr>
        <p:spPr>
          <a:xfrm>
            <a:off x="4214691" y="2396717"/>
            <a:ext cx="62230" cy="806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50" spc="-50">
                <a:latin typeface="Arial MT"/>
                <a:cs typeface="Arial MT"/>
              </a:rPr>
              <a:t>G</a:t>
            </a:r>
            <a:endParaRPr sz="350">
              <a:latin typeface="Arial MT"/>
              <a:cs typeface="Arial MT"/>
            </a:endParaRPr>
          </a:p>
        </p:txBody>
      </p:sp>
      <p:sp>
        <p:nvSpPr>
          <p:cNvPr id="470" name="object 470" descr=""/>
          <p:cNvSpPr txBox="1"/>
          <p:nvPr/>
        </p:nvSpPr>
        <p:spPr>
          <a:xfrm>
            <a:off x="4220176" y="2370411"/>
            <a:ext cx="53340" cy="806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50" spc="-50">
                <a:latin typeface="Arial MT"/>
                <a:cs typeface="Arial MT"/>
              </a:rPr>
              <a:t>~</a:t>
            </a:r>
            <a:endParaRPr sz="350">
              <a:latin typeface="Arial MT"/>
              <a:cs typeface="Arial MT"/>
            </a:endParaRPr>
          </a:p>
        </p:txBody>
      </p:sp>
      <p:sp>
        <p:nvSpPr>
          <p:cNvPr id="471" name="object 471" descr=""/>
          <p:cNvSpPr txBox="1"/>
          <p:nvPr/>
        </p:nvSpPr>
        <p:spPr>
          <a:xfrm>
            <a:off x="4343122" y="2482549"/>
            <a:ext cx="171450" cy="660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50">
                <a:latin typeface="Arial MT"/>
                <a:cs typeface="Arial MT"/>
              </a:rPr>
              <a:t>sym</a:t>
            </a:r>
            <a:r>
              <a:rPr dirty="0" sz="250" spc="-5">
                <a:latin typeface="Arial MT"/>
                <a:cs typeface="Arial MT"/>
              </a:rPr>
              <a:t> </a:t>
            </a:r>
            <a:r>
              <a:rPr dirty="0" sz="250" spc="-20">
                <a:latin typeface="Arial MT"/>
                <a:cs typeface="Arial MT"/>
              </a:rPr>
              <a:t>gall1</a:t>
            </a:r>
            <a:endParaRPr sz="250">
              <a:latin typeface="Arial MT"/>
              <a:cs typeface="Arial MT"/>
            </a:endParaRPr>
          </a:p>
        </p:txBody>
      </p:sp>
      <p:grpSp>
        <p:nvGrpSpPr>
          <p:cNvPr id="472" name="object 472" descr=""/>
          <p:cNvGrpSpPr/>
          <p:nvPr/>
        </p:nvGrpSpPr>
        <p:grpSpPr>
          <a:xfrm>
            <a:off x="2469605" y="2163775"/>
            <a:ext cx="1842770" cy="508000"/>
            <a:chOff x="2469605" y="2163775"/>
            <a:chExt cx="1842770" cy="508000"/>
          </a:xfrm>
        </p:grpSpPr>
        <p:sp>
          <p:nvSpPr>
            <p:cNvPr id="473" name="object 473" descr=""/>
            <p:cNvSpPr/>
            <p:nvPr/>
          </p:nvSpPr>
          <p:spPr>
            <a:xfrm>
              <a:off x="4186196" y="2501081"/>
              <a:ext cx="125095" cy="89535"/>
            </a:xfrm>
            <a:custGeom>
              <a:avLst/>
              <a:gdLst/>
              <a:ahLst/>
              <a:cxnLst/>
              <a:rect l="l" t="t" r="r" b="b"/>
              <a:pathLst>
                <a:path w="125095" h="89535">
                  <a:moveTo>
                    <a:pt x="0" y="89330"/>
                  </a:moveTo>
                  <a:lnTo>
                    <a:pt x="124821" y="89330"/>
                  </a:lnTo>
                  <a:lnTo>
                    <a:pt x="124821" y="0"/>
                  </a:lnTo>
                  <a:lnTo>
                    <a:pt x="0" y="0"/>
                  </a:lnTo>
                  <a:lnTo>
                    <a:pt x="0" y="8933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4" name="object 474" descr=""/>
            <p:cNvSpPr/>
            <p:nvPr/>
          </p:nvSpPr>
          <p:spPr>
            <a:xfrm>
              <a:off x="4236447" y="2654881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14475" y="0"/>
                  </a:moveTo>
                  <a:lnTo>
                    <a:pt x="3571" y="0"/>
                  </a:lnTo>
                  <a:lnTo>
                    <a:pt x="0" y="3519"/>
                  </a:lnTo>
                  <a:lnTo>
                    <a:pt x="0" y="6977"/>
                  </a:lnTo>
                  <a:lnTo>
                    <a:pt x="0" y="12226"/>
                  </a:lnTo>
                  <a:lnTo>
                    <a:pt x="3571" y="15746"/>
                  </a:lnTo>
                  <a:lnTo>
                    <a:pt x="14475" y="15746"/>
                  </a:lnTo>
                  <a:lnTo>
                    <a:pt x="18110" y="12226"/>
                  </a:lnTo>
                  <a:lnTo>
                    <a:pt x="18110" y="3519"/>
                  </a:lnTo>
                  <a:lnTo>
                    <a:pt x="1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5" name="object 475" descr=""/>
            <p:cNvSpPr/>
            <p:nvPr/>
          </p:nvSpPr>
          <p:spPr>
            <a:xfrm>
              <a:off x="4236447" y="2654881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0" y="6977"/>
                  </a:moveTo>
                  <a:lnTo>
                    <a:pt x="0" y="12226"/>
                  </a:lnTo>
                  <a:lnTo>
                    <a:pt x="3571" y="15746"/>
                  </a:lnTo>
                  <a:lnTo>
                    <a:pt x="9055" y="15746"/>
                  </a:lnTo>
                  <a:lnTo>
                    <a:pt x="14475" y="15746"/>
                  </a:lnTo>
                  <a:lnTo>
                    <a:pt x="18110" y="12226"/>
                  </a:lnTo>
                  <a:lnTo>
                    <a:pt x="18110" y="6977"/>
                  </a:lnTo>
                  <a:lnTo>
                    <a:pt x="18110" y="3519"/>
                  </a:lnTo>
                  <a:lnTo>
                    <a:pt x="14475" y="0"/>
                  </a:lnTo>
                  <a:lnTo>
                    <a:pt x="9055" y="0"/>
                  </a:lnTo>
                  <a:lnTo>
                    <a:pt x="3571" y="0"/>
                  </a:lnTo>
                  <a:lnTo>
                    <a:pt x="0" y="3519"/>
                  </a:lnTo>
                  <a:lnTo>
                    <a:pt x="0" y="697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6" name="object 476" descr=""/>
            <p:cNvSpPr/>
            <p:nvPr/>
          </p:nvSpPr>
          <p:spPr>
            <a:xfrm>
              <a:off x="4236829" y="2614990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7" name="object 477" descr=""/>
            <p:cNvSpPr/>
            <p:nvPr/>
          </p:nvSpPr>
          <p:spPr>
            <a:xfrm>
              <a:off x="4236829" y="2614990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8" name="object 478" descr=""/>
            <p:cNvSpPr/>
            <p:nvPr/>
          </p:nvSpPr>
          <p:spPr>
            <a:xfrm>
              <a:off x="4247351" y="2588189"/>
              <a:ext cx="0" cy="24765"/>
            </a:xfrm>
            <a:custGeom>
              <a:avLst/>
              <a:gdLst/>
              <a:ahLst/>
              <a:cxnLst/>
              <a:rect l="l" t="t" r="r" b="b"/>
              <a:pathLst>
                <a:path w="0" h="24764">
                  <a:moveTo>
                    <a:pt x="0" y="0"/>
                  </a:moveTo>
                  <a:lnTo>
                    <a:pt x="0" y="24639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9" name="object 479" descr=""/>
            <p:cNvSpPr/>
            <p:nvPr/>
          </p:nvSpPr>
          <p:spPr>
            <a:xfrm>
              <a:off x="4245559" y="2633879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10" h="3810">
                  <a:moveTo>
                    <a:pt x="0" y="1735"/>
                  </a:moveTo>
                  <a:lnTo>
                    <a:pt x="524" y="508"/>
                  </a:lnTo>
                  <a:lnTo>
                    <a:pt x="1792" y="0"/>
                  </a:lnTo>
                  <a:lnTo>
                    <a:pt x="3059" y="508"/>
                  </a:lnTo>
                  <a:lnTo>
                    <a:pt x="3584" y="1735"/>
                  </a:lnTo>
                  <a:lnTo>
                    <a:pt x="3059" y="2962"/>
                  </a:lnTo>
                  <a:lnTo>
                    <a:pt x="1792" y="3470"/>
                  </a:lnTo>
                  <a:lnTo>
                    <a:pt x="524" y="2962"/>
                  </a:lnTo>
                  <a:lnTo>
                    <a:pt x="0" y="17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0" name="object 480" descr=""/>
            <p:cNvSpPr/>
            <p:nvPr/>
          </p:nvSpPr>
          <p:spPr>
            <a:xfrm>
              <a:off x="4247351" y="2635614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0"/>
                  </a:moveTo>
                  <a:lnTo>
                    <a:pt x="0" y="28035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1" name="object 481" descr=""/>
            <p:cNvSpPr/>
            <p:nvPr/>
          </p:nvSpPr>
          <p:spPr>
            <a:xfrm>
              <a:off x="2513151" y="2248058"/>
              <a:ext cx="0" cy="23495"/>
            </a:xfrm>
            <a:custGeom>
              <a:avLst/>
              <a:gdLst/>
              <a:ahLst/>
              <a:cxnLst/>
              <a:rect l="l" t="t" r="r" b="b"/>
              <a:pathLst>
                <a:path w="0" h="23494">
                  <a:moveTo>
                    <a:pt x="0" y="0"/>
                  </a:moveTo>
                  <a:lnTo>
                    <a:pt x="0" y="23305"/>
                  </a:lnTo>
                </a:path>
              </a:pathLst>
            </a:custGeom>
            <a:ln w="358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2" name="object 482" descr=""/>
            <p:cNvSpPr/>
            <p:nvPr/>
          </p:nvSpPr>
          <p:spPr>
            <a:xfrm>
              <a:off x="2471510" y="2165680"/>
              <a:ext cx="81915" cy="77470"/>
            </a:xfrm>
            <a:custGeom>
              <a:avLst/>
              <a:gdLst/>
              <a:ahLst/>
              <a:cxnLst/>
              <a:rect l="l" t="t" r="r" b="b"/>
              <a:pathLst>
                <a:path w="81914" h="77469">
                  <a:moveTo>
                    <a:pt x="0" y="38656"/>
                  </a:moveTo>
                  <a:lnTo>
                    <a:pt x="3170" y="53518"/>
                  </a:lnTo>
                  <a:lnTo>
                    <a:pt x="11781" y="65804"/>
                  </a:lnTo>
                  <a:lnTo>
                    <a:pt x="24481" y="74165"/>
                  </a:lnTo>
                  <a:lnTo>
                    <a:pt x="39919" y="77252"/>
                  </a:lnTo>
                  <a:lnTo>
                    <a:pt x="56262" y="74165"/>
                  </a:lnTo>
                  <a:lnTo>
                    <a:pt x="69460" y="65804"/>
                  </a:lnTo>
                  <a:lnTo>
                    <a:pt x="78282" y="53518"/>
                  </a:lnTo>
                  <a:lnTo>
                    <a:pt x="81496" y="38656"/>
                  </a:lnTo>
                  <a:lnTo>
                    <a:pt x="78282" y="23759"/>
                  </a:lnTo>
                  <a:lnTo>
                    <a:pt x="69460" y="11455"/>
                  </a:lnTo>
                  <a:lnTo>
                    <a:pt x="56262" y="3087"/>
                  </a:lnTo>
                  <a:lnTo>
                    <a:pt x="39919" y="0"/>
                  </a:lnTo>
                  <a:lnTo>
                    <a:pt x="24481" y="3087"/>
                  </a:lnTo>
                  <a:lnTo>
                    <a:pt x="11781" y="11455"/>
                  </a:lnTo>
                  <a:lnTo>
                    <a:pt x="3170" y="23759"/>
                  </a:lnTo>
                  <a:lnTo>
                    <a:pt x="0" y="38656"/>
                  </a:lnTo>
                  <a:close/>
                </a:path>
              </a:pathLst>
            </a:custGeom>
            <a:ln w="352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83" name="object 483" descr=""/>
          <p:cNvSpPr txBox="1"/>
          <p:nvPr/>
        </p:nvSpPr>
        <p:spPr>
          <a:xfrm>
            <a:off x="2480619" y="2140754"/>
            <a:ext cx="378460" cy="1066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7780">
              <a:lnSpc>
                <a:spcPts val="315"/>
              </a:lnSpc>
              <a:spcBef>
                <a:spcPts val="105"/>
              </a:spcBef>
              <a:tabLst>
                <a:tab pos="175260" algn="l"/>
                <a:tab pos="332740" algn="l"/>
              </a:tabLst>
            </a:pPr>
            <a:r>
              <a:rPr dirty="0" sz="350" spc="-50">
                <a:solidFill>
                  <a:srgbClr val="808080"/>
                </a:solidFill>
                <a:latin typeface="Arial MT"/>
                <a:cs typeface="Arial MT"/>
              </a:rPr>
              <a:t>~</a:t>
            </a:r>
            <a:r>
              <a:rPr dirty="0" sz="350">
                <a:solidFill>
                  <a:srgbClr val="808080"/>
                </a:solidFill>
                <a:latin typeface="Arial MT"/>
                <a:cs typeface="Arial MT"/>
              </a:rPr>
              <a:t>	</a:t>
            </a:r>
            <a:r>
              <a:rPr dirty="0" sz="350" spc="-50">
                <a:latin typeface="Arial MT"/>
                <a:cs typeface="Arial MT"/>
              </a:rPr>
              <a:t>~</a:t>
            </a:r>
            <a:r>
              <a:rPr dirty="0" sz="350">
                <a:latin typeface="Arial MT"/>
                <a:cs typeface="Arial MT"/>
              </a:rPr>
              <a:t>	</a:t>
            </a:r>
            <a:r>
              <a:rPr dirty="0" sz="350" spc="-60">
                <a:solidFill>
                  <a:srgbClr val="808080"/>
                </a:solidFill>
                <a:latin typeface="Arial MT"/>
                <a:cs typeface="Arial MT"/>
              </a:rPr>
              <a:t>~</a:t>
            </a:r>
            <a:endParaRPr sz="350">
              <a:latin typeface="Arial MT"/>
              <a:cs typeface="Arial MT"/>
            </a:endParaRPr>
          </a:p>
          <a:p>
            <a:pPr marL="12700">
              <a:lnSpc>
                <a:spcPts val="315"/>
              </a:lnSpc>
            </a:pPr>
            <a:r>
              <a:rPr dirty="0" sz="350">
                <a:solidFill>
                  <a:srgbClr val="808080"/>
                </a:solidFill>
                <a:latin typeface="Arial MT"/>
                <a:cs typeface="Arial MT"/>
              </a:rPr>
              <a:t>G</a:t>
            </a:r>
            <a:r>
              <a:rPr dirty="0" sz="350" spc="390">
                <a:solidFill>
                  <a:srgbClr val="808080"/>
                </a:solidFill>
                <a:latin typeface="Arial MT"/>
                <a:cs typeface="Arial MT"/>
              </a:rPr>
              <a:t>  </a:t>
            </a:r>
            <a:r>
              <a:rPr dirty="0" sz="350">
                <a:latin typeface="Arial MT"/>
                <a:cs typeface="Arial MT"/>
              </a:rPr>
              <a:t>G</a:t>
            </a:r>
            <a:r>
              <a:rPr dirty="0" sz="350" spc="400">
                <a:latin typeface="Arial MT"/>
                <a:cs typeface="Arial MT"/>
              </a:rPr>
              <a:t>  </a:t>
            </a:r>
            <a:r>
              <a:rPr dirty="0" sz="350" spc="-50">
                <a:solidFill>
                  <a:srgbClr val="808080"/>
                </a:solidFill>
                <a:latin typeface="Arial MT"/>
                <a:cs typeface="Arial MT"/>
              </a:rPr>
              <a:t>G</a:t>
            </a:r>
            <a:endParaRPr sz="350">
              <a:latin typeface="Arial MT"/>
              <a:cs typeface="Arial MT"/>
            </a:endParaRPr>
          </a:p>
        </p:txBody>
      </p:sp>
      <p:sp>
        <p:nvSpPr>
          <p:cNvPr id="484" name="object 484" descr=""/>
          <p:cNvSpPr txBox="1"/>
          <p:nvPr/>
        </p:nvSpPr>
        <p:spPr>
          <a:xfrm>
            <a:off x="2397400" y="2045841"/>
            <a:ext cx="536575" cy="11303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algn="ctr" marL="19050">
              <a:lnSpc>
                <a:spcPct val="100000"/>
              </a:lnSpc>
              <a:spcBef>
                <a:spcPts val="140"/>
              </a:spcBef>
            </a:pPr>
            <a:r>
              <a:rPr dirty="0" sz="250">
                <a:latin typeface="Arial MT"/>
                <a:cs typeface="Arial MT"/>
              </a:rPr>
              <a:t>sym</a:t>
            </a:r>
            <a:r>
              <a:rPr dirty="0" sz="250" spc="-5">
                <a:latin typeface="Arial MT"/>
                <a:cs typeface="Arial MT"/>
              </a:rPr>
              <a:t> </a:t>
            </a:r>
            <a:r>
              <a:rPr dirty="0" sz="250" spc="-10">
                <a:latin typeface="Arial MT"/>
                <a:cs typeface="Arial MT"/>
              </a:rPr>
              <a:t>paca6a2(1)</a:t>
            </a:r>
            <a:endParaRPr sz="25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45"/>
              </a:spcBef>
            </a:pPr>
            <a:r>
              <a:rPr dirty="0" sz="250">
                <a:solidFill>
                  <a:srgbClr val="808080"/>
                </a:solidFill>
                <a:latin typeface="Arial MT"/>
                <a:cs typeface="Arial MT"/>
              </a:rPr>
              <a:t>sym</a:t>
            </a:r>
            <a:r>
              <a:rPr dirty="0" sz="250" spc="-15">
                <a:solidFill>
                  <a:srgbClr val="808080"/>
                </a:solidFill>
                <a:latin typeface="Arial MT"/>
                <a:cs typeface="Arial MT"/>
              </a:rPr>
              <a:t> </a:t>
            </a:r>
            <a:r>
              <a:rPr dirty="0" sz="250">
                <a:solidFill>
                  <a:srgbClr val="808080"/>
                </a:solidFill>
                <a:latin typeface="Arial MT"/>
                <a:cs typeface="Arial MT"/>
              </a:rPr>
              <a:t>paca6a1</a:t>
            </a:r>
            <a:r>
              <a:rPr dirty="0" sz="250" spc="455">
                <a:solidFill>
                  <a:srgbClr val="808080"/>
                </a:solidFill>
                <a:latin typeface="Arial MT"/>
                <a:cs typeface="Arial MT"/>
              </a:rPr>
              <a:t>  </a:t>
            </a:r>
            <a:r>
              <a:rPr dirty="0" sz="250">
                <a:solidFill>
                  <a:srgbClr val="808080"/>
                </a:solidFill>
                <a:latin typeface="Arial MT"/>
                <a:cs typeface="Arial MT"/>
              </a:rPr>
              <a:t>sym</a:t>
            </a:r>
            <a:r>
              <a:rPr dirty="0" sz="250" spc="-15">
                <a:solidFill>
                  <a:srgbClr val="808080"/>
                </a:solidFill>
                <a:latin typeface="Arial MT"/>
                <a:cs typeface="Arial MT"/>
              </a:rPr>
              <a:t> </a:t>
            </a:r>
            <a:r>
              <a:rPr dirty="0" sz="250" spc="-10">
                <a:solidFill>
                  <a:srgbClr val="808080"/>
                </a:solidFill>
                <a:latin typeface="Arial MT"/>
                <a:cs typeface="Arial MT"/>
              </a:rPr>
              <a:t>paca6a3</a:t>
            </a:r>
            <a:endParaRPr sz="250">
              <a:latin typeface="Arial MT"/>
              <a:cs typeface="Arial MT"/>
            </a:endParaRPr>
          </a:p>
        </p:txBody>
      </p:sp>
      <p:grpSp>
        <p:nvGrpSpPr>
          <p:cNvPr id="485" name="object 485" descr=""/>
          <p:cNvGrpSpPr/>
          <p:nvPr/>
        </p:nvGrpSpPr>
        <p:grpSpPr>
          <a:xfrm>
            <a:off x="2451171" y="2270411"/>
            <a:ext cx="127000" cy="171450"/>
            <a:chOff x="2451171" y="2270411"/>
            <a:chExt cx="127000" cy="171450"/>
          </a:xfrm>
        </p:grpSpPr>
        <p:sp>
          <p:nvSpPr>
            <p:cNvPr id="486" name="object 486" descr=""/>
            <p:cNvSpPr/>
            <p:nvPr/>
          </p:nvSpPr>
          <p:spPr>
            <a:xfrm>
              <a:off x="2452124" y="2271363"/>
              <a:ext cx="125095" cy="89535"/>
            </a:xfrm>
            <a:custGeom>
              <a:avLst/>
              <a:gdLst/>
              <a:ahLst/>
              <a:cxnLst/>
              <a:rect l="l" t="t" r="r" b="b"/>
              <a:pathLst>
                <a:path w="125094" h="89535">
                  <a:moveTo>
                    <a:pt x="0" y="89330"/>
                  </a:moveTo>
                  <a:lnTo>
                    <a:pt x="124821" y="89330"/>
                  </a:lnTo>
                  <a:lnTo>
                    <a:pt x="124821" y="0"/>
                  </a:lnTo>
                  <a:lnTo>
                    <a:pt x="0" y="0"/>
                  </a:lnTo>
                  <a:lnTo>
                    <a:pt x="0" y="8933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7" name="object 487" descr=""/>
            <p:cNvSpPr/>
            <p:nvPr/>
          </p:nvSpPr>
          <p:spPr>
            <a:xfrm>
              <a:off x="2502374" y="2425225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14348" y="0"/>
                  </a:moveTo>
                  <a:lnTo>
                    <a:pt x="3571" y="0"/>
                  </a:lnTo>
                  <a:lnTo>
                    <a:pt x="0" y="3458"/>
                  </a:lnTo>
                  <a:lnTo>
                    <a:pt x="0" y="6977"/>
                  </a:lnTo>
                  <a:lnTo>
                    <a:pt x="0" y="12226"/>
                  </a:lnTo>
                  <a:lnTo>
                    <a:pt x="3571" y="15685"/>
                  </a:lnTo>
                  <a:lnTo>
                    <a:pt x="14348" y="15685"/>
                  </a:lnTo>
                  <a:lnTo>
                    <a:pt x="18110" y="12226"/>
                  </a:lnTo>
                  <a:lnTo>
                    <a:pt x="18110" y="3458"/>
                  </a:lnTo>
                  <a:lnTo>
                    <a:pt x="14348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8" name="object 488" descr=""/>
            <p:cNvSpPr/>
            <p:nvPr/>
          </p:nvSpPr>
          <p:spPr>
            <a:xfrm>
              <a:off x="2502374" y="2425225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0" y="6977"/>
                  </a:moveTo>
                  <a:lnTo>
                    <a:pt x="0" y="12226"/>
                  </a:lnTo>
                  <a:lnTo>
                    <a:pt x="3571" y="15685"/>
                  </a:lnTo>
                  <a:lnTo>
                    <a:pt x="9055" y="15685"/>
                  </a:lnTo>
                  <a:lnTo>
                    <a:pt x="14348" y="15685"/>
                  </a:lnTo>
                  <a:lnTo>
                    <a:pt x="18110" y="12226"/>
                  </a:lnTo>
                  <a:lnTo>
                    <a:pt x="18110" y="6977"/>
                  </a:lnTo>
                  <a:lnTo>
                    <a:pt x="18110" y="3458"/>
                  </a:lnTo>
                  <a:lnTo>
                    <a:pt x="14348" y="0"/>
                  </a:lnTo>
                  <a:lnTo>
                    <a:pt x="9055" y="0"/>
                  </a:lnTo>
                  <a:lnTo>
                    <a:pt x="3571" y="0"/>
                  </a:lnTo>
                  <a:lnTo>
                    <a:pt x="0" y="3458"/>
                  </a:lnTo>
                  <a:lnTo>
                    <a:pt x="0" y="6977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9" name="object 489" descr=""/>
            <p:cNvSpPr/>
            <p:nvPr/>
          </p:nvSpPr>
          <p:spPr>
            <a:xfrm>
              <a:off x="2502757" y="2385313"/>
              <a:ext cx="24130" cy="24765"/>
            </a:xfrm>
            <a:custGeom>
              <a:avLst/>
              <a:gdLst/>
              <a:ahLst/>
              <a:cxnLst/>
              <a:rect l="l" t="t" r="r" b="b"/>
              <a:pathLst>
                <a:path w="24130" h="24764">
                  <a:moveTo>
                    <a:pt x="23530" y="0"/>
                  </a:moveTo>
                  <a:lnTo>
                    <a:pt x="0" y="0"/>
                  </a:lnTo>
                  <a:lnTo>
                    <a:pt x="0" y="24597"/>
                  </a:lnTo>
                  <a:lnTo>
                    <a:pt x="23530" y="24597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0" name="object 490" descr=""/>
            <p:cNvSpPr/>
            <p:nvPr/>
          </p:nvSpPr>
          <p:spPr>
            <a:xfrm>
              <a:off x="2502757" y="2385313"/>
              <a:ext cx="24130" cy="24765"/>
            </a:xfrm>
            <a:custGeom>
              <a:avLst/>
              <a:gdLst/>
              <a:ahLst/>
              <a:cxnLst/>
              <a:rect l="l" t="t" r="r" b="b"/>
              <a:pathLst>
                <a:path w="24130" h="24764">
                  <a:moveTo>
                    <a:pt x="0" y="24597"/>
                  </a:moveTo>
                  <a:lnTo>
                    <a:pt x="23530" y="24597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45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1" name="object 491" descr=""/>
            <p:cNvSpPr/>
            <p:nvPr/>
          </p:nvSpPr>
          <p:spPr>
            <a:xfrm>
              <a:off x="2513151" y="2358532"/>
              <a:ext cx="0" cy="24765"/>
            </a:xfrm>
            <a:custGeom>
              <a:avLst/>
              <a:gdLst/>
              <a:ahLst/>
              <a:cxnLst/>
              <a:rect l="l" t="t" r="r" b="b"/>
              <a:pathLst>
                <a:path w="0" h="24764">
                  <a:moveTo>
                    <a:pt x="0" y="0"/>
                  </a:moveTo>
                  <a:lnTo>
                    <a:pt x="0" y="24577"/>
                  </a:lnTo>
                </a:path>
              </a:pathLst>
            </a:custGeom>
            <a:ln w="358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2" name="object 492" descr=""/>
            <p:cNvSpPr/>
            <p:nvPr/>
          </p:nvSpPr>
          <p:spPr>
            <a:xfrm>
              <a:off x="2511359" y="2406014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10" h="3810">
                  <a:moveTo>
                    <a:pt x="0" y="1735"/>
                  </a:moveTo>
                  <a:lnTo>
                    <a:pt x="524" y="508"/>
                  </a:lnTo>
                  <a:lnTo>
                    <a:pt x="1792" y="0"/>
                  </a:lnTo>
                  <a:lnTo>
                    <a:pt x="3059" y="508"/>
                  </a:lnTo>
                  <a:lnTo>
                    <a:pt x="3584" y="1735"/>
                  </a:lnTo>
                  <a:lnTo>
                    <a:pt x="3059" y="2962"/>
                  </a:lnTo>
                  <a:lnTo>
                    <a:pt x="1792" y="3470"/>
                  </a:lnTo>
                  <a:lnTo>
                    <a:pt x="524" y="2962"/>
                  </a:lnTo>
                  <a:lnTo>
                    <a:pt x="0" y="1735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3" name="object 493" descr=""/>
            <p:cNvSpPr/>
            <p:nvPr/>
          </p:nvSpPr>
          <p:spPr>
            <a:xfrm>
              <a:off x="2513151" y="2407749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0"/>
                  </a:moveTo>
                  <a:lnTo>
                    <a:pt x="0" y="28035"/>
                  </a:lnTo>
                </a:path>
              </a:pathLst>
            </a:custGeom>
            <a:ln w="358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94" name="object 494" descr=""/>
          <p:cNvSpPr txBox="1"/>
          <p:nvPr/>
        </p:nvSpPr>
        <p:spPr>
          <a:xfrm>
            <a:off x="2952198" y="5632595"/>
            <a:ext cx="64135" cy="297815"/>
          </a:xfrm>
          <a:prstGeom prst="rect">
            <a:avLst/>
          </a:prstGeom>
        </p:spPr>
        <p:txBody>
          <a:bodyPr wrap="square" lIns="0" tIns="1206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0">
                <a:latin typeface="Arial MT"/>
                <a:cs typeface="Arial MT"/>
              </a:rPr>
              <a:t>lne</a:t>
            </a:r>
            <a:r>
              <a:rPr dirty="0" sz="250" spc="10">
                <a:latin typeface="Arial MT"/>
                <a:cs typeface="Arial MT"/>
              </a:rPr>
              <a:t> </a:t>
            </a:r>
            <a:r>
              <a:rPr dirty="0" sz="250" spc="-10">
                <a:latin typeface="Arial MT"/>
                <a:cs typeface="Arial MT"/>
              </a:rPr>
              <a:t>GUA_TRU_21</a:t>
            </a:r>
            <a:endParaRPr sz="250">
              <a:latin typeface="Arial MT"/>
              <a:cs typeface="Arial MT"/>
            </a:endParaRPr>
          </a:p>
        </p:txBody>
      </p:sp>
      <p:grpSp>
        <p:nvGrpSpPr>
          <p:cNvPr id="495" name="object 495" descr=""/>
          <p:cNvGrpSpPr/>
          <p:nvPr/>
        </p:nvGrpSpPr>
        <p:grpSpPr>
          <a:xfrm>
            <a:off x="2905466" y="2393432"/>
            <a:ext cx="989330" cy="3949700"/>
            <a:chOff x="2905466" y="2393432"/>
            <a:chExt cx="989330" cy="3949700"/>
          </a:xfrm>
        </p:grpSpPr>
        <p:sp>
          <p:nvSpPr>
            <p:cNvPr id="496" name="object 496" descr=""/>
            <p:cNvSpPr/>
            <p:nvPr/>
          </p:nvSpPr>
          <p:spPr>
            <a:xfrm>
              <a:off x="3005448" y="6170230"/>
              <a:ext cx="123189" cy="89535"/>
            </a:xfrm>
            <a:custGeom>
              <a:avLst/>
              <a:gdLst/>
              <a:ahLst/>
              <a:cxnLst/>
              <a:rect l="l" t="t" r="r" b="b"/>
              <a:pathLst>
                <a:path w="123189" h="89535">
                  <a:moveTo>
                    <a:pt x="0" y="89485"/>
                  </a:moveTo>
                  <a:lnTo>
                    <a:pt x="122946" y="89485"/>
                  </a:lnTo>
                  <a:lnTo>
                    <a:pt x="122946" y="0"/>
                  </a:lnTo>
                  <a:lnTo>
                    <a:pt x="0" y="0"/>
                  </a:lnTo>
                  <a:lnTo>
                    <a:pt x="0" y="894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7" name="object 497" descr=""/>
            <p:cNvSpPr/>
            <p:nvPr/>
          </p:nvSpPr>
          <p:spPr>
            <a:xfrm>
              <a:off x="2938618" y="5253353"/>
              <a:ext cx="23495" cy="22860"/>
            </a:xfrm>
            <a:custGeom>
              <a:avLst/>
              <a:gdLst/>
              <a:ahLst/>
              <a:cxnLst/>
              <a:rect l="l" t="t" r="r" b="b"/>
              <a:pathLst>
                <a:path w="23494" h="22860">
                  <a:moveTo>
                    <a:pt x="23374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374" y="22785"/>
                  </a:lnTo>
                  <a:lnTo>
                    <a:pt x="2337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8" name="object 498" descr=""/>
            <p:cNvSpPr/>
            <p:nvPr/>
          </p:nvSpPr>
          <p:spPr>
            <a:xfrm>
              <a:off x="2938618" y="5253353"/>
              <a:ext cx="23495" cy="22860"/>
            </a:xfrm>
            <a:custGeom>
              <a:avLst/>
              <a:gdLst/>
              <a:ahLst/>
              <a:cxnLst/>
              <a:rect l="l" t="t" r="r" b="b"/>
              <a:pathLst>
                <a:path w="23494" h="22860">
                  <a:moveTo>
                    <a:pt x="0" y="22785"/>
                  </a:moveTo>
                  <a:lnTo>
                    <a:pt x="23374" y="22785"/>
                  </a:lnTo>
                  <a:lnTo>
                    <a:pt x="23374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9" name="object 499" descr=""/>
            <p:cNvSpPr/>
            <p:nvPr/>
          </p:nvSpPr>
          <p:spPr>
            <a:xfrm>
              <a:off x="2907371" y="5263541"/>
              <a:ext cx="157480" cy="534670"/>
            </a:xfrm>
            <a:custGeom>
              <a:avLst/>
              <a:gdLst/>
              <a:ahLst/>
              <a:cxnLst/>
              <a:rect l="l" t="t" r="r" b="b"/>
              <a:pathLst>
                <a:path w="157480" h="534670">
                  <a:moveTo>
                    <a:pt x="157382" y="534650"/>
                  </a:moveTo>
                  <a:lnTo>
                    <a:pt x="157382" y="0"/>
                  </a:lnTo>
                </a:path>
                <a:path w="157480" h="534670">
                  <a:moveTo>
                    <a:pt x="157382" y="0"/>
                  </a:moveTo>
                  <a:lnTo>
                    <a:pt x="52354" y="0"/>
                  </a:lnTo>
                </a:path>
                <a:path w="157480" h="534670">
                  <a:moveTo>
                    <a:pt x="29014" y="0"/>
                  </a:moveTo>
                  <a:lnTo>
                    <a:pt x="0" y="0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0" name="object 500" descr=""/>
            <p:cNvSpPr/>
            <p:nvPr/>
          </p:nvSpPr>
          <p:spPr>
            <a:xfrm>
              <a:off x="3053849" y="6324074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4" h="17779">
                  <a:moveTo>
                    <a:pt x="14475" y="0"/>
                  </a:moveTo>
                  <a:lnTo>
                    <a:pt x="3571" y="0"/>
                  </a:lnTo>
                  <a:lnTo>
                    <a:pt x="0" y="3470"/>
                  </a:lnTo>
                  <a:lnTo>
                    <a:pt x="0" y="8750"/>
                  </a:lnTo>
                  <a:lnTo>
                    <a:pt x="0" y="14030"/>
                  </a:lnTo>
                  <a:lnTo>
                    <a:pt x="3571" y="17500"/>
                  </a:lnTo>
                  <a:lnTo>
                    <a:pt x="14475" y="17500"/>
                  </a:lnTo>
                  <a:lnTo>
                    <a:pt x="18110" y="14030"/>
                  </a:lnTo>
                  <a:lnTo>
                    <a:pt x="18110" y="3470"/>
                  </a:lnTo>
                  <a:lnTo>
                    <a:pt x="1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1" name="object 501" descr=""/>
            <p:cNvSpPr/>
            <p:nvPr/>
          </p:nvSpPr>
          <p:spPr>
            <a:xfrm>
              <a:off x="3053849" y="6324074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4" h="17779">
                  <a:moveTo>
                    <a:pt x="0" y="8750"/>
                  </a:moveTo>
                  <a:lnTo>
                    <a:pt x="0" y="14030"/>
                  </a:lnTo>
                  <a:lnTo>
                    <a:pt x="3571" y="17500"/>
                  </a:lnTo>
                  <a:lnTo>
                    <a:pt x="9055" y="17500"/>
                  </a:lnTo>
                  <a:lnTo>
                    <a:pt x="14475" y="17500"/>
                  </a:lnTo>
                  <a:lnTo>
                    <a:pt x="18110" y="14030"/>
                  </a:lnTo>
                  <a:lnTo>
                    <a:pt x="18110" y="8750"/>
                  </a:lnTo>
                  <a:lnTo>
                    <a:pt x="18110" y="3470"/>
                  </a:lnTo>
                  <a:lnTo>
                    <a:pt x="14475" y="0"/>
                  </a:lnTo>
                  <a:lnTo>
                    <a:pt x="9055" y="0"/>
                  </a:lnTo>
                  <a:lnTo>
                    <a:pt x="3571" y="0"/>
                  </a:lnTo>
                  <a:lnTo>
                    <a:pt x="0" y="3470"/>
                  </a:lnTo>
                  <a:lnTo>
                    <a:pt x="0" y="875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2" name="object 502" descr=""/>
            <p:cNvSpPr/>
            <p:nvPr/>
          </p:nvSpPr>
          <p:spPr>
            <a:xfrm>
              <a:off x="3054232" y="6284158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30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3" name="object 503" descr=""/>
            <p:cNvSpPr/>
            <p:nvPr/>
          </p:nvSpPr>
          <p:spPr>
            <a:xfrm>
              <a:off x="3054232" y="6284158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30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4" name="object 504" descr=""/>
            <p:cNvSpPr/>
            <p:nvPr/>
          </p:nvSpPr>
          <p:spPr>
            <a:xfrm>
              <a:off x="3064753" y="5798192"/>
              <a:ext cx="0" cy="483870"/>
            </a:xfrm>
            <a:custGeom>
              <a:avLst/>
              <a:gdLst/>
              <a:ahLst/>
              <a:cxnLst/>
              <a:rect l="l" t="t" r="r" b="b"/>
              <a:pathLst>
                <a:path w="0" h="483870">
                  <a:moveTo>
                    <a:pt x="0" y="0"/>
                  </a:moveTo>
                  <a:lnTo>
                    <a:pt x="0" y="369846"/>
                  </a:lnTo>
                </a:path>
                <a:path w="0" h="483870">
                  <a:moveTo>
                    <a:pt x="0" y="459331"/>
                  </a:moveTo>
                  <a:lnTo>
                    <a:pt x="0" y="483779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5" name="object 505" descr=""/>
            <p:cNvSpPr/>
            <p:nvPr/>
          </p:nvSpPr>
          <p:spPr>
            <a:xfrm>
              <a:off x="3062961" y="6303022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10" h="3810">
                  <a:moveTo>
                    <a:pt x="0" y="1735"/>
                  </a:moveTo>
                  <a:lnTo>
                    <a:pt x="524" y="508"/>
                  </a:lnTo>
                  <a:lnTo>
                    <a:pt x="1792" y="0"/>
                  </a:lnTo>
                  <a:lnTo>
                    <a:pt x="3059" y="508"/>
                  </a:lnTo>
                  <a:lnTo>
                    <a:pt x="3584" y="1735"/>
                  </a:lnTo>
                  <a:lnTo>
                    <a:pt x="3059" y="2962"/>
                  </a:lnTo>
                  <a:lnTo>
                    <a:pt x="1792" y="3470"/>
                  </a:lnTo>
                  <a:lnTo>
                    <a:pt x="524" y="2962"/>
                  </a:lnTo>
                  <a:lnTo>
                    <a:pt x="0" y="17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6" name="object 506" descr=""/>
            <p:cNvSpPr/>
            <p:nvPr/>
          </p:nvSpPr>
          <p:spPr>
            <a:xfrm>
              <a:off x="3064753" y="6304758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0"/>
                  </a:moveTo>
                  <a:lnTo>
                    <a:pt x="0" y="28066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7" name="object 507" descr=""/>
            <p:cNvSpPr/>
            <p:nvPr/>
          </p:nvSpPr>
          <p:spPr>
            <a:xfrm>
              <a:off x="3853131" y="2477776"/>
              <a:ext cx="0" cy="23495"/>
            </a:xfrm>
            <a:custGeom>
              <a:avLst/>
              <a:gdLst/>
              <a:ahLst/>
              <a:cxnLst/>
              <a:rect l="l" t="t" r="r" b="b"/>
              <a:pathLst>
                <a:path w="0" h="23494">
                  <a:moveTo>
                    <a:pt x="0" y="0"/>
                  </a:moveTo>
                  <a:lnTo>
                    <a:pt x="0" y="23305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8" name="object 508" descr=""/>
            <p:cNvSpPr/>
            <p:nvPr/>
          </p:nvSpPr>
          <p:spPr>
            <a:xfrm>
              <a:off x="3811489" y="2395337"/>
              <a:ext cx="81915" cy="79375"/>
            </a:xfrm>
            <a:custGeom>
              <a:avLst/>
              <a:gdLst/>
              <a:ahLst/>
              <a:cxnLst/>
              <a:rect l="l" t="t" r="r" b="b"/>
              <a:pathLst>
                <a:path w="81914" h="79375">
                  <a:moveTo>
                    <a:pt x="0" y="38656"/>
                  </a:moveTo>
                  <a:lnTo>
                    <a:pt x="3167" y="54560"/>
                  </a:lnTo>
                  <a:lnTo>
                    <a:pt x="11757" y="67333"/>
                  </a:lnTo>
                  <a:lnTo>
                    <a:pt x="24400" y="75832"/>
                  </a:lnTo>
                  <a:lnTo>
                    <a:pt x="39728" y="78919"/>
                  </a:lnTo>
                  <a:lnTo>
                    <a:pt x="56161" y="75832"/>
                  </a:lnTo>
                  <a:lnTo>
                    <a:pt x="69372" y="67333"/>
                  </a:lnTo>
                  <a:lnTo>
                    <a:pt x="78171" y="54560"/>
                  </a:lnTo>
                  <a:lnTo>
                    <a:pt x="81369" y="38656"/>
                  </a:lnTo>
                  <a:lnTo>
                    <a:pt x="78171" y="23707"/>
                  </a:lnTo>
                  <a:lnTo>
                    <a:pt x="69372" y="11408"/>
                  </a:lnTo>
                  <a:lnTo>
                    <a:pt x="56161" y="3070"/>
                  </a:lnTo>
                  <a:lnTo>
                    <a:pt x="39728" y="0"/>
                  </a:lnTo>
                  <a:lnTo>
                    <a:pt x="24400" y="3070"/>
                  </a:lnTo>
                  <a:lnTo>
                    <a:pt x="11757" y="11408"/>
                  </a:lnTo>
                  <a:lnTo>
                    <a:pt x="3167" y="23707"/>
                  </a:lnTo>
                  <a:lnTo>
                    <a:pt x="0" y="38656"/>
                  </a:lnTo>
                  <a:close/>
                </a:path>
              </a:pathLst>
            </a:custGeom>
            <a:ln w="3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09" name="object 509" descr=""/>
          <p:cNvSpPr txBox="1"/>
          <p:nvPr/>
        </p:nvSpPr>
        <p:spPr>
          <a:xfrm>
            <a:off x="3820471" y="2396717"/>
            <a:ext cx="62230" cy="806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50" spc="-50">
                <a:latin typeface="Arial MT"/>
                <a:cs typeface="Arial MT"/>
              </a:rPr>
              <a:t>G</a:t>
            </a:r>
            <a:endParaRPr sz="350">
              <a:latin typeface="Arial MT"/>
              <a:cs typeface="Arial MT"/>
            </a:endParaRPr>
          </a:p>
        </p:txBody>
      </p:sp>
      <p:sp>
        <p:nvSpPr>
          <p:cNvPr id="510" name="object 510" descr=""/>
          <p:cNvSpPr txBox="1"/>
          <p:nvPr/>
        </p:nvSpPr>
        <p:spPr>
          <a:xfrm>
            <a:off x="3825891" y="2370411"/>
            <a:ext cx="53340" cy="806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50" spc="-50">
                <a:latin typeface="Arial MT"/>
                <a:cs typeface="Arial MT"/>
              </a:rPr>
              <a:t>~</a:t>
            </a:r>
            <a:endParaRPr sz="350">
              <a:latin typeface="Arial MT"/>
              <a:cs typeface="Arial MT"/>
            </a:endParaRPr>
          </a:p>
        </p:txBody>
      </p:sp>
      <p:sp>
        <p:nvSpPr>
          <p:cNvPr id="511" name="object 511" descr=""/>
          <p:cNvSpPr txBox="1"/>
          <p:nvPr/>
        </p:nvSpPr>
        <p:spPr>
          <a:xfrm>
            <a:off x="3948838" y="2482549"/>
            <a:ext cx="171450" cy="660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50">
                <a:latin typeface="Arial MT"/>
                <a:cs typeface="Arial MT"/>
              </a:rPr>
              <a:t>sym</a:t>
            </a:r>
            <a:r>
              <a:rPr dirty="0" sz="250" spc="-5">
                <a:latin typeface="Arial MT"/>
                <a:cs typeface="Arial MT"/>
              </a:rPr>
              <a:t> </a:t>
            </a:r>
            <a:r>
              <a:rPr dirty="0" sz="250" spc="-20">
                <a:latin typeface="Arial MT"/>
                <a:cs typeface="Arial MT"/>
              </a:rPr>
              <a:t>gall2</a:t>
            </a:r>
            <a:endParaRPr sz="250">
              <a:latin typeface="Arial MT"/>
              <a:cs typeface="Arial MT"/>
            </a:endParaRPr>
          </a:p>
        </p:txBody>
      </p:sp>
      <p:grpSp>
        <p:nvGrpSpPr>
          <p:cNvPr id="512" name="object 512" descr=""/>
          <p:cNvGrpSpPr/>
          <p:nvPr/>
        </p:nvGrpSpPr>
        <p:grpSpPr>
          <a:xfrm>
            <a:off x="3791151" y="2500129"/>
            <a:ext cx="1348105" cy="586740"/>
            <a:chOff x="3791151" y="2500129"/>
            <a:chExt cx="1348105" cy="586740"/>
          </a:xfrm>
        </p:grpSpPr>
        <p:sp>
          <p:nvSpPr>
            <p:cNvPr id="513" name="object 513" descr=""/>
            <p:cNvSpPr/>
            <p:nvPr/>
          </p:nvSpPr>
          <p:spPr>
            <a:xfrm>
              <a:off x="3792104" y="2501081"/>
              <a:ext cx="125095" cy="89535"/>
            </a:xfrm>
            <a:custGeom>
              <a:avLst/>
              <a:gdLst/>
              <a:ahLst/>
              <a:cxnLst/>
              <a:rect l="l" t="t" r="r" b="b"/>
              <a:pathLst>
                <a:path w="125095" h="89535">
                  <a:moveTo>
                    <a:pt x="0" y="89330"/>
                  </a:moveTo>
                  <a:lnTo>
                    <a:pt x="124662" y="89330"/>
                  </a:lnTo>
                  <a:lnTo>
                    <a:pt x="124662" y="0"/>
                  </a:lnTo>
                  <a:lnTo>
                    <a:pt x="0" y="0"/>
                  </a:lnTo>
                  <a:lnTo>
                    <a:pt x="0" y="8933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4" name="object 514" descr=""/>
            <p:cNvSpPr/>
            <p:nvPr/>
          </p:nvSpPr>
          <p:spPr>
            <a:xfrm>
              <a:off x="3842226" y="2654881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14475" y="0"/>
                  </a:moveTo>
                  <a:lnTo>
                    <a:pt x="3698" y="0"/>
                  </a:lnTo>
                  <a:lnTo>
                    <a:pt x="0" y="3519"/>
                  </a:lnTo>
                  <a:lnTo>
                    <a:pt x="0" y="6977"/>
                  </a:lnTo>
                  <a:lnTo>
                    <a:pt x="0" y="12226"/>
                  </a:lnTo>
                  <a:lnTo>
                    <a:pt x="3698" y="15746"/>
                  </a:lnTo>
                  <a:lnTo>
                    <a:pt x="14475" y="15746"/>
                  </a:lnTo>
                  <a:lnTo>
                    <a:pt x="18046" y="12226"/>
                  </a:lnTo>
                  <a:lnTo>
                    <a:pt x="18046" y="3519"/>
                  </a:lnTo>
                  <a:lnTo>
                    <a:pt x="1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5" name="object 515" descr=""/>
            <p:cNvSpPr/>
            <p:nvPr/>
          </p:nvSpPr>
          <p:spPr>
            <a:xfrm>
              <a:off x="3842226" y="2654881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0" y="6977"/>
                  </a:moveTo>
                  <a:lnTo>
                    <a:pt x="0" y="12226"/>
                  </a:lnTo>
                  <a:lnTo>
                    <a:pt x="3698" y="15746"/>
                  </a:lnTo>
                  <a:lnTo>
                    <a:pt x="8991" y="15746"/>
                  </a:lnTo>
                  <a:lnTo>
                    <a:pt x="14475" y="15746"/>
                  </a:lnTo>
                  <a:lnTo>
                    <a:pt x="18046" y="12226"/>
                  </a:lnTo>
                  <a:lnTo>
                    <a:pt x="18046" y="6977"/>
                  </a:lnTo>
                  <a:lnTo>
                    <a:pt x="18046" y="3519"/>
                  </a:lnTo>
                  <a:lnTo>
                    <a:pt x="14475" y="0"/>
                  </a:lnTo>
                  <a:lnTo>
                    <a:pt x="8991" y="0"/>
                  </a:lnTo>
                  <a:lnTo>
                    <a:pt x="3698" y="0"/>
                  </a:lnTo>
                  <a:lnTo>
                    <a:pt x="0" y="3519"/>
                  </a:lnTo>
                  <a:lnTo>
                    <a:pt x="0" y="697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6" name="object 516" descr=""/>
            <p:cNvSpPr/>
            <p:nvPr/>
          </p:nvSpPr>
          <p:spPr>
            <a:xfrm>
              <a:off x="3842736" y="2614990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7" name="object 517" descr=""/>
            <p:cNvSpPr/>
            <p:nvPr/>
          </p:nvSpPr>
          <p:spPr>
            <a:xfrm>
              <a:off x="3842736" y="2614990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8" name="object 518" descr=""/>
            <p:cNvSpPr/>
            <p:nvPr/>
          </p:nvSpPr>
          <p:spPr>
            <a:xfrm>
              <a:off x="3853131" y="2588189"/>
              <a:ext cx="0" cy="24765"/>
            </a:xfrm>
            <a:custGeom>
              <a:avLst/>
              <a:gdLst/>
              <a:ahLst/>
              <a:cxnLst/>
              <a:rect l="l" t="t" r="r" b="b"/>
              <a:pathLst>
                <a:path w="0" h="24764">
                  <a:moveTo>
                    <a:pt x="0" y="0"/>
                  </a:moveTo>
                  <a:lnTo>
                    <a:pt x="0" y="24639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9" name="object 519" descr=""/>
            <p:cNvSpPr/>
            <p:nvPr/>
          </p:nvSpPr>
          <p:spPr>
            <a:xfrm>
              <a:off x="3851338" y="2633879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10" h="3810">
                  <a:moveTo>
                    <a:pt x="0" y="1735"/>
                  </a:moveTo>
                  <a:lnTo>
                    <a:pt x="524" y="508"/>
                  </a:lnTo>
                  <a:lnTo>
                    <a:pt x="1792" y="0"/>
                  </a:lnTo>
                  <a:lnTo>
                    <a:pt x="3059" y="508"/>
                  </a:lnTo>
                  <a:lnTo>
                    <a:pt x="3584" y="1735"/>
                  </a:lnTo>
                  <a:lnTo>
                    <a:pt x="3059" y="2962"/>
                  </a:lnTo>
                  <a:lnTo>
                    <a:pt x="1792" y="3470"/>
                  </a:lnTo>
                  <a:lnTo>
                    <a:pt x="524" y="2962"/>
                  </a:lnTo>
                  <a:lnTo>
                    <a:pt x="0" y="17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0" name="object 520" descr=""/>
            <p:cNvSpPr/>
            <p:nvPr/>
          </p:nvSpPr>
          <p:spPr>
            <a:xfrm>
              <a:off x="3853131" y="2635615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0"/>
                  </a:moveTo>
                  <a:lnTo>
                    <a:pt x="0" y="28035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1" name="object 521" descr=""/>
            <p:cNvSpPr/>
            <p:nvPr/>
          </p:nvSpPr>
          <p:spPr>
            <a:xfrm>
              <a:off x="5113463" y="2984823"/>
              <a:ext cx="0" cy="43815"/>
            </a:xfrm>
            <a:custGeom>
              <a:avLst/>
              <a:gdLst/>
              <a:ahLst/>
              <a:cxnLst/>
              <a:rect l="l" t="t" r="r" b="b"/>
              <a:pathLst>
                <a:path w="0" h="43814">
                  <a:moveTo>
                    <a:pt x="0" y="0"/>
                  </a:moveTo>
                  <a:lnTo>
                    <a:pt x="0" y="43411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2" name="object 522" descr=""/>
            <p:cNvSpPr/>
            <p:nvPr/>
          </p:nvSpPr>
          <p:spPr>
            <a:xfrm>
              <a:off x="5089932" y="3028235"/>
              <a:ext cx="47625" cy="56515"/>
            </a:xfrm>
            <a:custGeom>
              <a:avLst/>
              <a:gdLst/>
              <a:ahLst/>
              <a:cxnLst/>
              <a:rect l="l" t="t" r="r" b="b"/>
              <a:pathLst>
                <a:path w="47625" h="56514">
                  <a:moveTo>
                    <a:pt x="0" y="0"/>
                  </a:moveTo>
                  <a:lnTo>
                    <a:pt x="47061" y="0"/>
                  </a:lnTo>
                  <a:lnTo>
                    <a:pt x="23530" y="56132"/>
                  </a:lnTo>
                  <a:lnTo>
                    <a:pt x="0" y="0"/>
                  </a:lnTo>
                </a:path>
              </a:pathLst>
            </a:custGeom>
            <a:ln w="35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23" name="object 523" descr=""/>
          <p:cNvSpPr txBox="1"/>
          <p:nvPr/>
        </p:nvSpPr>
        <p:spPr>
          <a:xfrm>
            <a:off x="5015822" y="3089202"/>
            <a:ext cx="189230" cy="660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50">
                <a:latin typeface="Arial MT"/>
                <a:cs typeface="Arial MT"/>
              </a:rPr>
              <a:t>lod</a:t>
            </a:r>
            <a:r>
              <a:rPr dirty="0" sz="250" spc="20">
                <a:latin typeface="Arial MT"/>
                <a:cs typeface="Arial MT"/>
              </a:rPr>
              <a:t> </a:t>
            </a:r>
            <a:r>
              <a:rPr dirty="0" sz="250" spc="-10">
                <a:latin typeface="Arial MT"/>
                <a:cs typeface="Arial MT"/>
              </a:rPr>
              <a:t>temb13</a:t>
            </a:r>
            <a:endParaRPr sz="250">
              <a:latin typeface="Arial MT"/>
              <a:cs typeface="Arial MT"/>
            </a:endParaRPr>
          </a:p>
        </p:txBody>
      </p:sp>
      <p:grpSp>
        <p:nvGrpSpPr>
          <p:cNvPr id="524" name="object 524" descr=""/>
          <p:cNvGrpSpPr/>
          <p:nvPr/>
        </p:nvGrpSpPr>
        <p:grpSpPr>
          <a:xfrm>
            <a:off x="2715690" y="2600857"/>
            <a:ext cx="2462530" cy="607695"/>
            <a:chOff x="2715690" y="2600857"/>
            <a:chExt cx="2462530" cy="607695"/>
          </a:xfrm>
        </p:grpSpPr>
        <p:sp>
          <p:nvSpPr>
            <p:cNvPr id="525" name="object 525" descr=""/>
            <p:cNvSpPr/>
            <p:nvPr/>
          </p:nvSpPr>
          <p:spPr>
            <a:xfrm>
              <a:off x="5054157" y="2895493"/>
              <a:ext cx="123189" cy="89535"/>
            </a:xfrm>
            <a:custGeom>
              <a:avLst/>
              <a:gdLst/>
              <a:ahLst/>
              <a:cxnLst/>
              <a:rect l="l" t="t" r="r" b="b"/>
              <a:pathLst>
                <a:path w="123189" h="89535">
                  <a:moveTo>
                    <a:pt x="0" y="89330"/>
                  </a:moveTo>
                  <a:lnTo>
                    <a:pt x="123106" y="89330"/>
                  </a:lnTo>
                  <a:lnTo>
                    <a:pt x="123106" y="0"/>
                  </a:lnTo>
                  <a:lnTo>
                    <a:pt x="0" y="0"/>
                  </a:lnTo>
                  <a:lnTo>
                    <a:pt x="0" y="8933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6" name="object 526" descr=""/>
            <p:cNvSpPr/>
            <p:nvPr/>
          </p:nvSpPr>
          <p:spPr>
            <a:xfrm>
              <a:off x="5104408" y="2807286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2626" y="0"/>
                  </a:moveTo>
                  <a:lnTo>
                    <a:pt x="3571" y="0"/>
                  </a:lnTo>
                  <a:lnTo>
                    <a:pt x="0" y="3643"/>
                  </a:lnTo>
                  <a:lnTo>
                    <a:pt x="0" y="7101"/>
                  </a:lnTo>
                  <a:lnTo>
                    <a:pt x="0" y="12412"/>
                  </a:lnTo>
                  <a:lnTo>
                    <a:pt x="3571" y="15870"/>
                  </a:lnTo>
                  <a:lnTo>
                    <a:pt x="12626" y="15870"/>
                  </a:lnTo>
                  <a:lnTo>
                    <a:pt x="16197" y="12412"/>
                  </a:lnTo>
                  <a:lnTo>
                    <a:pt x="16197" y="3643"/>
                  </a:lnTo>
                  <a:lnTo>
                    <a:pt x="126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7" name="object 527" descr=""/>
            <p:cNvSpPr/>
            <p:nvPr/>
          </p:nvSpPr>
          <p:spPr>
            <a:xfrm>
              <a:off x="5104408" y="2807286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0" y="7101"/>
                  </a:moveTo>
                  <a:lnTo>
                    <a:pt x="0" y="12412"/>
                  </a:lnTo>
                  <a:lnTo>
                    <a:pt x="3571" y="15870"/>
                  </a:lnTo>
                  <a:lnTo>
                    <a:pt x="7205" y="15870"/>
                  </a:lnTo>
                  <a:lnTo>
                    <a:pt x="12626" y="15870"/>
                  </a:lnTo>
                  <a:lnTo>
                    <a:pt x="16197" y="12412"/>
                  </a:lnTo>
                  <a:lnTo>
                    <a:pt x="16197" y="7101"/>
                  </a:lnTo>
                  <a:lnTo>
                    <a:pt x="16197" y="3643"/>
                  </a:lnTo>
                  <a:lnTo>
                    <a:pt x="12626" y="0"/>
                  </a:lnTo>
                  <a:lnTo>
                    <a:pt x="7205" y="0"/>
                  </a:lnTo>
                  <a:lnTo>
                    <a:pt x="3571" y="0"/>
                  </a:lnTo>
                  <a:lnTo>
                    <a:pt x="0" y="3643"/>
                  </a:lnTo>
                  <a:lnTo>
                    <a:pt x="0" y="710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8" name="object 528" descr=""/>
            <p:cNvSpPr/>
            <p:nvPr/>
          </p:nvSpPr>
          <p:spPr>
            <a:xfrm>
              <a:off x="5104790" y="2848105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9" name="object 529" descr=""/>
            <p:cNvSpPr/>
            <p:nvPr/>
          </p:nvSpPr>
          <p:spPr>
            <a:xfrm>
              <a:off x="5104790" y="2848105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0" name="object 530" descr=""/>
            <p:cNvSpPr/>
            <p:nvPr/>
          </p:nvSpPr>
          <p:spPr>
            <a:xfrm>
              <a:off x="3807918" y="2817907"/>
              <a:ext cx="1305560" cy="191135"/>
            </a:xfrm>
            <a:custGeom>
              <a:avLst/>
              <a:gdLst/>
              <a:ahLst/>
              <a:cxnLst/>
              <a:rect l="l" t="t" r="r" b="b"/>
              <a:pathLst>
                <a:path w="1305560" h="191135">
                  <a:moveTo>
                    <a:pt x="1305544" y="75399"/>
                  </a:moveTo>
                  <a:lnTo>
                    <a:pt x="1305544" y="50822"/>
                  </a:lnTo>
                </a:path>
                <a:path w="1305560" h="191135">
                  <a:moveTo>
                    <a:pt x="1305544" y="28035"/>
                  </a:moveTo>
                  <a:lnTo>
                    <a:pt x="1305544" y="0"/>
                  </a:lnTo>
                </a:path>
                <a:path w="1305560" h="191135">
                  <a:moveTo>
                    <a:pt x="45212" y="36804"/>
                  </a:moveTo>
                  <a:lnTo>
                    <a:pt x="45212" y="42053"/>
                  </a:lnTo>
                </a:path>
                <a:path w="1305560" h="191135">
                  <a:moveTo>
                    <a:pt x="0" y="85835"/>
                  </a:moveTo>
                  <a:lnTo>
                    <a:pt x="3456" y="102029"/>
                  </a:lnTo>
                  <a:lnTo>
                    <a:pt x="12825" y="115438"/>
                  </a:lnTo>
                  <a:lnTo>
                    <a:pt x="26606" y="124574"/>
                  </a:lnTo>
                  <a:lnTo>
                    <a:pt x="43299" y="127950"/>
                  </a:lnTo>
                  <a:lnTo>
                    <a:pt x="61097" y="124574"/>
                  </a:lnTo>
                  <a:lnTo>
                    <a:pt x="75446" y="115438"/>
                  </a:lnTo>
                  <a:lnTo>
                    <a:pt x="85025" y="102029"/>
                  </a:lnTo>
                  <a:lnTo>
                    <a:pt x="88511" y="85835"/>
                  </a:lnTo>
                  <a:lnTo>
                    <a:pt x="85025" y="69670"/>
                  </a:lnTo>
                  <a:lnTo>
                    <a:pt x="75446" y="56325"/>
                  </a:lnTo>
                  <a:lnTo>
                    <a:pt x="61097" y="47252"/>
                  </a:lnTo>
                  <a:lnTo>
                    <a:pt x="43299" y="43905"/>
                  </a:lnTo>
                  <a:lnTo>
                    <a:pt x="26606" y="47252"/>
                  </a:lnTo>
                  <a:lnTo>
                    <a:pt x="12825" y="56325"/>
                  </a:lnTo>
                  <a:lnTo>
                    <a:pt x="3456" y="69670"/>
                  </a:lnTo>
                  <a:lnTo>
                    <a:pt x="0" y="85835"/>
                  </a:lnTo>
                  <a:close/>
                </a:path>
                <a:path w="1305560" h="191135">
                  <a:moveTo>
                    <a:pt x="0" y="138510"/>
                  </a:moveTo>
                  <a:lnTo>
                    <a:pt x="3456" y="154703"/>
                  </a:lnTo>
                  <a:lnTo>
                    <a:pt x="12825" y="168112"/>
                  </a:lnTo>
                  <a:lnTo>
                    <a:pt x="26606" y="177249"/>
                  </a:lnTo>
                  <a:lnTo>
                    <a:pt x="43299" y="180625"/>
                  </a:lnTo>
                  <a:lnTo>
                    <a:pt x="61097" y="177249"/>
                  </a:lnTo>
                  <a:lnTo>
                    <a:pt x="75446" y="168112"/>
                  </a:lnTo>
                  <a:lnTo>
                    <a:pt x="85025" y="154703"/>
                  </a:lnTo>
                  <a:lnTo>
                    <a:pt x="88511" y="138510"/>
                  </a:lnTo>
                  <a:lnTo>
                    <a:pt x="85025" y="122316"/>
                  </a:lnTo>
                  <a:lnTo>
                    <a:pt x="75446" y="108907"/>
                  </a:lnTo>
                  <a:lnTo>
                    <a:pt x="61097" y="99771"/>
                  </a:lnTo>
                  <a:lnTo>
                    <a:pt x="43299" y="96395"/>
                  </a:lnTo>
                  <a:lnTo>
                    <a:pt x="26606" y="99771"/>
                  </a:lnTo>
                  <a:lnTo>
                    <a:pt x="12825" y="108907"/>
                  </a:lnTo>
                  <a:lnTo>
                    <a:pt x="3456" y="122316"/>
                  </a:lnTo>
                  <a:lnTo>
                    <a:pt x="0" y="138510"/>
                  </a:lnTo>
                  <a:close/>
                </a:path>
                <a:path w="1305560" h="191135">
                  <a:moveTo>
                    <a:pt x="45212" y="190999"/>
                  </a:moveTo>
                  <a:lnTo>
                    <a:pt x="45212" y="185874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1" name="object 531" descr=""/>
            <p:cNvSpPr/>
            <p:nvPr/>
          </p:nvSpPr>
          <p:spPr>
            <a:xfrm>
              <a:off x="3792104" y="2742965"/>
              <a:ext cx="125095" cy="382270"/>
            </a:xfrm>
            <a:custGeom>
              <a:avLst/>
              <a:gdLst/>
              <a:ahLst/>
              <a:cxnLst/>
              <a:rect l="l" t="t" r="r" b="b"/>
              <a:pathLst>
                <a:path w="125095" h="382269">
                  <a:moveTo>
                    <a:pt x="0" y="89330"/>
                  </a:moveTo>
                  <a:lnTo>
                    <a:pt x="124662" y="89330"/>
                  </a:lnTo>
                  <a:lnTo>
                    <a:pt x="124662" y="0"/>
                  </a:lnTo>
                  <a:lnTo>
                    <a:pt x="0" y="0"/>
                  </a:lnTo>
                  <a:lnTo>
                    <a:pt x="0" y="89330"/>
                  </a:lnTo>
                  <a:close/>
                </a:path>
                <a:path w="125095" h="382269">
                  <a:moveTo>
                    <a:pt x="0" y="382221"/>
                  </a:moveTo>
                  <a:lnTo>
                    <a:pt x="124662" y="382221"/>
                  </a:lnTo>
                  <a:lnTo>
                    <a:pt x="124662" y="292736"/>
                  </a:lnTo>
                  <a:lnTo>
                    <a:pt x="0" y="292736"/>
                  </a:lnTo>
                  <a:lnTo>
                    <a:pt x="0" y="38222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2" name="object 532" descr=""/>
            <p:cNvSpPr/>
            <p:nvPr/>
          </p:nvSpPr>
          <p:spPr>
            <a:xfrm>
              <a:off x="3842226" y="2654881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14475" y="0"/>
                  </a:moveTo>
                  <a:lnTo>
                    <a:pt x="3698" y="0"/>
                  </a:lnTo>
                  <a:lnTo>
                    <a:pt x="0" y="3519"/>
                  </a:lnTo>
                  <a:lnTo>
                    <a:pt x="0" y="6977"/>
                  </a:lnTo>
                  <a:lnTo>
                    <a:pt x="0" y="12226"/>
                  </a:lnTo>
                  <a:lnTo>
                    <a:pt x="3698" y="15746"/>
                  </a:lnTo>
                  <a:lnTo>
                    <a:pt x="14475" y="15746"/>
                  </a:lnTo>
                  <a:lnTo>
                    <a:pt x="18046" y="12226"/>
                  </a:lnTo>
                  <a:lnTo>
                    <a:pt x="18046" y="3519"/>
                  </a:lnTo>
                  <a:lnTo>
                    <a:pt x="1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3" name="object 533" descr=""/>
            <p:cNvSpPr/>
            <p:nvPr/>
          </p:nvSpPr>
          <p:spPr>
            <a:xfrm>
              <a:off x="3842226" y="2654881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0" y="6977"/>
                  </a:moveTo>
                  <a:lnTo>
                    <a:pt x="0" y="12226"/>
                  </a:lnTo>
                  <a:lnTo>
                    <a:pt x="3698" y="15746"/>
                  </a:lnTo>
                  <a:lnTo>
                    <a:pt x="8991" y="15746"/>
                  </a:lnTo>
                  <a:lnTo>
                    <a:pt x="14475" y="15746"/>
                  </a:lnTo>
                  <a:lnTo>
                    <a:pt x="18046" y="12226"/>
                  </a:lnTo>
                  <a:lnTo>
                    <a:pt x="18046" y="6977"/>
                  </a:lnTo>
                  <a:lnTo>
                    <a:pt x="18046" y="3519"/>
                  </a:lnTo>
                  <a:lnTo>
                    <a:pt x="14475" y="0"/>
                  </a:lnTo>
                  <a:lnTo>
                    <a:pt x="8991" y="0"/>
                  </a:lnTo>
                  <a:lnTo>
                    <a:pt x="3698" y="0"/>
                  </a:lnTo>
                  <a:lnTo>
                    <a:pt x="0" y="3519"/>
                  </a:lnTo>
                  <a:lnTo>
                    <a:pt x="0" y="697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4" name="object 534" descr=""/>
            <p:cNvSpPr/>
            <p:nvPr/>
          </p:nvSpPr>
          <p:spPr>
            <a:xfrm>
              <a:off x="3842736" y="2695577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5" name="object 535" descr=""/>
            <p:cNvSpPr/>
            <p:nvPr/>
          </p:nvSpPr>
          <p:spPr>
            <a:xfrm>
              <a:off x="3842736" y="2695577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6" name="object 536" descr=""/>
            <p:cNvSpPr/>
            <p:nvPr/>
          </p:nvSpPr>
          <p:spPr>
            <a:xfrm>
              <a:off x="3853131" y="2663650"/>
              <a:ext cx="0" cy="191135"/>
            </a:xfrm>
            <a:custGeom>
              <a:avLst/>
              <a:gdLst/>
              <a:ahLst/>
              <a:cxnLst/>
              <a:rect l="l" t="t" r="r" b="b"/>
              <a:pathLst>
                <a:path w="0" h="191135">
                  <a:moveTo>
                    <a:pt x="0" y="191061"/>
                  </a:moveTo>
                  <a:lnTo>
                    <a:pt x="0" y="166422"/>
                  </a:lnTo>
                </a:path>
                <a:path w="0" h="191135">
                  <a:moveTo>
                    <a:pt x="0" y="77128"/>
                  </a:moveTo>
                  <a:lnTo>
                    <a:pt x="0" y="52551"/>
                  </a:lnTo>
                </a:path>
                <a:path w="0" h="191135">
                  <a:moveTo>
                    <a:pt x="0" y="29764"/>
                  </a:moveTo>
                  <a:lnTo>
                    <a:pt x="0" y="0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7" name="object 537" descr=""/>
            <p:cNvSpPr/>
            <p:nvPr/>
          </p:nvSpPr>
          <p:spPr>
            <a:xfrm>
              <a:off x="3842226" y="3189532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4" h="17780">
                  <a:moveTo>
                    <a:pt x="14475" y="0"/>
                  </a:moveTo>
                  <a:lnTo>
                    <a:pt x="3698" y="0"/>
                  </a:lnTo>
                  <a:lnTo>
                    <a:pt x="0" y="3458"/>
                  </a:lnTo>
                  <a:lnTo>
                    <a:pt x="0" y="8768"/>
                  </a:lnTo>
                  <a:lnTo>
                    <a:pt x="0" y="14079"/>
                  </a:lnTo>
                  <a:lnTo>
                    <a:pt x="3698" y="17537"/>
                  </a:lnTo>
                  <a:lnTo>
                    <a:pt x="14475" y="17537"/>
                  </a:lnTo>
                  <a:lnTo>
                    <a:pt x="18046" y="14079"/>
                  </a:lnTo>
                  <a:lnTo>
                    <a:pt x="18046" y="3458"/>
                  </a:lnTo>
                  <a:lnTo>
                    <a:pt x="1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8" name="object 538" descr=""/>
            <p:cNvSpPr/>
            <p:nvPr/>
          </p:nvSpPr>
          <p:spPr>
            <a:xfrm>
              <a:off x="3842226" y="3189532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4" h="17780">
                  <a:moveTo>
                    <a:pt x="0" y="8768"/>
                  </a:moveTo>
                  <a:lnTo>
                    <a:pt x="0" y="14079"/>
                  </a:lnTo>
                  <a:lnTo>
                    <a:pt x="3698" y="17537"/>
                  </a:lnTo>
                  <a:lnTo>
                    <a:pt x="8991" y="17537"/>
                  </a:lnTo>
                  <a:lnTo>
                    <a:pt x="14475" y="17537"/>
                  </a:lnTo>
                  <a:lnTo>
                    <a:pt x="18046" y="14079"/>
                  </a:lnTo>
                  <a:lnTo>
                    <a:pt x="18046" y="8768"/>
                  </a:lnTo>
                  <a:lnTo>
                    <a:pt x="18046" y="3458"/>
                  </a:lnTo>
                  <a:lnTo>
                    <a:pt x="14475" y="0"/>
                  </a:lnTo>
                  <a:lnTo>
                    <a:pt x="8991" y="0"/>
                  </a:lnTo>
                  <a:lnTo>
                    <a:pt x="3698" y="0"/>
                  </a:lnTo>
                  <a:lnTo>
                    <a:pt x="0" y="3458"/>
                  </a:lnTo>
                  <a:lnTo>
                    <a:pt x="0" y="876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9" name="object 539" descr=""/>
            <p:cNvSpPr/>
            <p:nvPr/>
          </p:nvSpPr>
          <p:spPr>
            <a:xfrm>
              <a:off x="3842736" y="3149620"/>
              <a:ext cx="24130" cy="24765"/>
            </a:xfrm>
            <a:custGeom>
              <a:avLst/>
              <a:gdLst/>
              <a:ahLst/>
              <a:cxnLst/>
              <a:rect l="l" t="t" r="r" b="b"/>
              <a:pathLst>
                <a:path w="24129" h="24764">
                  <a:moveTo>
                    <a:pt x="23530" y="0"/>
                  </a:moveTo>
                  <a:lnTo>
                    <a:pt x="0" y="0"/>
                  </a:lnTo>
                  <a:lnTo>
                    <a:pt x="0" y="24597"/>
                  </a:lnTo>
                  <a:lnTo>
                    <a:pt x="23530" y="24597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0" name="object 540" descr=""/>
            <p:cNvSpPr/>
            <p:nvPr/>
          </p:nvSpPr>
          <p:spPr>
            <a:xfrm>
              <a:off x="3842736" y="3149620"/>
              <a:ext cx="24130" cy="24765"/>
            </a:xfrm>
            <a:custGeom>
              <a:avLst/>
              <a:gdLst/>
              <a:ahLst/>
              <a:cxnLst/>
              <a:rect l="l" t="t" r="r" b="b"/>
              <a:pathLst>
                <a:path w="24129" h="24764">
                  <a:moveTo>
                    <a:pt x="0" y="24597"/>
                  </a:moveTo>
                  <a:lnTo>
                    <a:pt x="23530" y="24597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45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1" name="object 541" descr=""/>
            <p:cNvSpPr/>
            <p:nvPr/>
          </p:nvSpPr>
          <p:spPr>
            <a:xfrm>
              <a:off x="3853131" y="3008907"/>
              <a:ext cx="0" cy="139065"/>
            </a:xfrm>
            <a:custGeom>
              <a:avLst/>
              <a:gdLst/>
              <a:ahLst/>
              <a:cxnLst/>
              <a:rect l="l" t="t" r="r" b="b"/>
              <a:pathLst>
                <a:path w="0" h="139064">
                  <a:moveTo>
                    <a:pt x="0" y="0"/>
                  </a:moveTo>
                  <a:lnTo>
                    <a:pt x="0" y="24639"/>
                  </a:lnTo>
                </a:path>
                <a:path w="0" h="139064">
                  <a:moveTo>
                    <a:pt x="0" y="114118"/>
                  </a:moveTo>
                  <a:lnTo>
                    <a:pt x="0" y="138510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2" name="object 542" descr=""/>
            <p:cNvSpPr/>
            <p:nvPr/>
          </p:nvSpPr>
          <p:spPr>
            <a:xfrm>
              <a:off x="3851339" y="3170321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10" h="3810">
                  <a:moveTo>
                    <a:pt x="0" y="1735"/>
                  </a:moveTo>
                  <a:lnTo>
                    <a:pt x="524" y="508"/>
                  </a:lnTo>
                  <a:lnTo>
                    <a:pt x="1792" y="0"/>
                  </a:lnTo>
                  <a:lnTo>
                    <a:pt x="3059" y="508"/>
                  </a:lnTo>
                  <a:lnTo>
                    <a:pt x="3584" y="1735"/>
                  </a:lnTo>
                  <a:lnTo>
                    <a:pt x="3059" y="2962"/>
                  </a:lnTo>
                  <a:lnTo>
                    <a:pt x="1792" y="3470"/>
                  </a:lnTo>
                  <a:lnTo>
                    <a:pt x="524" y="2962"/>
                  </a:lnTo>
                  <a:lnTo>
                    <a:pt x="0" y="17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3" name="object 543" descr=""/>
            <p:cNvSpPr/>
            <p:nvPr/>
          </p:nvSpPr>
          <p:spPr>
            <a:xfrm>
              <a:off x="3853131" y="2854711"/>
              <a:ext cx="438150" cy="345440"/>
            </a:xfrm>
            <a:custGeom>
              <a:avLst/>
              <a:gdLst/>
              <a:ahLst/>
              <a:cxnLst/>
              <a:rect l="l" t="t" r="r" b="b"/>
              <a:pathLst>
                <a:path w="438150" h="345439">
                  <a:moveTo>
                    <a:pt x="0" y="317344"/>
                  </a:moveTo>
                  <a:lnTo>
                    <a:pt x="0" y="345380"/>
                  </a:lnTo>
                </a:path>
                <a:path w="438150" h="345439">
                  <a:moveTo>
                    <a:pt x="394220" y="0"/>
                  </a:moveTo>
                  <a:lnTo>
                    <a:pt x="394220" y="5248"/>
                  </a:lnTo>
                </a:path>
                <a:path w="438150" h="345439">
                  <a:moveTo>
                    <a:pt x="349071" y="49031"/>
                  </a:moveTo>
                  <a:lnTo>
                    <a:pt x="352528" y="65224"/>
                  </a:lnTo>
                  <a:lnTo>
                    <a:pt x="361897" y="78633"/>
                  </a:lnTo>
                  <a:lnTo>
                    <a:pt x="375678" y="87770"/>
                  </a:lnTo>
                  <a:lnTo>
                    <a:pt x="392371" y="91146"/>
                  </a:lnTo>
                  <a:lnTo>
                    <a:pt x="410089" y="87770"/>
                  </a:lnTo>
                  <a:lnTo>
                    <a:pt x="424447" y="78633"/>
                  </a:lnTo>
                  <a:lnTo>
                    <a:pt x="434070" y="65224"/>
                  </a:lnTo>
                  <a:lnTo>
                    <a:pt x="437583" y="49031"/>
                  </a:lnTo>
                  <a:lnTo>
                    <a:pt x="434070" y="32866"/>
                  </a:lnTo>
                  <a:lnTo>
                    <a:pt x="424447" y="19521"/>
                  </a:lnTo>
                  <a:lnTo>
                    <a:pt x="410089" y="10448"/>
                  </a:lnTo>
                  <a:lnTo>
                    <a:pt x="392371" y="7101"/>
                  </a:lnTo>
                  <a:lnTo>
                    <a:pt x="375678" y="10448"/>
                  </a:lnTo>
                  <a:lnTo>
                    <a:pt x="361897" y="19521"/>
                  </a:lnTo>
                  <a:lnTo>
                    <a:pt x="352528" y="32866"/>
                  </a:lnTo>
                  <a:lnTo>
                    <a:pt x="349071" y="49031"/>
                  </a:lnTo>
                  <a:close/>
                </a:path>
                <a:path w="438150" h="345439">
                  <a:moveTo>
                    <a:pt x="349071" y="101705"/>
                  </a:moveTo>
                  <a:lnTo>
                    <a:pt x="352528" y="117899"/>
                  </a:lnTo>
                  <a:lnTo>
                    <a:pt x="361897" y="131308"/>
                  </a:lnTo>
                  <a:lnTo>
                    <a:pt x="375678" y="140444"/>
                  </a:lnTo>
                  <a:lnTo>
                    <a:pt x="392371" y="143820"/>
                  </a:lnTo>
                  <a:lnTo>
                    <a:pt x="410089" y="140444"/>
                  </a:lnTo>
                  <a:lnTo>
                    <a:pt x="424447" y="131308"/>
                  </a:lnTo>
                  <a:lnTo>
                    <a:pt x="434070" y="117899"/>
                  </a:lnTo>
                  <a:lnTo>
                    <a:pt x="437583" y="101705"/>
                  </a:lnTo>
                  <a:lnTo>
                    <a:pt x="434070" y="85512"/>
                  </a:lnTo>
                  <a:lnTo>
                    <a:pt x="424447" y="72103"/>
                  </a:lnTo>
                  <a:lnTo>
                    <a:pt x="410089" y="62966"/>
                  </a:lnTo>
                  <a:lnTo>
                    <a:pt x="392371" y="59590"/>
                  </a:lnTo>
                  <a:lnTo>
                    <a:pt x="375678" y="62966"/>
                  </a:lnTo>
                  <a:lnTo>
                    <a:pt x="361897" y="72103"/>
                  </a:lnTo>
                  <a:lnTo>
                    <a:pt x="352528" y="85512"/>
                  </a:lnTo>
                  <a:lnTo>
                    <a:pt x="349071" y="101705"/>
                  </a:lnTo>
                  <a:close/>
                </a:path>
                <a:path w="438150" h="345439">
                  <a:moveTo>
                    <a:pt x="394220" y="154195"/>
                  </a:moveTo>
                  <a:lnTo>
                    <a:pt x="394220" y="149069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4" name="object 544" descr=""/>
            <p:cNvSpPr/>
            <p:nvPr/>
          </p:nvSpPr>
          <p:spPr>
            <a:xfrm>
              <a:off x="4186196" y="2742965"/>
              <a:ext cx="125095" cy="382270"/>
            </a:xfrm>
            <a:custGeom>
              <a:avLst/>
              <a:gdLst/>
              <a:ahLst/>
              <a:cxnLst/>
              <a:rect l="l" t="t" r="r" b="b"/>
              <a:pathLst>
                <a:path w="125095" h="382269">
                  <a:moveTo>
                    <a:pt x="0" y="89330"/>
                  </a:moveTo>
                  <a:lnTo>
                    <a:pt x="124821" y="89330"/>
                  </a:lnTo>
                  <a:lnTo>
                    <a:pt x="124821" y="0"/>
                  </a:lnTo>
                  <a:lnTo>
                    <a:pt x="0" y="0"/>
                  </a:lnTo>
                  <a:lnTo>
                    <a:pt x="0" y="89330"/>
                  </a:lnTo>
                  <a:close/>
                </a:path>
                <a:path w="125095" h="382269">
                  <a:moveTo>
                    <a:pt x="0" y="382221"/>
                  </a:moveTo>
                  <a:lnTo>
                    <a:pt x="124821" y="382221"/>
                  </a:lnTo>
                  <a:lnTo>
                    <a:pt x="124821" y="292736"/>
                  </a:lnTo>
                  <a:lnTo>
                    <a:pt x="0" y="292736"/>
                  </a:lnTo>
                  <a:lnTo>
                    <a:pt x="0" y="38222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5" name="object 545" descr=""/>
            <p:cNvSpPr/>
            <p:nvPr/>
          </p:nvSpPr>
          <p:spPr>
            <a:xfrm>
              <a:off x="4236447" y="2654881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14475" y="0"/>
                  </a:moveTo>
                  <a:lnTo>
                    <a:pt x="3571" y="0"/>
                  </a:lnTo>
                  <a:lnTo>
                    <a:pt x="0" y="3519"/>
                  </a:lnTo>
                  <a:lnTo>
                    <a:pt x="0" y="6977"/>
                  </a:lnTo>
                  <a:lnTo>
                    <a:pt x="0" y="12226"/>
                  </a:lnTo>
                  <a:lnTo>
                    <a:pt x="3571" y="15746"/>
                  </a:lnTo>
                  <a:lnTo>
                    <a:pt x="14475" y="15746"/>
                  </a:lnTo>
                  <a:lnTo>
                    <a:pt x="18110" y="12226"/>
                  </a:lnTo>
                  <a:lnTo>
                    <a:pt x="18110" y="3519"/>
                  </a:lnTo>
                  <a:lnTo>
                    <a:pt x="1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6" name="object 546" descr=""/>
            <p:cNvSpPr/>
            <p:nvPr/>
          </p:nvSpPr>
          <p:spPr>
            <a:xfrm>
              <a:off x="4236447" y="2654881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0" y="6977"/>
                  </a:moveTo>
                  <a:lnTo>
                    <a:pt x="0" y="12226"/>
                  </a:lnTo>
                  <a:lnTo>
                    <a:pt x="3571" y="15746"/>
                  </a:lnTo>
                  <a:lnTo>
                    <a:pt x="9055" y="15746"/>
                  </a:lnTo>
                  <a:lnTo>
                    <a:pt x="14475" y="15746"/>
                  </a:lnTo>
                  <a:lnTo>
                    <a:pt x="18110" y="12226"/>
                  </a:lnTo>
                  <a:lnTo>
                    <a:pt x="18110" y="6977"/>
                  </a:lnTo>
                  <a:lnTo>
                    <a:pt x="18110" y="3519"/>
                  </a:lnTo>
                  <a:lnTo>
                    <a:pt x="14475" y="0"/>
                  </a:lnTo>
                  <a:lnTo>
                    <a:pt x="9055" y="0"/>
                  </a:lnTo>
                  <a:lnTo>
                    <a:pt x="3571" y="0"/>
                  </a:lnTo>
                  <a:lnTo>
                    <a:pt x="0" y="3519"/>
                  </a:lnTo>
                  <a:lnTo>
                    <a:pt x="0" y="697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7" name="object 547" descr=""/>
            <p:cNvSpPr/>
            <p:nvPr/>
          </p:nvSpPr>
          <p:spPr>
            <a:xfrm>
              <a:off x="4236829" y="2695577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8" name="object 548" descr=""/>
            <p:cNvSpPr/>
            <p:nvPr/>
          </p:nvSpPr>
          <p:spPr>
            <a:xfrm>
              <a:off x="4236829" y="2695577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9" name="object 549" descr=""/>
            <p:cNvSpPr/>
            <p:nvPr/>
          </p:nvSpPr>
          <p:spPr>
            <a:xfrm>
              <a:off x="4247351" y="2663650"/>
              <a:ext cx="0" cy="191135"/>
            </a:xfrm>
            <a:custGeom>
              <a:avLst/>
              <a:gdLst/>
              <a:ahLst/>
              <a:cxnLst/>
              <a:rect l="l" t="t" r="r" b="b"/>
              <a:pathLst>
                <a:path w="0" h="191135">
                  <a:moveTo>
                    <a:pt x="0" y="191061"/>
                  </a:moveTo>
                  <a:lnTo>
                    <a:pt x="0" y="166422"/>
                  </a:lnTo>
                </a:path>
                <a:path w="0" h="191135">
                  <a:moveTo>
                    <a:pt x="0" y="77128"/>
                  </a:moveTo>
                  <a:lnTo>
                    <a:pt x="0" y="52551"/>
                  </a:lnTo>
                </a:path>
                <a:path w="0" h="191135">
                  <a:moveTo>
                    <a:pt x="0" y="29764"/>
                  </a:moveTo>
                  <a:lnTo>
                    <a:pt x="0" y="0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0" name="object 550" descr=""/>
            <p:cNvSpPr/>
            <p:nvPr/>
          </p:nvSpPr>
          <p:spPr>
            <a:xfrm>
              <a:off x="4236447" y="3189532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4" h="17780">
                  <a:moveTo>
                    <a:pt x="14475" y="0"/>
                  </a:moveTo>
                  <a:lnTo>
                    <a:pt x="3571" y="0"/>
                  </a:lnTo>
                  <a:lnTo>
                    <a:pt x="0" y="3458"/>
                  </a:lnTo>
                  <a:lnTo>
                    <a:pt x="0" y="8768"/>
                  </a:lnTo>
                  <a:lnTo>
                    <a:pt x="0" y="14079"/>
                  </a:lnTo>
                  <a:lnTo>
                    <a:pt x="3571" y="17537"/>
                  </a:lnTo>
                  <a:lnTo>
                    <a:pt x="14475" y="17537"/>
                  </a:lnTo>
                  <a:lnTo>
                    <a:pt x="18110" y="14079"/>
                  </a:lnTo>
                  <a:lnTo>
                    <a:pt x="18110" y="3458"/>
                  </a:lnTo>
                  <a:lnTo>
                    <a:pt x="1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1" name="object 551" descr=""/>
            <p:cNvSpPr/>
            <p:nvPr/>
          </p:nvSpPr>
          <p:spPr>
            <a:xfrm>
              <a:off x="4236447" y="3189532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4" h="17780">
                  <a:moveTo>
                    <a:pt x="0" y="8768"/>
                  </a:moveTo>
                  <a:lnTo>
                    <a:pt x="0" y="14079"/>
                  </a:lnTo>
                  <a:lnTo>
                    <a:pt x="3571" y="17537"/>
                  </a:lnTo>
                  <a:lnTo>
                    <a:pt x="9055" y="17537"/>
                  </a:lnTo>
                  <a:lnTo>
                    <a:pt x="14475" y="17537"/>
                  </a:lnTo>
                  <a:lnTo>
                    <a:pt x="18110" y="14079"/>
                  </a:lnTo>
                  <a:lnTo>
                    <a:pt x="18110" y="8768"/>
                  </a:lnTo>
                  <a:lnTo>
                    <a:pt x="18110" y="3458"/>
                  </a:lnTo>
                  <a:lnTo>
                    <a:pt x="14475" y="0"/>
                  </a:lnTo>
                  <a:lnTo>
                    <a:pt x="9055" y="0"/>
                  </a:lnTo>
                  <a:lnTo>
                    <a:pt x="3571" y="0"/>
                  </a:lnTo>
                  <a:lnTo>
                    <a:pt x="0" y="3458"/>
                  </a:lnTo>
                  <a:lnTo>
                    <a:pt x="0" y="876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2" name="object 552" descr=""/>
            <p:cNvSpPr/>
            <p:nvPr/>
          </p:nvSpPr>
          <p:spPr>
            <a:xfrm>
              <a:off x="4236829" y="3149620"/>
              <a:ext cx="24130" cy="24765"/>
            </a:xfrm>
            <a:custGeom>
              <a:avLst/>
              <a:gdLst/>
              <a:ahLst/>
              <a:cxnLst/>
              <a:rect l="l" t="t" r="r" b="b"/>
              <a:pathLst>
                <a:path w="24129" h="24764">
                  <a:moveTo>
                    <a:pt x="23530" y="0"/>
                  </a:moveTo>
                  <a:lnTo>
                    <a:pt x="0" y="0"/>
                  </a:lnTo>
                  <a:lnTo>
                    <a:pt x="0" y="24597"/>
                  </a:lnTo>
                  <a:lnTo>
                    <a:pt x="23530" y="24597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3" name="object 553" descr=""/>
            <p:cNvSpPr/>
            <p:nvPr/>
          </p:nvSpPr>
          <p:spPr>
            <a:xfrm>
              <a:off x="4236829" y="3149620"/>
              <a:ext cx="24130" cy="24765"/>
            </a:xfrm>
            <a:custGeom>
              <a:avLst/>
              <a:gdLst/>
              <a:ahLst/>
              <a:cxnLst/>
              <a:rect l="l" t="t" r="r" b="b"/>
              <a:pathLst>
                <a:path w="24129" h="24764">
                  <a:moveTo>
                    <a:pt x="0" y="24597"/>
                  </a:moveTo>
                  <a:lnTo>
                    <a:pt x="23530" y="24597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45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4" name="object 554" descr=""/>
            <p:cNvSpPr/>
            <p:nvPr/>
          </p:nvSpPr>
          <p:spPr>
            <a:xfrm>
              <a:off x="4247351" y="3008907"/>
              <a:ext cx="0" cy="139065"/>
            </a:xfrm>
            <a:custGeom>
              <a:avLst/>
              <a:gdLst/>
              <a:ahLst/>
              <a:cxnLst/>
              <a:rect l="l" t="t" r="r" b="b"/>
              <a:pathLst>
                <a:path w="0" h="139064">
                  <a:moveTo>
                    <a:pt x="0" y="0"/>
                  </a:moveTo>
                  <a:lnTo>
                    <a:pt x="0" y="24639"/>
                  </a:lnTo>
                </a:path>
                <a:path w="0" h="139064">
                  <a:moveTo>
                    <a:pt x="0" y="114118"/>
                  </a:moveTo>
                  <a:lnTo>
                    <a:pt x="0" y="138510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5" name="object 555" descr=""/>
            <p:cNvSpPr/>
            <p:nvPr/>
          </p:nvSpPr>
          <p:spPr>
            <a:xfrm>
              <a:off x="4245559" y="3170321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10" h="3810">
                  <a:moveTo>
                    <a:pt x="0" y="1735"/>
                  </a:moveTo>
                  <a:lnTo>
                    <a:pt x="524" y="508"/>
                  </a:lnTo>
                  <a:lnTo>
                    <a:pt x="1792" y="0"/>
                  </a:lnTo>
                  <a:lnTo>
                    <a:pt x="3059" y="508"/>
                  </a:lnTo>
                  <a:lnTo>
                    <a:pt x="3584" y="1735"/>
                  </a:lnTo>
                  <a:lnTo>
                    <a:pt x="3059" y="2962"/>
                  </a:lnTo>
                  <a:lnTo>
                    <a:pt x="1792" y="3470"/>
                  </a:lnTo>
                  <a:lnTo>
                    <a:pt x="524" y="2962"/>
                  </a:lnTo>
                  <a:lnTo>
                    <a:pt x="0" y="17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6" name="object 556" descr=""/>
            <p:cNvSpPr/>
            <p:nvPr/>
          </p:nvSpPr>
          <p:spPr>
            <a:xfrm>
              <a:off x="4247351" y="3172056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0"/>
                  </a:moveTo>
                  <a:lnTo>
                    <a:pt x="0" y="28035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7" name="object 557" descr=""/>
            <p:cNvSpPr/>
            <p:nvPr/>
          </p:nvSpPr>
          <p:spPr>
            <a:xfrm>
              <a:off x="2748267" y="2602762"/>
              <a:ext cx="0" cy="46990"/>
            </a:xfrm>
            <a:custGeom>
              <a:avLst/>
              <a:gdLst/>
              <a:ahLst/>
              <a:cxnLst/>
              <a:rect l="l" t="t" r="r" b="b"/>
              <a:pathLst>
                <a:path w="0" h="46989">
                  <a:moveTo>
                    <a:pt x="0" y="0"/>
                  </a:moveTo>
                  <a:lnTo>
                    <a:pt x="0" y="46869"/>
                  </a:lnTo>
                </a:path>
              </a:pathLst>
            </a:custGeom>
            <a:ln w="358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8" name="object 558" descr=""/>
            <p:cNvSpPr/>
            <p:nvPr/>
          </p:nvSpPr>
          <p:spPr>
            <a:xfrm>
              <a:off x="2717595" y="2649632"/>
              <a:ext cx="63500" cy="26670"/>
            </a:xfrm>
            <a:custGeom>
              <a:avLst/>
              <a:gdLst/>
              <a:ahLst/>
              <a:cxnLst/>
              <a:rect l="l" t="t" r="r" b="b"/>
              <a:pathLst>
                <a:path w="63500" h="26669">
                  <a:moveTo>
                    <a:pt x="0" y="0"/>
                  </a:moveTo>
                  <a:lnTo>
                    <a:pt x="63258" y="0"/>
                  </a:lnTo>
                </a:path>
                <a:path w="63500" h="26669">
                  <a:moveTo>
                    <a:pt x="0" y="14017"/>
                  </a:moveTo>
                  <a:lnTo>
                    <a:pt x="63258" y="14017"/>
                  </a:lnTo>
                </a:path>
                <a:path w="63500" h="26669">
                  <a:moveTo>
                    <a:pt x="30672" y="14017"/>
                  </a:moveTo>
                  <a:lnTo>
                    <a:pt x="30672" y="26244"/>
                  </a:lnTo>
                </a:path>
                <a:path w="63500" h="26669">
                  <a:moveTo>
                    <a:pt x="7142" y="26244"/>
                  </a:moveTo>
                  <a:lnTo>
                    <a:pt x="55925" y="26244"/>
                  </a:lnTo>
                </a:path>
              </a:pathLst>
            </a:custGeom>
            <a:ln w="3527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59" name="object 559" descr=""/>
          <p:cNvSpPr txBox="1"/>
          <p:nvPr/>
        </p:nvSpPr>
        <p:spPr>
          <a:xfrm>
            <a:off x="2652349" y="2726285"/>
            <a:ext cx="189230" cy="660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50">
                <a:solidFill>
                  <a:srgbClr val="808080"/>
                </a:solidFill>
                <a:latin typeface="Arial MT"/>
                <a:cs typeface="Arial MT"/>
              </a:rPr>
              <a:t>Cp</a:t>
            </a:r>
            <a:r>
              <a:rPr dirty="0" sz="250" spc="35">
                <a:solidFill>
                  <a:srgbClr val="808080"/>
                </a:solidFill>
                <a:latin typeface="Arial MT"/>
                <a:cs typeface="Arial MT"/>
              </a:rPr>
              <a:t> </a:t>
            </a:r>
            <a:r>
              <a:rPr dirty="0" sz="250" spc="-10">
                <a:solidFill>
                  <a:srgbClr val="808080"/>
                </a:solidFill>
                <a:latin typeface="Arial MT"/>
                <a:cs typeface="Arial MT"/>
              </a:rPr>
              <a:t>paca6a</a:t>
            </a:r>
            <a:endParaRPr sz="250">
              <a:latin typeface="Arial MT"/>
              <a:cs typeface="Arial MT"/>
            </a:endParaRPr>
          </a:p>
        </p:txBody>
      </p:sp>
      <p:grpSp>
        <p:nvGrpSpPr>
          <p:cNvPr id="560" name="object 560" descr=""/>
          <p:cNvGrpSpPr/>
          <p:nvPr/>
        </p:nvGrpSpPr>
        <p:grpSpPr>
          <a:xfrm>
            <a:off x="2408195" y="2424272"/>
            <a:ext cx="407034" cy="280035"/>
            <a:chOff x="2408195" y="2424272"/>
            <a:chExt cx="407034" cy="280035"/>
          </a:xfrm>
        </p:grpSpPr>
        <p:sp>
          <p:nvSpPr>
            <p:cNvPr id="561" name="object 561" descr=""/>
            <p:cNvSpPr/>
            <p:nvPr/>
          </p:nvSpPr>
          <p:spPr>
            <a:xfrm>
              <a:off x="2688962" y="2513277"/>
              <a:ext cx="125095" cy="89535"/>
            </a:xfrm>
            <a:custGeom>
              <a:avLst/>
              <a:gdLst/>
              <a:ahLst/>
              <a:cxnLst/>
              <a:rect l="l" t="t" r="r" b="b"/>
              <a:pathLst>
                <a:path w="125094" h="89535">
                  <a:moveTo>
                    <a:pt x="0" y="89485"/>
                  </a:moveTo>
                  <a:lnTo>
                    <a:pt x="124821" y="89485"/>
                  </a:lnTo>
                  <a:lnTo>
                    <a:pt x="124821" y="0"/>
                  </a:lnTo>
                  <a:lnTo>
                    <a:pt x="0" y="0"/>
                  </a:lnTo>
                  <a:lnTo>
                    <a:pt x="0" y="89485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2" name="object 562" descr=""/>
            <p:cNvSpPr/>
            <p:nvPr/>
          </p:nvSpPr>
          <p:spPr>
            <a:xfrm>
              <a:off x="2739212" y="2425225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2626" y="0"/>
                  </a:moveTo>
                  <a:lnTo>
                    <a:pt x="3634" y="0"/>
                  </a:lnTo>
                  <a:lnTo>
                    <a:pt x="0" y="3458"/>
                  </a:lnTo>
                  <a:lnTo>
                    <a:pt x="0" y="6977"/>
                  </a:lnTo>
                  <a:lnTo>
                    <a:pt x="0" y="12226"/>
                  </a:lnTo>
                  <a:lnTo>
                    <a:pt x="3634" y="15685"/>
                  </a:lnTo>
                  <a:lnTo>
                    <a:pt x="12626" y="15685"/>
                  </a:lnTo>
                  <a:lnTo>
                    <a:pt x="16261" y="12226"/>
                  </a:lnTo>
                  <a:lnTo>
                    <a:pt x="16261" y="3458"/>
                  </a:lnTo>
                  <a:lnTo>
                    <a:pt x="12626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3" name="object 563" descr=""/>
            <p:cNvSpPr/>
            <p:nvPr/>
          </p:nvSpPr>
          <p:spPr>
            <a:xfrm>
              <a:off x="2739212" y="2425225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0" y="6977"/>
                  </a:moveTo>
                  <a:lnTo>
                    <a:pt x="0" y="12226"/>
                  </a:lnTo>
                  <a:lnTo>
                    <a:pt x="3634" y="15685"/>
                  </a:lnTo>
                  <a:lnTo>
                    <a:pt x="7205" y="15685"/>
                  </a:lnTo>
                  <a:lnTo>
                    <a:pt x="12626" y="15685"/>
                  </a:lnTo>
                  <a:lnTo>
                    <a:pt x="16261" y="12226"/>
                  </a:lnTo>
                  <a:lnTo>
                    <a:pt x="16261" y="6977"/>
                  </a:lnTo>
                  <a:lnTo>
                    <a:pt x="16261" y="3458"/>
                  </a:lnTo>
                  <a:lnTo>
                    <a:pt x="12626" y="0"/>
                  </a:lnTo>
                  <a:lnTo>
                    <a:pt x="7205" y="0"/>
                  </a:lnTo>
                  <a:lnTo>
                    <a:pt x="3634" y="0"/>
                  </a:lnTo>
                  <a:lnTo>
                    <a:pt x="0" y="3458"/>
                  </a:lnTo>
                  <a:lnTo>
                    <a:pt x="0" y="6977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4" name="object 564" descr=""/>
            <p:cNvSpPr/>
            <p:nvPr/>
          </p:nvSpPr>
          <p:spPr>
            <a:xfrm>
              <a:off x="2739659" y="2465920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30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5" name="object 565" descr=""/>
            <p:cNvSpPr/>
            <p:nvPr/>
          </p:nvSpPr>
          <p:spPr>
            <a:xfrm>
              <a:off x="2739659" y="2465920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30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6" name="object 566" descr=""/>
            <p:cNvSpPr/>
            <p:nvPr/>
          </p:nvSpPr>
          <p:spPr>
            <a:xfrm>
              <a:off x="2748267" y="2435784"/>
              <a:ext cx="0" cy="75565"/>
            </a:xfrm>
            <a:custGeom>
              <a:avLst/>
              <a:gdLst/>
              <a:ahLst/>
              <a:cxnLst/>
              <a:rect l="l" t="t" r="r" b="b"/>
              <a:pathLst>
                <a:path w="0" h="75564">
                  <a:moveTo>
                    <a:pt x="0" y="75337"/>
                  </a:moveTo>
                  <a:lnTo>
                    <a:pt x="0" y="50698"/>
                  </a:lnTo>
                </a:path>
                <a:path w="0" h="75564">
                  <a:moveTo>
                    <a:pt x="0" y="27911"/>
                  </a:moveTo>
                  <a:lnTo>
                    <a:pt x="0" y="0"/>
                  </a:lnTo>
                </a:path>
              </a:pathLst>
            </a:custGeom>
            <a:ln w="3527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7" name="object 567" descr=""/>
            <p:cNvSpPr/>
            <p:nvPr/>
          </p:nvSpPr>
          <p:spPr>
            <a:xfrm>
              <a:off x="2433631" y="2602762"/>
              <a:ext cx="0" cy="43815"/>
            </a:xfrm>
            <a:custGeom>
              <a:avLst/>
              <a:gdLst/>
              <a:ahLst/>
              <a:cxnLst/>
              <a:rect l="l" t="t" r="r" b="b"/>
              <a:pathLst>
                <a:path w="0" h="43814">
                  <a:moveTo>
                    <a:pt x="0" y="0"/>
                  </a:moveTo>
                  <a:lnTo>
                    <a:pt x="0" y="43411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8" name="object 568" descr=""/>
            <p:cNvSpPr/>
            <p:nvPr/>
          </p:nvSpPr>
          <p:spPr>
            <a:xfrm>
              <a:off x="2410100" y="2646174"/>
              <a:ext cx="47625" cy="56515"/>
            </a:xfrm>
            <a:custGeom>
              <a:avLst/>
              <a:gdLst/>
              <a:ahLst/>
              <a:cxnLst/>
              <a:rect l="l" t="t" r="r" b="b"/>
              <a:pathLst>
                <a:path w="47625" h="56514">
                  <a:moveTo>
                    <a:pt x="0" y="0"/>
                  </a:moveTo>
                  <a:lnTo>
                    <a:pt x="47061" y="0"/>
                  </a:lnTo>
                  <a:lnTo>
                    <a:pt x="23530" y="55947"/>
                  </a:lnTo>
                  <a:lnTo>
                    <a:pt x="0" y="0"/>
                  </a:lnTo>
                </a:path>
              </a:pathLst>
            </a:custGeom>
            <a:ln w="35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69" name="object 569" descr=""/>
          <p:cNvSpPr txBox="1"/>
          <p:nvPr/>
        </p:nvSpPr>
        <p:spPr>
          <a:xfrm>
            <a:off x="2335863" y="2706956"/>
            <a:ext cx="189230" cy="660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50">
                <a:latin typeface="Arial MT"/>
                <a:cs typeface="Arial MT"/>
              </a:rPr>
              <a:t>lod</a:t>
            </a:r>
            <a:r>
              <a:rPr dirty="0" sz="250" spc="20">
                <a:latin typeface="Arial MT"/>
                <a:cs typeface="Arial MT"/>
              </a:rPr>
              <a:t> </a:t>
            </a:r>
            <a:r>
              <a:rPr dirty="0" sz="250" spc="-10">
                <a:latin typeface="Arial MT"/>
                <a:cs typeface="Arial MT"/>
              </a:rPr>
              <a:t>paca6a</a:t>
            </a:r>
            <a:endParaRPr sz="250">
              <a:latin typeface="Arial MT"/>
              <a:cs typeface="Arial MT"/>
            </a:endParaRPr>
          </a:p>
        </p:txBody>
      </p:sp>
      <p:grpSp>
        <p:nvGrpSpPr>
          <p:cNvPr id="570" name="object 570" descr=""/>
          <p:cNvGrpSpPr/>
          <p:nvPr/>
        </p:nvGrpSpPr>
        <p:grpSpPr>
          <a:xfrm>
            <a:off x="2373437" y="2424272"/>
            <a:ext cx="2687955" cy="2191385"/>
            <a:chOff x="2373437" y="2424272"/>
            <a:chExt cx="2687955" cy="2191385"/>
          </a:xfrm>
        </p:grpSpPr>
        <p:sp>
          <p:nvSpPr>
            <p:cNvPr id="571" name="object 571" descr=""/>
            <p:cNvSpPr/>
            <p:nvPr/>
          </p:nvSpPr>
          <p:spPr>
            <a:xfrm>
              <a:off x="2374389" y="2513277"/>
              <a:ext cx="123189" cy="89535"/>
            </a:xfrm>
            <a:custGeom>
              <a:avLst/>
              <a:gdLst/>
              <a:ahLst/>
              <a:cxnLst/>
              <a:rect l="l" t="t" r="r" b="b"/>
              <a:pathLst>
                <a:path w="123189" h="89535">
                  <a:moveTo>
                    <a:pt x="0" y="89485"/>
                  </a:moveTo>
                  <a:lnTo>
                    <a:pt x="122946" y="89485"/>
                  </a:lnTo>
                  <a:lnTo>
                    <a:pt x="122946" y="0"/>
                  </a:lnTo>
                  <a:lnTo>
                    <a:pt x="0" y="0"/>
                  </a:lnTo>
                  <a:lnTo>
                    <a:pt x="0" y="894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2" name="object 572" descr=""/>
            <p:cNvSpPr/>
            <p:nvPr/>
          </p:nvSpPr>
          <p:spPr>
            <a:xfrm>
              <a:off x="2424639" y="2425225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14284" y="0"/>
                  </a:moveTo>
                  <a:lnTo>
                    <a:pt x="3571" y="0"/>
                  </a:lnTo>
                  <a:lnTo>
                    <a:pt x="0" y="3458"/>
                  </a:lnTo>
                  <a:lnTo>
                    <a:pt x="0" y="6977"/>
                  </a:lnTo>
                  <a:lnTo>
                    <a:pt x="0" y="12226"/>
                  </a:lnTo>
                  <a:lnTo>
                    <a:pt x="3571" y="15685"/>
                  </a:lnTo>
                  <a:lnTo>
                    <a:pt x="14284" y="15685"/>
                  </a:lnTo>
                  <a:lnTo>
                    <a:pt x="18046" y="12226"/>
                  </a:lnTo>
                  <a:lnTo>
                    <a:pt x="18046" y="3458"/>
                  </a:lnTo>
                  <a:lnTo>
                    <a:pt x="142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3" name="object 573" descr=""/>
            <p:cNvSpPr/>
            <p:nvPr/>
          </p:nvSpPr>
          <p:spPr>
            <a:xfrm>
              <a:off x="2424639" y="2425225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0" y="6977"/>
                  </a:moveTo>
                  <a:lnTo>
                    <a:pt x="0" y="12226"/>
                  </a:lnTo>
                  <a:lnTo>
                    <a:pt x="3571" y="15685"/>
                  </a:lnTo>
                  <a:lnTo>
                    <a:pt x="8991" y="15685"/>
                  </a:lnTo>
                  <a:lnTo>
                    <a:pt x="14284" y="15685"/>
                  </a:lnTo>
                  <a:lnTo>
                    <a:pt x="18046" y="12226"/>
                  </a:lnTo>
                  <a:lnTo>
                    <a:pt x="18046" y="6977"/>
                  </a:lnTo>
                  <a:lnTo>
                    <a:pt x="18046" y="3458"/>
                  </a:lnTo>
                  <a:lnTo>
                    <a:pt x="14284" y="0"/>
                  </a:lnTo>
                  <a:lnTo>
                    <a:pt x="8991" y="0"/>
                  </a:lnTo>
                  <a:lnTo>
                    <a:pt x="3571" y="0"/>
                  </a:lnTo>
                  <a:lnTo>
                    <a:pt x="0" y="3458"/>
                  </a:lnTo>
                  <a:lnTo>
                    <a:pt x="0" y="697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4" name="object 574" descr=""/>
            <p:cNvSpPr/>
            <p:nvPr/>
          </p:nvSpPr>
          <p:spPr>
            <a:xfrm>
              <a:off x="2425022" y="2465920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30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5" name="object 575" descr=""/>
            <p:cNvSpPr/>
            <p:nvPr/>
          </p:nvSpPr>
          <p:spPr>
            <a:xfrm>
              <a:off x="2425022" y="2465920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30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6" name="object 576" descr=""/>
            <p:cNvSpPr/>
            <p:nvPr/>
          </p:nvSpPr>
          <p:spPr>
            <a:xfrm>
              <a:off x="2433631" y="2435784"/>
              <a:ext cx="201295" cy="344170"/>
            </a:xfrm>
            <a:custGeom>
              <a:avLst/>
              <a:gdLst/>
              <a:ahLst/>
              <a:cxnLst/>
              <a:rect l="l" t="t" r="r" b="b"/>
              <a:pathLst>
                <a:path w="201294" h="344169">
                  <a:moveTo>
                    <a:pt x="0" y="75337"/>
                  </a:moveTo>
                  <a:lnTo>
                    <a:pt x="0" y="50698"/>
                  </a:lnTo>
                </a:path>
                <a:path w="201294" h="344169">
                  <a:moveTo>
                    <a:pt x="0" y="27911"/>
                  </a:moveTo>
                  <a:lnTo>
                    <a:pt x="0" y="0"/>
                  </a:lnTo>
                </a:path>
                <a:path w="201294" h="344169">
                  <a:moveTo>
                    <a:pt x="157254" y="191061"/>
                  </a:moveTo>
                  <a:lnTo>
                    <a:pt x="157254" y="194519"/>
                  </a:lnTo>
                </a:path>
                <a:path w="201294" h="344169">
                  <a:moveTo>
                    <a:pt x="112042" y="240092"/>
                  </a:moveTo>
                  <a:lnTo>
                    <a:pt x="115528" y="257321"/>
                  </a:lnTo>
                  <a:lnTo>
                    <a:pt x="124963" y="271261"/>
                  </a:lnTo>
                  <a:lnTo>
                    <a:pt x="138810" y="280594"/>
                  </a:lnTo>
                  <a:lnTo>
                    <a:pt x="155532" y="283998"/>
                  </a:lnTo>
                  <a:lnTo>
                    <a:pt x="173250" y="280594"/>
                  </a:lnTo>
                  <a:lnTo>
                    <a:pt x="187608" y="271261"/>
                  </a:lnTo>
                  <a:lnTo>
                    <a:pt x="197231" y="257321"/>
                  </a:lnTo>
                  <a:lnTo>
                    <a:pt x="200745" y="240092"/>
                  </a:lnTo>
                  <a:lnTo>
                    <a:pt x="197231" y="222883"/>
                  </a:lnTo>
                  <a:lnTo>
                    <a:pt x="187608" y="208984"/>
                  </a:lnTo>
                  <a:lnTo>
                    <a:pt x="173250" y="199695"/>
                  </a:lnTo>
                  <a:lnTo>
                    <a:pt x="155532" y="196310"/>
                  </a:lnTo>
                  <a:lnTo>
                    <a:pt x="138810" y="199695"/>
                  </a:lnTo>
                  <a:lnTo>
                    <a:pt x="124963" y="208984"/>
                  </a:lnTo>
                  <a:lnTo>
                    <a:pt x="115528" y="222883"/>
                  </a:lnTo>
                  <a:lnTo>
                    <a:pt x="112042" y="240092"/>
                  </a:lnTo>
                  <a:close/>
                </a:path>
                <a:path w="201294" h="344169">
                  <a:moveTo>
                    <a:pt x="112042" y="290976"/>
                  </a:moveTo>
                  <a:lnTo>
                    <a:pt x="115528" y="308176"/>
                  </a:lnTo>
                  <a:lnTo>
                    <a:pt x="124963" y="322053"/>
                  </a:lnTo>
                  <a:lnTo>
                    <a:pt x="138810" y="331321"/>
                  </a:lnTo>
                  <a:lnTo>
                    <a:pt x="155532" y="334696"/>
                  </a:lnTo>
                  <a:lnTo>
                    <a:pt x="173250" y="331321"/>
                  </a:lnTo>
                  <a:lnTo>
                    <a:pt x="187608" y="322053"/>
                  </a:lnTo>
                  <a:lnTo>
                    <a:pt x="197231" y="308176"/>
                  </a:lnTo>
                  <a:lnTo>
                    <a:pt x="200745" y="290976"/>
                  </a:lnTo>
                  <a:lnTo>
                    <a:pt x="197231" y="274782"/>
                  </a:lnTo>
                  <a:lnTo>
                    <a:pt x="187608" y="261373"/>
                  </a:lnTo>
                  <a:lnTo>
                    <a:pt x="173250" y="252237"/>
                  </a:lnTo>
                  <a:lnTo>
                    <a:pt x="155532" y="248861"/>
                  </a:lnTo>
                  <a:lnTo>
                    <a:pt x="138810" y="252237"/>
                  </a:lnTo>
                  <a:lnTo>
                    <a:pt x="124963" y="261373"/>
                  </a:lnTo>
                  <a:lnTo>
                    <a:pt x="115528" y="274782"/>
                  </a:lnTo>
                  <a:lnTo>
                    <a:pt x="112042" y="290976"/>
                  </a:lnTo>
                  <a:close/>
                </a:path>
                <a:path w="201294" h="344169">
                  <a:moveTo>
                    <a:pt x="157254" y="343589"/>
                  </a:moveTo>
                  <a:lnTo>
                    <a:pt x="157254" y="338340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7" name="object 577" descr=""/>
            <p:cNvSpPr/>
            <p:nvPr/>
          </p:nvSpPr>
          <p:spPr>
            <a:xfrm>
              <a:off x="2531771" y="2513277"/>
              <a:ext cx="125095" cy="382270"/>
            </a:xfrm>
            <a:custGeom>
              <a:avLst/>
              <a:gdLst/>
              <a:ahLst/>
              <a:cxnLst/>
              <a:rect l="l" t="t" r="r" b="b"/>
              <a:pathLst>
                <a:path w="125094" h="382269">
                  <a:moveTo>
                    <a:pt x="0" y="89485"/>
                  </a:moveTo>
                  <a:lnTo>
                    <a:pt x="124662" y="89485"/>
                  </a:lnTo>
                  <a:lnTo>
                    <a:pt x="124662" y="0"/>
                  </a:lnTo>
                  <a:lnTo>
                    <a:pt x="0" y="0"/>
                  </a:lnTo>
                  <a:lnTo>
                    <a:pt x="0" y="89485"/>
                  </a:lnTo>
                  <a:close/>
                </a:path>
                <a:path w="125094" h="382269">
                  <a:moveTo>
                    <a:pt x="0" y="382252"/>
                  </a:moveTo>
                  <a:lnTo>
                    <a:pt x="124662" y="382252"/>
                  </a:lnTo>
                  <a:lnTo>
                    <a:pt x="124662" y="292767"/>
                  </a:lnTo>
                  <a:lnTo>
                    <a:pt x="0" y="292767"/>
                  </a:lnTo>
                  <a:lnTo>
                    <a:pt x="0" y="38225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8" name="object 578" descr=""/>
            <p:cNvSpPr/>
            <p:nvPr/>
          </p:nvSpPr>
          <p:spPr>
            <a:xfrm>
              <a:off x="2581830" y="2425225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2626" y="0"/>
                  </a:moveTo>
                  <a:lnTo>
                    <a:pt x="3634" y="0"/>
                  </a:lnTo>
                  <a:lnTo>
                    <a:pt x="0" y="3458"/>
                  </a:lnTo>
                  <a:lnTo>
                    <a:pt x="0" y="6977"/>
                  </a:lnTo>
                  <a:lnTo>
                    <a:pt x="0" y="12226"/>
                  </a:lnTo>
                  <a:lnTo>
                    <a:pt x="3634" y="15685"/>
                  </a:lnTo>
                  <a:lnTo>
                    <a:pt x="12626" y="15685"/>
                  </a:lnTo>
                  <a:lnTo>
                    <a:pt x="16388" y="12226"/>
                  </a:lnTo>
                  <a:lnTo>
                    <a:pt x="16388" y="3458"/>
                  </a:lnTo>
                  <a:lnTo>
                    <a:pt x="126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9" name="object 579" descr=""/>
            <p:cNvSpPr/>
            <p:nvPr/>
          </p:nvSpPr>
          <p:spPr>
            <a:xfrm>
              <a:off x="2581830" y="2425225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0" y="6977"/>
                  </a:moveTo>
                  <a:lnTo>
                    <a:pt x="0" y="12226"/>
                  </a:lnTo>
                  <a:lnTo>
                    <a:pt x="3634" y="15685"/>
                  </a:lnTo>
                  <a:lnTo>
                    <a:pt x="7333" y="15685"/>
                  </a:lnTo>
                  <a:lnTo>
                    <a:pt x="12626" y="15685"/>
                  </a:lnTo>
                  <a:lnTo>
                    <a:pt x="16388" y="12226"/>
                  </a:lnTo>
                  <a:lnTo>
                    <a:pt x="16388" y="6977"/>
                  </a:lnTo>
                  <a:lnTo>
                    <a:pt x="16388" y="3458"/>
                  </a:lnTo>
                  <a:lnTo>
                    <a:pt x="12626" y="0"/>
                  </a:lnTo>
                  <a:lnTo>
                    <a:pt x="7333" y="0"/>
                  </a:lnTo>
                  <a:lnTo>
                    <a:pt x="3634" y="0"/>
                  </a:lnTo>
                  <a:lnTo>
                    <a:pt x="0" y="3458"/>
                  </a:lnTo>
                  <a:lnTo>
                    <a:pt x="0" y="697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0" name="object 580" descr=""/>
            <p:cNvSpPr/>
            <p:nvPr/>
          </p:nvSpPr>
          <p:spPr>
            <a:xfrm>
              <a:off x="2582404" y="2465920"/>
              <a:ext cx="23495" cy="22860"/>
            </a:xfrm>
            <a:custGeom>
              <a:avLst/>
              <a:gdLst/>
              <a:ahLst/>
              <a:cxnLst/>
              <a:rect l="l" t="t" r="r" b="b"/>
              <a:pathLst>
                <a:path w="23494" h="22860">
                  <a:moveTo>
                    <a:pt x="23374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374" y="22785"/>
                  </a:lnTo>
                  <a:lnTo>
                    <a:pt x="2337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1" name="object 581" descr=""/>
            <p:cNvSpPr/>
            <p:nvPr/>
          </p:nvSpPr>
          <p:spPr>
            <a:xfrm>
              <a:off x="2582404" y="2465920"/>
              <a:ext cx="23495" cy="22860"/>
            </a:xfrm>
            <a:custGeom>
              <a:avLst/>
              <a:gdLst/>
              <a:ahLst/>
              <a:cxnLst/>
              <a:rect l="l" t="t" r="r" b="b"/>
              <a:pathLst>
                <a:path w="23494" h="22860">
                  <a:moveTo>
                    <a:pt x="0" y="22785"/>
                  </a:moveTo>
                  <a:lnTo>
                    <a:pt x="23374" y="22785"/>
                  </a:lnTo>
                  <a:lnTo>
                    <a:pt x="23374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2" name="object 582" descr=""/>
            <p:cNvSpPr/>
            <p:nvPr/>
          </p:nvSpPr>
          <p:spPr>
            <a:xfrm>
              <a:off x="2590885" y="2435784"/>
              <a:ext cx="0" cy="191135"/>
            </a:xfrm>
            <a:custGeom>
              <a:avLst/>
              <a:gdLst/>
              <a:ahLst/>
              <a:cxnLst/>
              <a:rect l="l" t="t" r="r" b="b"/>
              <a:pathLst>
                <a:path w="0" h="191135">
                  <a:moveTo>
                    <a:pt x="0" y="191061"/>
                  </a:moveTo>
                  <a:lnTo>
                    <a:pt x="0" y="164816"/>
                  </a:lnTo>
                </a:path>
                <a:path w="0" h="191135">
                  <a:moveTo>
                    <a:pt x="0" y="75337"/>
                  </a:moveTo>
                  <a:lnTo>
                    <a:pt x="0" y="50698"/>
                  </a:lnTo>
                </a:path>
                <a:path w="0" h="191135">
                  <a:moveTo>
                    <a:pt x="0" y="27911"/>
                  </a:moveTo>
                  <a:lnTo>
                    <a:pt x="0" y="0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3" name="object 583" descr=""/>
            <p:cNvSpPr/>
            <p:nvPr/>
          </p:nvSpPr>
          <p:spPr>
            <a:xfrm>
              <a:off x="2581830" y="2959875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2626" y="0"/>
                  </a:moveTo>
                  <a:lnTo>
                    <a:pt x="3634" y="0"/>
                  </a:lnTo>
                  <a:lnTo>
                    <a:pt x="0" y="3458"/>
                  </a:lnTo>
                  <a:lnTo>
                    <a:pt x="0" y="7101"/>
                  </a:lnTo>
                  <a:lnTo>
                    <a:pt x="0" y="12226"/>
                  </a:lnTo>
                  <a:lnTo>
                    <a:pt x="3634" y="15870"/>
                  </a:lnTo>
                  <a:lnTo>
                    <a:pt x="12626" y="15870"/>
                  </a:lnTo>
                  <a:lnTo>
                    <a:pt x="16388" y="12226"/>
                  </a:lnTo>
                  <a:lnTo>
                    <a:pt x="16388" y="3458"/>
                  </a:lnTo>
                  <a:lnTo>
                    <a:pt x="126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4" name="object 584" descr=""/>
            <p:cNvSpPr/>
            <p:nvPr/>
          </p:nvSpPr>
          <p:spPr>
            <a:xfrm>
              <a:off x="2581830" y="2959875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0" y="7101"/>
                  </a:moveTo>
                  <a:lnTo>
                    <a:pt x="0" y="12226"/>
                  </a:lnTo>
                  <a:lnTo>
                    <a:pt x="3634" y="15870"/>
                  </a:lnTo>
                  <a:lnTo>
                    <a:pt x="7333" y="15870"/>
                  </a:lnTo>
                  <a:lnTo>
                    <a:pt x="12626" y="15870"/>
                  </a:lnTo>
                  <a:lnTo>
                    <a:pt x="16388" y="12226"/>
                  </a:lnTo>
                  <a:lnTo>
                    <a:pt x="16388" y="7101"/>
                  </a:lnTo>
                  <a:lnTo>
                    <a:pt x="16388" y="3458"/>
                  </a:lnTo>
                  <a:lnTo>
                    <a:pt x="12626" y="0"/>
                  </a:lnTo>
                  <a:lnTo>
                    <a:pt x="7333" y="0"/>
                  </a:lnTo>
                  <a:lnTo>
                    <a:pt x="3634" y="0"/>
                  </a:lnTo>
                  <a:lnTo>
                    <a:pt x="0" y="3458"/>
                  </a:lnTo>
                  <a:lnTo>
                    <a:pt x="0" y="710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5" name="object 585" descr=""/>
            <p:cNvSpPr/>
            <p:nvPr/>
          </p:nvSpPr>
          <p:spPr>
            <a:xfrm>
              <a:off x="2582404" y="2921775"/>
              <a:ext cx="23495" cy="22860"/>
            </a:xfrm>
            <a:custGeom>
              <a:avLst/>
              <a:gdLst/>
              <a:ahLst/>
              <a:cxnLst/>
              <a:rect l="l" t="t" r="r" b="b"/>
              <a:pathLst>
                <a:path w="23494" h="22860">
                  <a:moveTo>
                    <a:pt x="23374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374" y="22785"/>
                  </a:lnTo>
                  <a:lnTo>
                    <a:pt x="2337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6" name="object 586" descr=""/>
            <p:cNvSpPr/>
            <p:nvPr/>
          </p:nvSpPr>
          <p:spPr>
            <a:xfrm>
              <a:off x="2582404" y="2921775"/>
              <a:ext cx="23495" cy="22860"/>
            </a:xfrm>
            <a:custGeom>
              <a:avLst/>
              <a:gdLst/>
              <a:ahLst/>
              <a:cxnLst/>
              <a:rect l="l" t="t" r="r" b="b"/>
              <a:pathLst>
                <a:path w="23494" h="22860">
                  <a:moveTo>
                    <a:pt x="0" y="22785"/>
                  </a:moveTo>
                  <a:lnTo>
                    <a:pt x="23374" y="22785"/>
                  </a:lnTo>
                  <a:lnTo>
                    <a:pt x="23374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7" name="object 587" descr=""/>
            <p:cNvSpPr/>
            <p:nvPr/>
          </p:nvSpPr>
          <p:spPr>
            <a:xfrm>
              <a:off x="2590885" y="2779374"/>
              <a:ext cx="0" cy="140335"/>
            </a:xfrm>
            <a:custGeom>
              <a:avLst/>
              <a:gdLst/>
              <a:ahLst/>
              <a:cxnLst/>
              <a:rect l="l" t="t" r="r" b="b"/>
              <a:pathLst>
                <a:path w="0" h="140335">
                  <a:moveTo>
                    <a:pt x="0" y="0"/>
                  </a:moveTo>
                  <a:lnTo>
                    <a:pt x="0" y="24453"/>
                  </a:lnTo>
                </a:path>
                <a:path w="0" h="140335">
                  <a:moveTo>
                    <a:pt x="0" y="113932"/>
                  </a:moveTo>
                  <a:lnTo>
                    <a:pt x="0" y="140239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8" name="object 588" descr=""/>
            <p:cNvSpPr/>
            <p:nvPr/>
          </p:nvSpPr>
          <p:spPr>
            <a:xfrm>
              <a:off x="2589093" y="2940664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10" h="3810">
                  <a:moveTo>
                    <a:pt x="0" y="1735"/>
                  </a:moveTo>
                  <a:lnTo>
                    <a:pt x="524" y="508"/>
                  </a:lnTo>
                  <a:lnTo>
                    <a:pt x="1792" y="0"/>
                  </a:lnTo>
                  <a:lnTo>
                    <a:pt x="3059" y="508"/>
                  </a:lnTo>
                  <a:lnTo>
                    <a:pt x="3584" y="1735"/>
                  </a:lnTo>
                  <a:lnTo>
                    <a:pt x="3059" y="2962"/>
                  </a:lnTo>
                  <a:lnTo>
                    <a:pt x="1792" y="3470"/>
                  </a:lnTo>
                  <a:lnTo>
                    <a:pt x="524" y="2962"/>
                  </a:lnTo>
                  <a:lnTo>
                    <a:pt x="0" y="17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9" name="object 589" descr=""/>
            <p:cNvSpPr/>
            <p:nvPr/>
          </p:nvSpPr>
          <p:spPr>
            <a:xfrm>
              <a:off x="2590885" y="2942399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0"/>
                  </a:moveTo>
                  <a:lnTo>
                    <a:pt x="0" y="28035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0" name="object 590" descr=""/>
            <p:cNvSpPr/>
            <p:nvPr/>
          </p:nvSpPr>
          <p:spPr>
            <a:xfrm>
              <a:off x="3951207" y="3277584"/>
              <a:ext cx="123189" cy="459740"/>
            </a:xfrm>
            <a:custGeom>
              <a:avLst/>
              <a:gdLst/>
              <a:ahLst/>
              <a:cxnLst/>
              <a:rect l="l" t="t" r="r" b="b"/>
              <a:pathLst>
                <a:path w="123189" h="459739">
                  <a:moveTo>
                    <a:pt x="0" y="89485"/>
                  </a:moveTo>
                  <a:lnTo>
                    <a:pt x="122946" y="89485"/>
                  </a:lnTo>
                  <a:lnTo>
                    <a:pt x="122946" y="0"/>
                  </a:lnTo>
                  <a:lnTo>
                    <a:pt x="0" y="0"/>
                  </a:lnTo>
                  <a:lnTo>
                    <a:pt x="0" y="89485"/>
                  </a:lnTo>
                  <a:close/>
                </a:path>
                <a:path w="123189" h="459739">
                  <a:moveTo>
                    <a:pt x="0" y="459380"/>
                  </a:moveTo>
                  <a:lnTo>
                    <a:pt x="122946" y="459380"/>
                  </a:lnTo>
                  <a:lnTo>
                    <a:pt x="122946" y="370050"/>
                  </a:lnTo>
                  <a:lnTo>
                    <a:pt x="0" y="370050"/>
                  </a:lnTo>
                  <a:lnTo>
                    <a:pt x="0" y="45938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1" name="object 591" descr=""/>
            <p:cNvSpPr/>
            <p:nvPr/>
          </p:nvSpPr>
          <p:spPr>
            <a:xfrm>
              <a:off x="3999608" y="3189532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10" h="17780">
                  <a:moveTo>
                    <a:pt x="12626" y="0"/>
                  </a:moveTo>
                  <a:lnTo>
                    <a:pt x="3571" y="0"/>
                  </a:lnTo>
                  <a:lnTo>
                    <a:pt x="0" y="3458"/>
                  </a:lnTo>
                  <a:lnTo>
                    <a:pt x="0" y="8768"/>
                  </a:lnTo>
                  <a:lnTo>
                    <a:pt x="0" y="14079"/>
                  </a:lnTo>
                  <a:lnTo>
                    <a:pt x="3571" y="17537"/>
                  </a:lnTo>
                  <a:lnTo>
                    <a:pt x="12626" y="17537"/>
                  </a:lnTo>
                  <a:lnTo>
                    <a:pt x="16197" y="14079"/>
                  </a:lnTo>
                  <a:lnTo>
                    <a:pt x="16197" y="3458"/>
                  </a:lnTo>
                  <a:lnTo>
                    <a:pt x="126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2" name="object 592" descr=""/>
            <p:cNvSpPr/>
            <p:nvPr/>
          </p:nvSpPr>
          <p:spPr>
            <a:xfrm>
              <a:off x="3999608" y="3189532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10" h="17780">
                  <a:moveTo>
                    <a:pt x="0" y="8768"/>
                  </a:moveTo>
                  <a:lnTo>
                    <a:pt x="0" y="14079"/>
                  </a:lnTo>
                  <a:lnTo>
                    <a:pt x="3571" y="17537"/>
                  </a:lnTo>
                  <a:lnTo>
                    <a:pt x="7142" y="17537"/>
                  </a:lnTo>
                  <a:lnTo>
                    <a:pt x="12626" y="17537"/>
                  </a:lnTo>
                  <a:lnTo>
                    <a:pt x="16197" y="14079"/>
                  </a:lnTo>
                  <a:lnTo>
                    <a:pt x="16197" y="8768"/>
                  </a:lnTo>
                  <a:lnTo>
                    <a:pt x="16197" y="3458"/>
                  </a:lnTo>
                  <a:lnTo>
                    <a:pt x="12626" y="0"/>
                  </a:lnTo>
                  <a:lnTo>
                    <a:pt x="7142" y="0"/>
                  </a:lnTo>
                  <a:lnTo>
                    <a:pt x="3571" y="0"/>
                  </a:lnTo>
                  <a:lnTo>
                    <a:pt x="0" y="3458"/>
                  </a:lnTo>
                  <a:lnTo>
                    <a:pt x="0" y="876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3" name="object 593" descr=""/>
            <p:cNvSpPr/>
            <p:nvPr/>
          </p:nvSpPr>
          <p:spPr>
            <a:xfrm>
              <a:off x="3999991" y="3230351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4" name="object 594" descr=""/>
            <p:cNvSpPr/>
            <p:nvPr/>
          </p:nvSpPr>
          <p:spPr>
            <a:xfrm>
              <a:off x="3999991" y="3230351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5" name="object 595" descr=""/>
            <p:cNvSpPr/>
            <p:nvPr/>
          </p:nvSpPr>
          <p:spPr>
            <a:xfrm>
              <a:off x="4010321" y="3200091"/>
              <a:ext cx="0" cy="305435"/>
            </a:xfrm>
            <a:custGeom>
              <a:avLst/>
              <a:gdLst/>
              <a:ahLst/>
              <a:cxnLst/>
              <a:rect l="l" t="t" r="r" b="b"/>
              <a:pathLst>
                <a:path w="0" h="305435">
                  <a:moveTo>
                    <a:pt x="0" y="304994"/>
                  </a:moveTo>
                  <a:lnTo>
                    <a:pt x="0" y="164816"/>
                  </a:lnTo>
                </a:path>
                <a:path w="0" h="305435">
                  <a:moveTo>
                    <a:pt x="0" y="75337"/>
                  </a:moveTo>
                  <a:lnTo>
                    <a:pt x="0" y="50883"/>
                  </a:lnTo>
                </a:path>
                <a:path w="0" h="305435">
                  <a:moveTo>
                    <a:pt x="0" y="28097"/>
                  </a:moveTo>
                  <a:lnTo>
                    <a:pt x="0" y="0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6" name="object 596" descr=""/>
            <p:cNvSpPr/>
            <p:nvPr/>
          </p:nvSpPr>
          <p:spPr>
            <a:xfrm>
              <a:off x="3999608" y="3801434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2626" y="0"/>
                  </a:moveTo>
                  <a:lnTo>
                    <a:pt x="3571" y="0"/>
                  </a:lnTo>
                  <a:lnTo>
                    <a:pt x="0" y="3519"/>
                  </a:lnTo>
                  <a:lnTo>
                    <a:pt x="0" y="6977"/>
                  </a:lnTo>
                  <a:lnTo>
                    <a:pt x="0" y="12226"/>
                  </a:lnTo>
                  <a:lnTo>
                    <a:pt x="3571" y="15685"/>
                  </a:lnTo>
                  <a:lnTo>
                    <a:pt x="12626" y="15685"/>
                  </a:lnTo>
                  <a:lnTo>
                    <a:pt x="16197" y="12226"/>
                  </a:lnTo>
                  <a:lnTo>
                    <a:pt x="16197" y="3519"/>
                  </a:lnTo>
                  <a:lnTo>
                    <a:pt x="126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7" name="object 597" descr=""/>
            <p:cNvSpPr/>
            <p:nvPr/>
          </p:nvSpPr>
          <p:spPr>
            <a:xfrm>
              <a:off x="3999608" y="3801434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0" y="6977"/>
                  </a:moveTo>
                  <a:lnTo>
                    <a:pt x="0" y="12226"/>
                  </a:lnTo>
                  <a:lnTo>
                    <a:pt x="3571" y="15685"/>
                  </a:lnTo>
                  <a:lnTo>
                    <a:pt x="7142" y="15685"/>
                  </a:lnTo>
                  <a:lnTo>
                    <a:pt x="12626" y="15685"/>
                  </a:lnTo>
                  <a:lnTo>
                    <a:pt x="16197" y="12226"/>
                  </a:lnTo>
                  <a:lnTo>
                    <a:pt x="16197" y="6977"/>
                  </a:lnTo>
                  <a:lnTo>
                    <a:pt x="16197" y="3519"/>
                  </a:lnTo>
                  <a:lnTo>
                    <a:pt x="12626" y="0"/>
                  </a:lnTo>
                  <a:lnTo>
                    <a:pt x="7142" y="0"/>
                  </a:lnTo>
                  <a:lnTo>
                    <a:pt x="3571" y="0"/>
                  </a:lnTo>
                  <a:lnTo>
                    <a:pt x="0" y="3519"/>
                  </a:lnTo>
                  <a:lnTo>
                    <a:pt x="0" y="697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8" name="object 598" descr=""/>
            <p:cNvSpPr/>
            <p:nvPr/>
          </p:nvSpPr>
          <p:spPr>
            <a:xfrm>
              <a:off x="3999991" y="3761543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9" name="object 599" descr=""/>
            <p:cNvSpPr/>
            <p:nvPr/>
          </p:nvSpPr>
          <p:spPr>
            <a:xfrm>
              <a:off x="3999991" y="3761543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0" name="object 600" descr=""/>
            <p:cNvSpPr/>
            <p:nvPr/>
          </p:nvSpPr>
          <p:spPr>
            <a:xfrm>
              <a:off x="4010321" y="3505086"/>
              <a:ext cx="0" cy="254635"/>
            </a:xfrm>
            <a:custGeom>
              <a:avLst/>
              <a:gdLst/>
              <a:ahLst/>
              <a:cxnLst/>
              <a:rect l="l" t="t" r="r" b="b"/>
              <a:pathLst>
                <a:path w="0" h="254635">
                  <a:moveTo>
                    <a:pt x="0" y="0"/>
                  </a:moveTo>
                  <a:lnTo>
                    <a:pt x="0" y="140362"/>
                  </a:lnTo>
                </a:path>
                <a:path w="0" h="254635">
                  <a:moveTo>
                    <a:pt x="0" y="229656"/>
                  </a:moveTo>
                  <a:lnTo>
                    <a:pt x="0" y="254295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1" name="object 601" descr=""/>
            <p:cNvSpPr/>
            <p:nvPr/>
          </p:nvSpPr>
          <p:spPr>
            <a:xfrm>
              <a:off x="4008529" y="3780432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10" h="3810">
                  <a:moveTo>
                    <a:pt x="0" y="1735"/>
                  </a:moveTo>
                  <a:lnTo>
                    <a:pt x="524" y="508"/>
                  </a:lnTo>
                  <a:lnTo>
                    <a:pt x="1792" y="0"/>
                  </a:lnTo>
                  <a:lnTo>
                    <a:pt x="3059" y="508"/>
                  </a:lnTo>
                  <a:lnTo>
                    <a:pt x="3584" y="1735"/>
                  </a:lnTo>
                  <a:lnTo>
                    <a:pt x="3059" y="2962"/>
                  </a:lnTo>
                  <a:lnTo>
                    <a:pt x="1792" y="3470"/>
                  </a:lnTo>
                  <a:lnTo>
                    <a:pt x="524" y="2962"/>
                  </a:lnTo>
                  <a:lnTo>
                    <a:pt x="0" y="17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2" name="object 602" descr=""/>
            <p:cNvSpPr/>
            <p:nvPr/>
          </p:nvSpPr>
          <p:spPr>
            <a:xfrm>
              <a:off x="4010321" y="3782168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0"/>
                  </a:moveTo>
                  <a:lnTo>
                    <a:pt x="0" y="28035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3" name="object 603" descr=""/>
            <p:cNvSpPr/>
            <p:nvPr/>
          </p:nvSpPr>
          <p:spPr>
            <a:xfrm>
              <a:off x="3792104" y="3277584"/>
              <a:ext cx="125095" cy="459740"/>
            </a:xfrm>
            <a:custGeom>
              <a:avLst/>
              <a:gdLst/>
              <a:ahLst/>
              <a:cxnLst/>
              <a:rect l="l" t="t" r="r" b="b"/>
              <a:pathLst>
                <a:path w="125095" h="459739">
                  <a:moveTo>
                    <a:pt x="0" y="89485"/>
                  </a:moveTo>
                  <a:lnTo>
                    <a:pt x="124662" y="89485"/>
                  </a:lnTo>
                  <a:lnTo>
                    <a:pt x="124662" y="0"/>
                  </a:lnTo>
                  <a:lnTo>
                    <a:pt x="0" y="0"/>
                  </a:lnTo>
                  <a:lnTo>
                    <a:pt x="0" y="89485"/>
                  </a:lnTo>
                  <a:close/>
                </a:path>
                <a:path w="125095" h="459739">
                  <a:moveTo>
                    <a:pt x="0" y="459380"/>
                  </a:moveTo>
                  <a:lnTo>
                    <a:pt x="124662" y="459380"/>
                  </a:lnTo>
                  <a:lnTo>
                    <a:pt x="124662" y="370050"/>
                  </a:lnTo>
                  <a:lnTo>
                    <a:pt x="0" y="370050"/>
                  </a:lnTo>
                  <a:lnTo>
                    <a:pt x="0" y="45938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4" name="object 604" descr=""/>
            <p:cNvSpPr/>
            <p:nvPr/>
          </p:nvSpPr>
          <p:spPr>
            <a:xfrm>
              <a:off x="3842226" y="3189532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4" h="17780">
                  <a:moveTo>
                    <a:pt x="14475" y="0"/>
                  </a:moveTo>
                  <a:lnTo>
                    <a:pt x="3698" y="0"/>
                  </a:lnTo>
                  <a:lnTo>
                    <a:pt x="0" y="3458"/>
                  </a:lnTo>
                  <a:lnTo>
                    <a:pt x="0" y="8768"/>
                  </a:lnTo>
                  <a:lnTo>
                    <a:pt x="0" y="14079"/>
                  </a:lnTo>
                  <a:lnTo>
                    <a:pt x="3698" y="17537"/>
                  </a:lnTo>
                  <a:lnTo>
                    <a:pt x="14475" y="17537"/>
                  </a:lnTo>
                  <a:lnTo>
                    <a:pt x="18046" y="14079"/>
                  </a:lnTo>
                  <a:lnTo>
                    <a:pt x="18046" y="3458"/>
                  </a:lnTo>
                  <a:lnTo>
                    <a:pt x="1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5" name="object 605" descr=""/>
            <p:cNvSpPr/>
            <p:nvPr/>
          </p:nvSpPr>
          <p:spPr>
            <a:xfrm>
              <a:off x="3842226" y="3189532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4" h="17780">
                  <a:moveTo>
                    <a:pt x="0" y="8768"/>
                  </a:moveTo>
                  <a:lnTo>
                    <a:pt x="0" y="14079"/>
                  </a:lnTo>
                  <a:lnTo>
                    <a:pt x="3698" y="17537"/>
                  </a:lnTo>
                  <a:lnTo>
                    <a:pt x="8991" y="17537"/>
                  </a:lnTo>
                  <a:lnTo>
                    <a:pt x="14475" y="17537"/>
                  </a:lnTo>
                  <a:lnTo>
                    <a:pt x="18046" y="14079"/>
                  </a:lnTo>
                  <a:lnTo>
                    <a:pt x="18046" y="8768"/>
                  </a:lnTo>
                  <a:lnTo>
                    <a:pt x="18046" y="3458"/>
                  </a:lnTo>
                  <a:lnTo>
                    <a:pt x="14475" y="0"/>
                  </a:lnTo>
                  <a:lnTo>
                    <a:pt x="8991" y="0"/>
                  </a:lnTo>
                  <a:lnTo>
                    <a:pt x="3698" y="0"/>
                  </a:lnTo>
                  <a:lnTo>
                    <a:pt x="0" y="3458"/>
                  </a:lnTo>
                  <a:lnTo>
                    <a:pt x="0" y="876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6" name="object 606" descr=""/>
            <p:cNvSpPr/>
            <p:nvPr/>
          </p:nvSpPr>
          <p:spPr>
            <a:xfrm>
              <a:off x="3842736" y="3230351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7" name="object 607" descr=""/>
            <p:cNvSpPr/>
            <p:nvPr/>
          </p:nvSpPr>
          <p:spPr>
            <a:xfrm>
              <a:off x="3842736" y="3230351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8" name="object 608" descr=""/>
            <p:cNvSpPr/>
            <p:nvPr/>
          </p:nvSpPr>
          <p:spPr>
            <a:xfrm>
              <a:off x="3853131" y="3200091"/>
              <a:ext cx="0" cy="305435"/>
            </a:xfrm>
            <a:custGeom>
              <a:avLst/>
              <a:gdLst/>
              <a:ahLst/>
              <a:cxnLst/>
              <a:rect l="l" t="t" r="r" b="b"/>
              <a:pathLst>
                <a:path w="0" h="305435">
                  <a:moveTo>
                    <a:pt x="0" y="304994"/>
                  </a:moveTo>
                  <a:lnTo>
                    <a:pt x="0" y="164816"/>
                  </a:lnTo>
                </a:path>
                <a:path w="0" h="305435">
                  <a:moveTo>
                    <a:pt x="0" y="75337"/>
                  </a:moveTo>
                  <a:lnTo>
                    <a:pt x="0" y="50883"/>
                  </a:lnTo>
                </a:path>
                <a:path w="0" h="305435">
                  <a:moveTo>
                    <a:pt x="0" y="28097"/>
                  </a:moveTo>
                  <a:lnTo>
                    <a:pt x="0" y="0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9" name="object 609" descr=""/>
            <p:cNvSpPr/>
            <p:nvPr/>
          </p:nvSpPr>
          <p:spPr>
            <a:xfrm>
              <a:off x="3842226" y="3801434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14475" y="0"/>
                  </a:moveTo>
                  <a:lnTo>
                    <a:pt x="3698" y="0"/>
                  </a:lnTo>
                  <a:lnTo>
                    <a:pt x="0" y="3519"/>
                  </a:lnTo>
                  <a:lnTo>
                    <a:pt x="0" y="6977"/>
                  </a:lnTo>
                  <a:lnTo>
                    <a:pt x="0" y="12226"/>
                  </a:lnTo>
                  <a:lnTo>
                    <a:pt x="3698" y="15685"/>
                  </a:lnTo>
                  <a:lnTo>
                    <a:pt x="14475" y="15685"/>
                  </a:lnTo>
                  <a:lnTo>
                    <a:pt x="18046" y="12226"/>
                  </a:lnTo>
                  <a:lnTo>
                    <a:pt x="18046" y="3519"/>
                  </a:lnTo>
                  <a:lnTo>
                    <a:pt x="1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0" name="object 610" descr=""/>
            <p:cNvSpPr/>
            <p:nvPr/>
          </p:nvSpPr>
          <p:spPr>
            <a:xfrm>
              <a:off x="3842226" y="3801434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0" y="6977"/>
                  </a:moveTo>
                  <a:lnTo>
                    <a:pt x="0" y="12226"/>
                  </a:lnTo>
                  <a:lnTo>
                    <a:pt x="3698" y="15685"/>
                  </a:lnTo>
                  <a:lnTo>
                    <a:pt x="8991" y="15685"/>
                  </a:lnTo>
                  <a:lnTo>
                    <a:pt x="14475" y="15685"/>
                  </a:lnTo>
                  <a:lnTo>
                    <a:pt x="18046" y="12226"/>
                  </a:lnTo>
                  <a:lnTo>
                    <a:pt x="18046" y="6977"/>
                  </a:lnTo>
                  <a:lnTo>
                    <a:pt x="18046" y="3519"/>
                  </a:lnTo>
                  <a:lnTo>
                    <a:pt x="14475" y="0"/>
                  </a:lnTo>
                  <a:lnTo>
                    <a:pt x="8991" y="0"/>
                  </a:lnTo>
                  <a:lnTo>
                    <a:pt x="3698" y="0"/>
                  </a:lnTo>
                  <a:lnTo>
                    <a:pt x="0" y="3519"/>
                  </a:lnTo>
                  <a:lnTo>
                    <a:pt x="0" y="697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1" name="object 611" descr=""/>
            <p:cNvSpPr/>
            <p:nvPr/>
          </p:nvSpPr>
          <p:spPr>
            <a:xfrm>
              <a:off x="3842736" y="3761543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2" name="object 612" descr=""/>
            <p:cNvSpPr/>
            <p:nvPr/>
          </p:nvSpPr>
          <p:spPr>
            <a:xfrm>
              <a:off x="3842736" y="3761543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3" name="object 613" descr=""/>
            <p:cNvSpPr/>
            <p:nvPr/>
          </p:nvSpPr>
          <p:spPr>
            <a:xfrm>
              <a:off x="3853131" y="3505086"/>
              <a:ext cx="0" cy="254635"/>
            </a:xfrm>
            <a:custGeom>
              <a:avLst/>
              <a:gdLst/>
              <a:ahLst/>
              <a:cxnLst/>
              <a:rect l="l" t="t" r="r" b="b"/>
              <a:pathLst>
                <a:path w="0" h="254635">
                  <a:moveTo>
                    <a:pt x="0" y="0"/>
                  </a:moveTo>
                  <a:lnTo>
                    <a:pt x="0" y="140362"/>
                  </a:lnTo>
                </a:path>
                <a:path w="0" h="254635">
                  <a:moveTo>
                    <a:pt x="0" y="229656"/>
                  </a:moveTo>
                  <a:lnTo>
                    <a:pt x="0" y="254295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4" name="object 614" descr=""/>
            <p:cNvSpPr/>
            <p:nvPr/>
          </p:nvSpPr>
          <p:spPr>
            <a:xfrm>
              <a:off x="3851339" y="3780432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10" h="3810">
                  <a:moveTo>
                    <a:pt x="0" y="1735"/>
                  </a:moveTo>
                  <a:lnTo>
                    <a:pt x="524" y="508"/>
                  </a:lnTo>
                  <a:lnTo>
                    <a:pt x="1792" y="0"/>
                  </a:lnTo>
                  <a:lnTo>
                    <a:pt x="3059" y="508"/>
                  </a:lnTo>
                  <a:lnTo>
                    <a:pt x="3584" y="1735"/>
                  </a:lnTo>
                  <a:lnTo>
                    <a:pt x="3059" y="2962"/>
                  </a:lnTo>
                  <a:lnTo>
                    <a:pt x="1792" y="3470"/>
                  </a:lnTo>
                  <a:lnTo>
                    <a:pt x="524" y="2962"/>
                  </a:lnTo>
                  <a:lnTo>
                    <a:pt x="0" y="17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5" name="object 615" descr=""/>
            <p:cNvSpPr/>
            <p:nvPr/>
          </p:nvSpPr>
          <p:spPr>
            <a:xfrm>
              <a:off x="3853131" y="3782168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0"/>
                  </a:moveTo>
                  <a:lnTo>
                    <a:pt x="0" y="28035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6" name="object 616" descr=""/>
            <p:cNvSpPr/>
            <p:nvPr/>
          </p:nvSpPr>
          <p:spPr>
            <a:xfrm>
              <a:off x="2452124" y="3047909"/>
              <a:ext cx="125095" cy="689610"/>
            </a:xfrm>
            <a:custGeom>
              <a:avLst/>
              <a:gdLst/>
              <a:ahLst/>
              <a:cxnLst/>
              <a:rect l="l" t="t" r="r" b="b"/>
              <a:pathLst>
                <a:path w="125094" h="689610">
                  <a:moveTo>
                    <a:pt x="0" y="91294"/>
                  </a:moveTo>
                  <a:lnTo>
                    <a:pt x="124821" y="91294"/>
                  </a:lnTo>
                  <a:lnTo>
                    <a:pt x="124821" y="0"/>
                  </a:lnTo>
                  <a:lnTo>
                    <a:pt x="0" y="0"/>
                  </a:lnTo>
                  <a:lnTo>
                    <a:pt x="0" y="91294"/>
                  </a:lnTo>
                  <a:close/>
                </a:path>
                <a:path w="125094" h="689610">
                  <a:moveTo>
                    <a:pt x="0" y="689055"/>
                  </a:moveTo>
                  <a:lnTo>
                    <a:pt x="124821" y="689055"/>
                  </a:lnTo>
                  <a:lnTo>
                    <a:pt x="124821" y="599725"/>
                  </a:lnTo>
                  <a:lnTo>
                    <a:pt x="0" y="599725"/>
                  </a:lnTo>
                  <a:lnTo>
                    <a:pt x="0" y="68905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7" name="object 617" descr=""/>
            <p:cNvSpPr/>
            <p:nvPr/>
          </p:nvSpPr>
          <p:spPr>
            <a:xfrm>
              <a:off x="2502374" y="2959875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14348" y="0"/>
                  </a:moveTo>
                  <a:lnTo>
                    <a:pt x="3571" y="0"/>
                  </a:lnTo>
                  <a:lnTo>
                    <a:pt x="0" y="3458"/>
                  </a:lnTo>
                  <a:lnTo>
                    <a:pt x="0" y="7101"/>
                  </a:lnTo>
                  <a:lnTo>
                    <a:pt x="0" y="12226"/>
                  </a:lnTo>
                  <a:lnTo>
                    <a:pt x="3571" y="15870"/>
                  </a:lnTo>
                  <a:lnTo>
                    <a:pt x="14348" y="15870"/>
                  </a:lnTo>
                  <a:lnTo>
                    <a:pt x="18110" y="12226"/>
                  </a:lnTo>
                  <a:lnTo>
                    <a:pt x="18110" y="3458"/>
                  </a:lnTo>
                  <a:lnTo>
                    <a:pt x="143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8" name="object 618" descr=""/>
            <p:cNvSpPr/>
            <p:nvPr/>
          </p:nvSpPr>
          <p:spPr>
            <a:xfrm>
              <a:off x="2502374" y="2959875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0" y="7101"/>
                  </a:moveTo>
                  <a:lnTo>
                    <a:pt x="0" y="12226"/>
                  </a:lnTo>
                  <a:lnTo>
                    <a:pt x="3571" y="15870"/>
                  </a:lnTo>
                  <a:lnTo>
                    <a:pt x="9055" y="15870"/>
                  </a:lnTo>
                  <a:lnTo>
                    <a:pt x="14348" y="15870"/>
                  </a:lnTo>
                  <a:lnTo>
                    <a:pt x="18110" y="12226"/>
                  </a:lnTo>
                  <a:lnTo>
                    <a:pt x="18110" y="7101"/>
                  </a:lnTo>
                  <a:lnTo>
                    <a:pt x="18110" y="3458"/>
                  </a:lnTo>
                  <a:lnTo>
                    <a:pt x="14348" y="0"/>
                  </a:lnTo>
                  <a:lnTo>
                    <a:pt x="9055" y="0"/>
                  </a:lnTo>
                  <a:lnTo>
                    <a:pt x="3571" y="0"/>
                  </a:lnTo>
                  <a:lnTo>
                    <a:pt x="0" y="3458"/>
                  </a:lnTo>
                  <a:lnTo>
                    <a:pt x="0" y="710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9" name="object 619" descr=""/>
            <p:cNvSpPr/>
            <p:nvPr/>
          </p:nvSpPr>
          <p:spPr>
            <a:xfrm>
              <a:off x="2502756" y="3000694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30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0" name="object 620" descr=""/>
            <p:cNvSpPr/>
            <p:nvPr/>
          </p:nvSpPr>
          <p:spPr>
            <a:xfrm>
              <a:off x="2502756" y="3000694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30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1" name="object 621" descr=""/>
            <p:cNvSpPr/>
            <p:nvPr/>
          </p:nvSpPr>
          <p:spPr>
            <a:xfrm>
              <a:off x="2513151" y="2970435"/>
              <a:ext cx="0" cy="421005"/>
            </a:xfrm>
            <a:custGeom>
              <a:avLst/>
              <a:gdLst/>
              <a:ahLst/>
              <a:cxnLst/>
              <a:rect l="l" t="t" r="r" b="b"/>
              <a:pathLst>
                <a:path w="0" h="421004">
                  <a:moveTo>
                    <a:pt x="0" y="420717"/>
                  </a:moveTo>
                  <a:lnTo>
                    <a:pt x="0" y="166607"/>
                  </a:lnTo>
                </a:path>
                <a:path w="0" h="421004">
                  <a:moveTo>
                    <a:pt x="0" y="75275"/>
                  </a:moveTo>
                  <a:lnTo>
                    <a:pt x="0" y="50883"/>
                  </a:lnTo>
                </a:path>
                <a:path w="0" h="421004">
                  <a:moveTo>
                    <a:pt x="0" y="28097"/>
                  </a:moveTo>
                  <a:lnTo>
                    <a:pt x="0" y="0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2" name="object 622" descr=""/>
            <p:cNvSpPr/>
            <p:nvPr/>
          </p:nvSpPr>
          <p:spPr>
            <a:xfrm>
              <a:off x="2502374" y="3801434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14348" y="0"/>
                  </a:moveTo>
                  <a:lnTo>
                    <a:pt x="3571" y="0"/>
                  </a:lnTo>
                  <a:lnTo>
                    <a:pt x="0" y="3519"/>
                  </a:lnTo>
                  <a:lnTo>
                    <a:pt x="0" y="6977"/>
                  </a:lnTo>
                  <a:lnTo>
                    <a:pt x="0" y="12226"/>
                  </a:lnTo>
                  <a:lnTo>
                    <a:pt x="3571" y="15685"/>
                  </a:lnTo>
                  <a:lnTo>
                    <a:pt x="14348" y="15685"/>
                  </a:lnTo>
                  <a:lnTo>
                    <a:pt x="18110" y="12226"/>
                  </a:lnTo>
                  <a:lnTo>
                    <a:pt x="18110" y="3519"/>
                  </a:lnTo>
                  <a:lnTo>
                    <a:pt x="143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3" name="object 623" descr=""/>
            <p:cNvSpPr/>
            <p:nvPr/>
          </p:nvSpPr>
          <p:spPr>
            <a:xfrm>
              <a:off x="2502374" y="3801434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0" y="6977"/>
                  </a:moveTo>
                  <a:lnTo>
                    <a:pt x="0" y="12226"/>
                  </a:lnTo>
                  <a:lnTo>
                    <a:pt x="3571" y="15685"/>
                  </a:lnTo>
                  <a:lnTo>
                    <a:pt x="9055" y="15685"/>
                  </a:lnTo>
                  <a:lnTo>
                    <a:pt x="14348" y="15685"/>
                  </a:lnTo>
                  <a:lnTo>
                    <a:pt x="18110" y="12226"/>
                  </a:lnTo>
                  <a:lnTo>
                    <a:pt x="18110" y="6977"/>
                  </a:lnTo>
                  <a:lnTo>
                    <a:pt x="18110" y="3519"/>
                  </a:lnTo>
                  <a:lnTo>
                    <a:pt x="14348" y="0"/>
                  </a:lnTo>
                  <a:lnTo>
                    <a:pt x="9055" y="0"/>
                  </a:lnTo>
                  <a:lnTo>
                    <a:pt x="3571" y="0"/>
                  </a:lnTo>
                  <a:lnTo>
                    <a:pt x="0" y="3519"/>
                  </a:lnTo>
                  <a:lnTo>
                    <a:pt x="0" y="697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4" name="object 624" descr=""/>
            <p:cNvSpPr/>
            <p:nvPr/>
          </p:nvSpPr>
          <p:spPr>
            <a:xfrm>
              <a:off x="2502756" y="3761543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30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5" name="object 625" descr=""/>
            <p:cNvSpPr/>
            <p:nvPr/>
          </p:nvSpPr>
          <p:spPr>
            <a:xfrm>
              <a:off x="2502756" y="3761543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30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6" name="object 626" descr=""/>
            <p:cNvSpPr/>
            <p:nvPr/>
          </p:nvSpPr>
          <p:spPr>
            <a:xfrm>
              <a:off x="2513151" y="3391153"/>
              <a:ext cx="0" cy="368300"/>
            </a:xfrm>
            <a:custGeom>
              <a:avLst/>
              <a:gdLst/>
              <a:ahLst/>
              <a:cxnLst/>
              <a:rect l="l" t="t" r="r" b="b"/>
              <a:pathLst>
                <a:path w="0" h="368300">
                  <a:moveTo>
                    <a:pt x="0" y="0"/>
                  </a:moveTo>
                  <a:lnTo>
                    <a:pt x="0" y="254295"/>
                  </a:lnTo>
                </a:path>
                <a:path w="0" h="368300">
                  <a:moveTo>
                    <a:pt x="0" y="343589"/>
                  </a:moveTo>
                  <a:lnTo>
                    <a:pt x="0" y="368228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7" name="object 627" descr=""/>
            <p:cNvSpPr/>
            <p:nvPr/>
          </p:nvSpPr>
          <p:spPr>
            <a:xfrm>
              <a:off x="2511359" y="3780432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10" h="3810">
                  <a:moveTo>
                    <a:pt x="0" y="1735"/>
                  </a:moveTo>
                  <a:lnTo>
                    <a:pt x="524" y="508"/>
                  </a:lnTo>
                  <a:lnTo>
                    <a:pt x="1792" y="0"/>
                  </a:lnTo>
                  <a:lnTo>
                    <a:pt x="3059" y="508"/>
                  </a:lnTo>
                  <a:lnTo>
                    <a:pt x="3584" y="1735"/>
                  </a:lnTo>
                  <a:lnTo>
                    <a:pt x="3059" y="2962"/>
                  </a:lnTo>
                  <a:lnTo>
                    <a:pt x="1792" y="3470"/>
                  </a:lnTo>
                  <a:lnTo>
                    <a:pt x="524" y="2962"/>
                  </a:lnTo>
                  <a:lnTo>
                    <a:pt x="0" y="17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8" name="object 628" descr=""/>
            <p:cNvSpPr/>
            <p:nvPr/>
          </p:nvSpPr>
          <p:spPr>
            <a:xfrm>
              <a:off x="2513151" y="3782168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0"/>
                  </a:moveTo>
                  <a:lnTo>
                    <a:pt x="0" y="28035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9" name="object 629" descr=""/>
            <p:cNvSpPr/>
            <p:nvPr/>
          </p:nvSpPr>
          <p:spPr>
            <a:xfrm>
              <a:off x="5035728" y="4513622"/>
              <a:ext cx="0" cy="43815"/>
            </a:xfrm>
            <a:custGeom>
              <a:avLst/>
              <a:gdLst/>
              <a:ahLst/>
              <a:cxnLst/>
              <a:rect l="l" t="t" r="r" b="b"/>
              <a:pathLst>
                <a:path w="0" h="43814">
                  <a:moveTo>
                    <a:pt x="0" y="0"/>
                  </a:moveTo>
                  <a:lnTo>
                    <a:pt x="0" y="43411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0" name="object 630" descr=""/>
            <p:cNvSpPr/>
            <p:nvPr/>
          </p:nvSpPr>
          <p:spPr>
            <a:xfrm>
              <a:off x="5012197" y="4557034"/>
              <a:ext cx="47625" cy="56515"/>
            </a:xfrm>
            <a:custGeom>
              <a:avLst/>
              <a:gdLst/>
              <a:ahLst/>
              <a:cxnLst/>
              <a:rect l="l" t="t" r="r" b="b"/>
              <a:pathLst>
                <a:path w="47625" h="56514">
                  <a:moveTo>
                    <a:pt x="0" y="0"/>
                  </a:moveTo>
                  <a:lnTo>
                    <a:pt x="47061" y="0"/>
                  </a:lnTo>
                  <a:lnTo>
                    <a:pt x="23530" y="56132"/>
                  </a:lnTo>
                  <a:lnTo>
                    <a:pt x="0" y="0"/>
                  </a:lnTo>
                </a:path>
              </a:pathLst>
            </a:custGeom>
            <a:ln w="35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31" name="object 631" descr=""/>
          <p:cNvSpPr txBox="1"/>
          <p:nvPr/>
        </p:nvSpPr>
        <p:spPr>
          <a:xfrm>
            <a:off x="4927183" y="4617816"/>
            <a:ext cx="207645" cy="660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50">
                <a:latin typeface="Arial MT"/>
                <a:cs typeface="Arial MT"/>
              </a:rPr>
              <a:t>lod</a:t>
            </a:r>
            <a:r>
              <a:rPr dirty="0" sz="250" spc="20">
                <a:latin typeface="Arial MT"/>
                <a:cs typeface="Arial MT"/>
              </a:rPr>
              <a:t> </a:t>
            </a:r>
            <a:r>
              <a:rPr dirty="0" sz="250" spc="-10">
                <a:latin typeface="Arial MT"/>
                <a:cs typeface="Arial MT"/>
              </a:rPr>
              <a:t>pacas10</a:t>
            </a:r>
            <a:endParaRPr sz="250">
              <a:latin typeface="Arial MT"/>
              <a:cs typeface="Arial MT"/>
            </a:endParaRPr>
          </a:p>
        </p:txBody>
      </p:sp>
      <p:grpSp>
        <p:nvGrpSpPr>
          <p:cNvPr id="632" name="object 632" descr=""/>
          <p:cNvGrpSpPr/>
          <p:nvPr/>
        </p:nvGrpSpPr>
        <p:grpSpPr>
          <a:xfrm>
            <a:off x="2722832" y="4076426"/>
            <a:ext cx="2378075" cy="438150"/>
            <a:chOff x="2722832" y="4076426"/>
            <a:chExt cx="2378075" cy="438150"/>
          </a:xfrm>
        </p:grpSpPr>
        <p:sp>
          <p:nvSpPr>
            <p:cNvPr id="633" name="object 633" descr=""/>
            <p:cNvSpPr/>
            <p:nvPr/>
          </p:nvSpPr>
          <p:spPr>
            <a:xfrm>
              <a:off x="4974701" y="4424137"/>
              <a:ext cx="125095" cy="89535"/>
            </a:xfrm>
            <a:custGeom>
              <a:avLst/>
              <a:gdLst/>
              <a:ahLst/>
              <a:cxnLst/>
              <a:rect l="l" t="t" r="r" b="b"/>
              <a:pathLst>
                <a:path w="125095" h="89535">
                  <a:moveTo>
                    <a:pt x="0" y="89485"/>
                  </a:moveTo>
                  <a:lnTo>
                    <a:pt x="124821" y="89485"/>
                  </a:lnTo>
                  <a:lnTo>
                    <a:pt x="124821" y="0"/>
                  </a:lnTo>
                  <a:lnTo>
                    <a:pt x="0" y="0"/>
                  </a:lnTo>
                  <a:lnTo>
                    <a:pt x="0" y="894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4" name="object 634" descr=""/>
            <p:cNvSpPr/>
            <p:nvPr/>
          </p:nvSpPr>
          <p:spPr>
            <a:xfrm>
              <a:off x="5024824" y="4336085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4" h="17779">
                  <a:moveTo>
                    <a:pt x="14475" y="0"/>
                  </a:moveTo>
                  <a:lnTo>
                    <a:pt x="3698" y="0"/>
                  </a:lnTo>
                  <a:lnTo>
                    <a:pt x="0" y="3458"/>
                  </a:lnTo>
                  <a:lnTo>
                    <a:pt x="0" y="8768"/>
                  </a:lnTo>
                  <a:lnTo>
                    <a:pt x="0" y="14017"/>
                  </a:lnTo>
                  <a:lnTo>
                    <a:pt x="3698" y="17537"/>
                  </a:lnTo>
                  <a:lnTo>
                    <a:pt x="14475" y="17537"/>
                  </a:lnTo>
                  <a:lnTo>
                    <a:pt x="18046" y="14017"/>
                  </a:lnTo>
                  <a:lnTo>
                    <a:pt x="18046" y="3458"/>
                  </a:lnTo>
                  <a:lnTo>
                    <a:pt x="1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5" name="object 635" descr=""/>
            <p:cNvSpPr/>
            <p:nvPr/>
          </p:nvSpPr>
          <p:spPr>
            <a:xfrm>
              <a:off x="5024824" y="4336085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4" h="17779">
                  <a:moveTo>
                    <a:pt x="0" y="8768"/>
                  </a:moveTo>
                  <a:lnTo>
                    <a:pt x="0" y="14017"/>
                  </a:lnTo>
                  <a:lnTo>
                    <a:pt x="3698" y="17537"/>
                  </a:lnTo>
                  <a:lnTo>
                    <a:pt x="8991" y="17537"/>
                  </a:lnTo>
                  <a:lnTo>
                    <a:pt x="14475" y="17537"/>
                  </a:lnTo>
                  <a:lnTo>
                    <a:pt x="18046" y="14017"/>
                  </a:lnTo>
                  <a:lnTo>
                    <a:pt x="18046" y="8768"/>
                  </a:lnTo>
                  <a:lnTo>
                    <a:pt x="18046" y="3458"/>
                  </a:lnTo>
                  <a:lnTo>
                    <a:pt x="14475" y="0"/>
                  </a:lnTo>
                  <a:lnTo>
                    <a:pt x="8991" y="0"/>
                  </a:lnTo>
                  <a:lnTo>
                    <a:pt x="3698" y="0"/>
                  </a:lnTo>
                  <a:lnTo>
                    <a:pt x="0" y="3458"/>
                  </a:lnTo>
                  <a:lnTo>
                    <a:pt x="0" y="876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6" name="object 636" descr=""/>
            <p:cNvSpPr/>
            <p:nvPr/>
          </p:nvSpPr>
          <p:spPr>
            <a:xfrm>
              <a:off x="5025334" y="4376904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7" name="object 637" descr=""/>
            <p:cNvSpPr/>
            <p:nvPr/>
          </p:nvSpPr>
          <p:spPr>
            <a:xfrm>
              <a:off x="5025334" y="4376904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8" name="object 638" descr=""/>
            <p:cNvSpPr/>
            <p:nvPr/>
          </p:nvSpPr>
          <p:spPr>
            <a:xfrm>
              <a:off x="5035728" y="4346645"/>
              <a:ext cx="0" cy="75565"/>
            </a:xfrm>
            <a:custGeom>
              <a:avLst/>
              <a:gdLst/>
              <a:ahLst/>
              <a:cxnLst/>
              <a:rect l="l" t="t" r="r" b="b"/>
              <a:pathLst>
                <a:path w="0" h="75564">
                  <a:moveTo>
                    <a:pt x="0" y="75337"/>
                  </a:moveTo>
                  <a:lnTo>
                    <a:pt x="0" y="50883"/>
                  </a:lnTo>
                </a:path>
                <a:path w="0" h="75564">
                  <a:moveTo>
                    <a:pt x="0" y="28097"/>
                  </a:moveTo>
                  <a:lnTo>
                    <a:pt x="0" y="0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9" name="object 639" descr=""/>
            <p:cNvSpPr/>
            <p:nvPr/>
          </p:nvSpPr>
          <p:spPr>
            <a:xfrm>
              <a:off x="2748268" y="4136317"/>
              <a:ext cx="0" cy="46355"/>
            </a:xfrm>
            <a:custGeom>
              <a:avLst/>
              <a:gdLst/>
              <a:ahLst/>
              <a:cxnLst/>
              <a:rect l="l" t="t" r="r" b="b"/>
              <a:pathLst>
                <a:path w="0" h="46354">
                  <a:moveTo>
                    <a:pt x="0" y="0"/>
                  </a:moveTo>
                  <a:lnTo>
                    <a:pt x="0" y="45968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0" name="object 640" descr=""/>
            <p:cNvSpPr/>
            <p:nvPr/>
          </p:nvSpPr>
          <p:spPr>
            <a:xfrm>
              <a:off x="2724737" y="4078331"/>
              <a:ext cx="48895" cy="58419"/>
            </a:xfrm>
            <a:custGeom>
              <a:avLst/>
              <a:gdLst/>
              <a:ahLst/>
              <a:cxnLst/>
              <a:rect l="l" t="t" r="r" b="b"/>
              <a:pathLst>
                <a:path w="48894" h="58420">
                  <a:moveTo>
                    <a:pt x="48783" y="57985"/>
                  </a:moveTo>
                  <a:lnTo>
                    <a:pt x="0" y="57985"/>
                  </a:lnTo>
                  <a:lnTo>
                    <a:pt x="23530" y="0"/>
                  </a:lnTo>
                  <a:lnTo>
                    <a:pt x="48783" y="57985"/>
                  </a:lnTo>
                </a:path>
              </a:pathLst>
            </a:custGeom>
            <a:ln w="35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41" name="object 641" descr=""/>
          <p:cNvSpPr txBox="1"/>
          <p:nvPr/>
        </p:nvSpPr>
        <p:spPr>
          <a:xfrm>
            <a:off x="2639722" y="4014806"/>
            <a:ext cx="212725" cy="660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50">
                <a:latin typeface="Arial MT"/>
                <a:cs typeface="Arial MT"/>
              </a:rPr>
              <a:t>lod</a:t>
            </a:r>
            <a:r>
              <a:rPr dirty="0" sz="250" spc="20">
                <a:latin typeface="Arial MT"/>
                <a:cs typeface="Arial MT"/>
              </a:rPr>
              <a:t> </a:t>
            </a:r>
            <a:r>
              <a:rPr dirty="0" sz="250" spc="-10">
                <a:latin typeface="Arial MT"/>
                <a:cs typeface="Arial MT"/>
              </a:rPr>
              <a:t>segua10</a:t>
            </a:r>
            <a:endParaRPr sz="250">
              <a:latin typeface="Arial MT"/>
              <a:cs typeface="Arial MT"/>
            </a:endParaRPr>
          </a:p>
        </p:txBody>
      </p:sp>
      <p:grpSp>
        <p:nvGrpSpPr>
          <p:cNvPr id="642" name="object 642" descr=""/>
          <p:cNvGrpSpPr/>
          <p:nvPr/>
        </p:nvGrpSpPr>
        <p:grpSpPr>
          <a:xfrm>
            <a:off x="1325137" y="2042026"/>
            <a:ext cx="2059939" cy="3609340"/>
            <a:chOff x="1325137" y="2042026"/>
            <a:chExt cx="2059939" cy="3609340"/>
          </a:xfrm>
        </p:grpSpPr>
        <p:sp>
          <p:nvSpPr>
            <p:cNvPr id="643" name="object 643" descr=""/>
            <p:cNvSpPr/>
            <p:nvPr/>
          </p:nvSpPr>
          <p:spPr>
            <a:xfrm>
              <a:off x="2688962" y="4182285"/>
              <a:ext cx="125095" cy="89535"/>
            </a:xfrm>
            <a:custGeom>
              <a:avLst/>
              <a:gdLst/>
              <a:ahLst/>
              <a:cxnLst/>
              <a:rect l="l" t="t" r="r" b="b"/>
              <a:pathLst>
                <a:path w="125094" h="89535">
                  <a:moveTo>
                    <a:pt x="0" y="89330"/>
                  </a:moveTo>
                  <a:lnTo>
                    <a:pt x="124821" y="89330"/>
                  </a:lnTo>
                  <a:lnTo>
                    <a:pt x="124821" y="0"/>
                  </a:lnTo>
                  <a:lnTo>
                    <a:pt x="0" y="0"/>
                  </a:lnTo>
                  <a:lnTo>
                    <a:pt x="0" y="8933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4" name="object 644" descr=""/>
            <p:cNvSpPr/>
            <p:nvPr/>
          </p:nvSpPr>
          <p:spPr>
            <a:xfrm>
              <a:off x="2739212" y="4336085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10" h="17779">
                  <a:moveTo>
                    <a:pt x="12626" y="0"/>
                  </a:moveTo>
                  <a:lnTo>
                    <a:pt x="3634" y="0"/>
                  </a:lnTo>
                  <a:lnTo>
                    <a:pt x="0" y="3458"/>
                  </a:lnTo>
                  <a:lnTo>
                    <a:pt x="0" y="8768"/>
                  </a:lnTo>
                  <a:lnTo>
                    <a:pt x="0" y="14017"/>
                  </a:lnTo>
                  <a:lnTo>
                    <a:pt x="3634" y="17537"/>
                  </a:lnTo>
                  <a:lnTo>
                    <a:pt x="12626" y="17537"/>
                  </a:lnTo>
                  <a:lnTo>
                    <a:pt x="16261" y="14017"/>
                  </a:lnTo>
                  <a:lnTo>
                    <a:pt x="16261" y="3458"/>
                  </a:lnTo>
                  <a:lnTo>
                    <a:pt x="126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5" name="object 645" descr=""/>
            <p:cNvSpPr/>
            <p:nvPr/>
          </p:nvSpPr>
          <p:spPr>
            <a:xfrm>
              <a:off x="2739212" y="4336085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10" h="17779">
                  <a:moveTo>
                    <a:pt x="0" y="8768"/>
                  </a:moveTo>
                  <a:lnTo>
                    <a:pt x="0" y="14017"/>
                  </a:lnTo>
                  <a:lnTo>
                    <a:pt x="3634" y="17537"/>
                  </a:lnTo>
                  <a:lnTo>
                    <a:pt x="7205" y="17537"/>
                  </a:lnTo>
                  <a:lnTo>
                    <a:pt x="12626" y="17537"/>
                  </a:lnTo>
                  <a:lnTo>
                    <a:pt x="16261" y="14017"/>
                  </a:lnTo>
                  <a:lnTo>
                    <a:pt x="16261" y="8768"/>
                  </a:lnTo>
                  <a:lnTo>
                    <a:pt x="16261" y="3458"/>
                  </a:lnTo>
                  <a:lnTo>
                    <a:pt x="12626" y="0"/>
                  </a:lnTo>
                  <a:lnTo>
                    <a:pt x="7205" y="0"/>
                  </a:lnTo>
                  <a:lnTo>
                    <a:pt x="3634" y="0"/>
                  </a:lnTo>
                  <a:lnTo>
                    <a:pt x="0" y="3458"/>
                  </a:lnTo>
                  <a:lnTo>
                    <a:pt x="0" y="876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6" name="object 646" descr=""/>
            <p:cNvSpPr/>
            <p:nvPr/>
          </p:nvSpPr>
          <p:spPr>
            <a:xfrm>
              <a:off x="2739659" y="4297984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30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7" name="object 647" descr=""/>
            <p:cNvSpPr/>
            <p:nvPr/>
          </p:nvSpPr>
          <p:spPr>
            <a:xfrm>
              <a:off x="2739659" y="4297984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30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8" name="object 648" descr=""/>
            <p:cNvSpPr/>
            <p:nvPr/>
          </p:nvSpPr>
          <p:spPr>
            <a:xfrm>
              <a:off x="2748267" y="4269392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w="0" h="26670">
                  <a:moveTo>
                    <a:pt x="0" y="0"/>
                  </a:moveTo>
                  <a:lnTo>
                    <a:pt x="0" y="26429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9" name="object 649" descr=""/>
            <p:cNvSpPr/>
            <p:nvPr/>
          </p:nvSpPr>
          <p:spPr>
            <a:xfrm>
              <a:off x="2746475" y="4316874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10" h="3810">
                  <a:moveTo>
                    <a:pt x="0" y="1735"/>
                  </a:moveTo>
                  <a:lnTo>
                    <a:pt x="524" y="508"/>
                  </a:lnTo>
                  <a:lnTo>
                    <a:pt x="1792" y="0"/>
                  </a:lnTo>
                  <a:lnTo>
                    <a:pt x="3059" y="508"/>
                  </a:lnTo>
                  <a:lnTo>
                    <a:pt x="3584" y="1735"/>
                  </a:lnTo>
                  <a:lnTo>
                    <a:pt x="3059" y="2962"/>
                  </a:lnTo>
                  <a:lnTo>
                    <a:pt x="1792" y="3470"/>
                  </a:lnTo>
                  <a:lnTo>
                    <a:pt x="524" y="2962"/>
                  </a:lnTo>
                  <a:lnTo>
                    <a:pt x="0" y="17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0" name="object 650" descr=""/>
            <p:cNvSpPr/>
            <p:nvPr/>
          </p:nvSpPr>
          <p:spPr>
            <a:xfrm>
              <a:off x="2748267" y="3980269"/>
              <a:ext cx="394335" cy="366395"/>
            </a:xfrm>
            <a:custGeom>
              <a:avLst/>
              <a:gdLst/>
              <a:ahLst/>
              <a:cxnLst/>
              <a:rect l="l" t="t" r="r" b="b"/>
              <a:pathLst>
                <a:path w="394335" h="366395">
                  <a:moveTo>
                    <a:pt x="0" y="338340"/>
                  </a:moveTo>
                  <a:lnTo>
                    <a:pt x="0" y="366375"/>
                  </a:lnTo>
                </a:path>
                <a:path w="394335" h="366395">
                  <a:moveTo>
                    <a:pt x="271146" y="41929"/>
                  </a:moveTo>
                  <a:lnTo>
                    <a:pt x="274632" y="59184"/>
                  </a:lnTo>
                  <a:lnTo>
                    <a:pt x="284067" y="73122"/>
                  </a:lnTo>
                  <a:lnTo>
                    <a:pt x="297914" y="82440"/>
                  </a:lnTo>
                  <a:lnTo>
                    <a:pt x="314636" y="85835"/>
                  </a:lnTo>
                  <a:lnTo>
                    <a:pt x="332354" y="82440"/>
                  </a:lnTo>
                  <a:lnTo>
                    <a:pt x="346712" y="73122"/>
                  </a:lnTo>
                  <a:lnTo>
                    <a:pt x="356335" y="59184"/>
                  </a:lnTo>
                  <a:lnTo>
                    <a:pt x="359848" y="41929"/>
                  </a:lnTo>
                  <a:lnTo>
                    <a:pt x="356335" y="25765"/>
                  </a:lnTo>
                  <a:lnTo>
                    <a:pt x="346712" y="12419"/>
                  </a:lnTo>
                  <a:lnTo>
                    <a:pt x="332354" y="3347"/>
                  </a:lnTo>
                  <a:lnTo>
                    <a:pt x="314636" y="0"/>
                  </a:lnTo>
                  <a:lnTo>
                    <a:pt x="297914" y="3347"/>
                  </a:lnTo>
                  <a:lnTo>
                    <a:pt x="284067" y="12419"/>
                  </a:lnTo>
                  <a:lnTo>
                    <a:pt x="274632" y="25765"/>
                  </a:lnTo>
                  <a:lnTo>
                    <a:pt x="271146" y="41929"/>
                  </a:lnTo>
                  <a:close/>
                </a:path>
                <a:path w="394335" h="366395">
                  <a:moveTo>
                    <a:pt x="238751" y="89355"/>
                  </a:moveTo>
                  <a:lnTo>
                    <a:pt x="242237" y="106584"/>
                  </a:lnTo>
                  <a:lnTo>
                    <a:pt x="251816" y="120524"/>
                  </a:lnTo>
                  <a:lnTo>
                    <a:pt x="266165" y="129857"/>
                  </a:lnTo>
                  <a:lnTo>
                    <a:pt x="283963" y="133261"/>
                  </a:lnTo>
                  <a:lnTo>
                    <a:pt x="301644" y="129857"/>
                  </a:lnTo>
                  <a:lnTo>
                    <a:pt x="315983" y="120524"/>
                  </a:lnTo>
                  <a:lnTo>
                    <a:pt x="325599" y="106584"/>
                  </a:lnTo>
                  <a:lnTo>
                    <a:pt x="329112" y="89355"/>
                  </a:lnTo>
                  <a:lnTo>
                    <a:pt x="325599" y="73161"/>
                  </a:lnTo>
                  <a:lnTo>
                    <a:pt x="315983" y="59752"/>
                  </a:lnTo>
                  <a:lnTo>
                    <a:pt x="301644" y="50616"/>
                  </a:lnTo>
                  <a:lnTo>
                    <a:pt x="283963" y="47240"/>
                  </a:lnTo>
                  <a:lnTo>
                    <a:pt x="266165" y="50616"/>
                  </a:lnTo>
                  <a:lnTo>
                    <a:pt x="251816" y="59752"/>
                  </a:lnTo>
                  <a:lnTo>
                    <a:pt x="242237" y="73161"/>
                  </a:lnTo>
                  <a:lnTo>
                    <a:pt x="238751" y="89355"/>
                  </a:lnTo>
                  <a:close/>
                </a:path>
                <a:path w="394335" h="366395">
                  <a:moveTo>
                    <a:pt x="302010" y="89355"/>
                  </a:moveTo>
                  <a:lnTo>
                    <a:pt x="305466" y="106584"/>
                  </a:lnTo>
                  <a:lnTo>
                    <a:pt x="314835" y="120524"/>
                  </a:lnTo>
                  <a:lnTo>
                    <a:pt x="328617" y="129857"/>
                  </a:lnTo>
                  <a:lnTo>
                    <a:pt x="345309" y="133261"/>
                  </a:lnTo>
                  <a:lnTo>
                    <a:pt x="362032" y="129857"/>
                  </a:lnTo>
                  <a:lnTo>
                    <a:pt x="375878" y="120524"/>
                  </a:lnTo>
                  <a:lnTo>
                    <a:pt x="385313" y="106584"/>
                  </a:lnTo>
                  <a:lnTo>
                    <a:pt x="388800" y="89355"/>
                  </a:lnTo>
                  <a:lnTo>
                    <a:pt x="385313" y="73161"/>
                  </a:lnTo>
                  <a:lnTo>
                    <a:pt x="375878" y="59752"/>
                  </a:lnTo>
                  <a:lnTo>
                    <a:pt x="362032" y="50616"/>
                  </a:lnTo>
                  <a:lnTo>
                    <a:pt x="345309" y="47240"/>
                  </a:lnTo>
                  <a:lnTo>
                    <a:pt x="328617" y="50616"/>
                  </a:lnTo>
                  <a:lnTo>
                    <a:pt x="314835" y="59752"/>
                  </a:lnTo>
                  <a:lnTo>
                    <a:pt x="305466" y="73161"/>
                  </a:lnTo>
                  <a:lnTo>
                    <a:pt x="302010" y="89355"/>
                  </a:lnTo>
                  <a:close/>
                </a:path>
                <a:path w="394335" h="366395">
                  <a:moveTo>
                    <a:pt x="236902" y="136719"/>
                  </a:moveTo>
                  <a:lnTo>
                    <a:pt x="251377" y="122701"/>
                  </a:lnTo>
                </a:path>
                <a:path w="394335" h="366395">
                  <a:moveTo>
                    <a:pt x="394092" y="136719"/>
                  </a:moveTo>
                  <a:lnTo>
                    <a:pt x="381466" y="122701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1" name="object 651" descr=""/>
            <p:cNvSpPr/>
            <p:nvPr/>
          </p:nvSpPr>
          <p:spPr>
            <a:xfrm>
              <a:off x="3005448" y="3889518"/>
              <a:ext cx="123189" cy="89535"/>
            </a:xfrm>
            <a:custGeom>
              <a:avLst/>
              <a:gdLst/>
              <a:ahLst/>
              <a:cxnLst/>
              <a:rect l="l" t="t" r="r" b="b"/>
              <a:pathLst>
                <a:path w="123189" h="89535">
                  <a:moveTo>
                    <a:pt x="122946" y="0"/>
                  </a:moveTo>
                  <a:lnTo>
                    <a:pt x="0" y="0"/>
                  </a:lnTo>
                  <a:lnTo>
                    <a:pt x="0" y="89330"/>
                  </a:lnTo>
                  <a:lnTo>
                    <a:pt x="122946" y="89330"/>
                  </a:lnTo>
                  <a:lnTo>
                    <a:pt x="1229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2" name="object 652" descr=""/>
            <p:cNvSpPr/>
            <p:nvPr/>
          </p:nvSpPr>
          <p:spPr>
            <a:xfrm>
              <a:off x="2844495" y="3889518"/>
              <a:ext cx="284480" cy="379095"/>
            </a:xfrm>
            <a:custGeom>
              <a:avLst/>
              <a:gdLst/>
              <a:ahLst/>
              <a:cxnLst/>
              <a:rect l="l" t="t" r="r" b="b"/>
              <a:pathLst>
                <a:path w="284480" h="379095">
                  <a:moveTo>
                    <a:pt x="160953" y="89330"/>
                  </a:moveTo>
                  <a:lnTo>
                    <a:pt x="283899" y="89330"/>
                  </a:lnTo>
                  <a:lnTo>
                    <a:pt x="283899" y="0"/>
                  </a:lnTo>
                  <a:lnTo>
                    <a:pt x="160953" y="0"/>
                  </a:lnTo>
                  <a:lnTo>
                    <a:pt x="160953" y="89330"/>
                  </a:lnTo>
                  <a:close/>
                </a:path>
                <a:path w="284480" h="379095">
                  <a:moveTo>
                    <a:pt x="0" y="378578"/>
                  </a:moveTo>
                  <a:lnTo>
                    <a:pt x="124821" y="378578"/>
                  </a:lnTo>
                  <a:lnTo>
                    <a:pt x="124821" y="289247"/>
                  </a:lnTo>
                  <a:lnTo>
                    <a:pt x="0" y="289247"/>
                  </a:lnTo>
                  <a:lnTo>
                    <a:pt x="0" y="37857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3" name="object 653" descr=""/>
            <p:cNvSpPr/>
            <p:nvPr/>
          </p:nvSpPr>
          <p:spPr>
            <a:xfrm>
              <a:off x="3053849" y="3801434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14475" y="0"/>
                  </a:moveTo>
                  <a:lnTo>
                    <a:pt x="3571" y="0"/>
                  </a:lnTo>
                  <a:lnTo>
                    <a:pt x="0" y="3519"/>
                  </a:lnTo>
                  <a:lnTo>
                    <a:pt x="0" y="6977"/>
                  </a:lnTo>
                  <a:lnTo>
                    <a:pt x="0" y="12226"/>
                  </a:lnTo>
                  <a:lnTo>
                    <a:pt x="3571" y="15685"/>
                  </a:lnTo>
                  <a:lnTo>
                    <a:pt x="14475" y="15685"/>
                  </a:lnTo>
                  <a:lnTo>
                    <a:pt x="18110" y="12226"/>
                  </a:lnTo>
                  <a:lnTo>
                    <a:pt x="18110" y="3519"/>
                  </a:lnTo>
                  <a:lnTo>
                    <a:pt x="1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4" name="object 654" descr=""/>
            <p:cNvSpPr/>
            <p:nvPr/>
          </p:nvSpPr>
          <p:spPr>
            <a:xfrm>
              <a:off x="3053849" y="3801434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0" y="6977"/>
                  </a:moveTo>
                  <a:lnTo>
                    <a:pt x="0" y="12226"/>
                  </a:lnTo>
                  <a:lnTo>
                    <a:pt x="3571" y="15685"/>
                  </a:lnTo>
                  <a:lnTo>
                    <a:pt x="9055" y="15685"/>
                  </a:lnTo>
                  <a:lnTo>
                    <a:pt x="14475" y="15685"/>
                  </a:lnTo>
                  <a:lnTo>
                    <a:pt x="18110" y="12226"/>
                  </a:lnTo>
                  <a:lnTo>
                    <a:pt x="18110" y="6977"/>
                  </a:lnTo>
                  <a:lnTo>
                    <a:pt x="18110" y="3519"/>
                  </a:lnTo>
                  <a:lnTo>
                    <a:pt x="14475" y="0"/>
                  </a:lnTo>
                  <a:lnTo>
                    <a:pt x="9055" y="0"/>
                  </a:lnTo>
                  <a:lnTo>
                    <a:pt x="3571" y="0"/>
                  </a:lnTo>
                  <a:lnTo>
                    <a:pt x="0" y="3519"/>
                  </a:lnTo>
                  <a:lnTo>
                    <a:pt x="0" y="697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5" name="object 655" descr=""/>
            <p:cNvSpPr/>
            <p:nvPr/>
          </p:nvSpPr>
          <p:spPr>
            <a:xfrm>
              <a:off x="3054232" y="3842130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30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6" name="object 656" descr=""/>
            <p:cNvSpPr/>
            <p:nvPr/>
          </p:nvSpPr>
          <p:spPr>
            <a:xfrm>
              <a:off x="3054232" y="3842130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30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7" name="object 657" descr=""/>
            <p:cNvSpPr/>
            <p:nvPr/>
          </p:nvSpPr>
          <p:spPr>
            <a:xfrm>
              <a:off x="3064753" y="3810203"/>
              <a:ext cx="0" cy="77470"/>
            </a:xfrm>
            <a:custGeom>
              <a:avLst/>
              <a:gdLst/>
              <a:ahLst/>
              <a:cxnLst/>
              <a:rect l="l" t="t" r="r" b="b"/>
              <a:pathLst>
                <a:path w="0" h="77470">
                  <a:moveTo>
                    <a:pt x="0" y="77128"/>
                  </a:moveTo>
                  <a:lnTo>
                    <a:pt x="0" y="52489"/>
                  </a:lnTo>
                </a:path>
                <a:path w="0" h="77470">
                  <a:moveTo>
                    <a:pt x="0" y="29702"/>
                  </a:moveTo>
                  <a:lnTo>
                    <a:pt x="0" y="0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8" name="object 658" descr=""/>
            <p:cNvSpPr/>
            <p:nvPr/>
          </p:nvSpPr>
          <p:spPr>
            <a:xfrm>
              <a:off x="2896467" y="4336085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4" h="17779">
                  <a:moveTo>
                    <a:pt x="14475" y="0"/>
                  </a:moveTo>
                  <a:lnTo>
                    <a:pt x="3762" y="0"/>
                  </a:lnTo>
                  <a:lnTo>
                    <a:pt x="0" y="3458"/>
                  </a:lnTo>
                  <a:lnTo>
                    <a:pt x="0" y="8768"/>
                  </a:lnTo>
                  <a:lnTo>
                    <a:pt x="0" y="14017"/>
                  </a:lnTo>
                  <a:lnTo>
                    <a:pt x="3762" y="17537"/>
                  </a:lnTo>
                  <a:lnTo>
                    <a:pt x="14475" y="17537"/>
                  </a:lnTo>
                  <a:lnTo>
                    <a:pt x="18110" y="14017"/>
                  </a:lnTo>
                  <a:lnTo>
                    <a:pt x="18110" y="3458"/>
                  </a:lnTo>
                  <a:lnTo>
                    <a:pt x="1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9" name="object 659" descr=""/>
            <p:cNvSpPr/>
            <p:nvPr/>
          </p:nvSpPr>
          <p:spPr>
            <a:xfrm>
              <a:off x="2896467" y="4336085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4" h="17779">
                  <a:moveTo>
                    <a:pt x="0" y="8768"/>
                  </a:moveTo>
                  <a:lnTo>
                    <a:pt x="0" y="14017"/>
                  </a:lnTo>
                  <a:lnTo>
                    <a:pt x="3762" y="17537"/>
                  </a:lnTo>
                  <a:lnTo>
                    <a:pt x="9055" y="17537"/>
                  </a:lnTo>
                  <a:lnTo>
                    <a:pt x="14475" y="17537"/>
                  </a:lnTo>
                  <a:lnTo>
                    <a:pt x="18110" y="14017"/>
                  </a:lnTo>
                  <a:lnTo>
                    <a:pt x="18110" y="8768"/>
                  </a:lnTo>
                  <a:lnTo>
                    <a:pt x="18110" y="3458"/>
                  </a:lnTo>
                  <a:lnTo>
                    <a:pt x="14475" y="0"/>
                  </a:lnTo>
                  <a:lnTo>
                    <a:pt x="9055" y="0"/>
                  </a:lnTo>
                  <a:lnTo>
                    <a:pt x="3762" y="0"/>
                  </a:lnTo>
                  <a:lnTo>
                    <a:pt x="0" y="3458"/>
                  </a:lnTo>
                  <a:lnTo>
                    <a:pt x="0" y="876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0" name="object 660" descr=""/>
            <p:cNvSpPr/>
            <p:nvPr/>
          </p:nvSpPr>
          <p:spPr>
            <a:xfrm>
              <a:off x="2897041" y="4297984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30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1" name="object 661" descr=""/>
            <p:cNvSpPr/>
            <p:nvPr/>
          </p:nvSpPr>
          <p:spPr>
            <a:xfrm>
              <a:off x="2897041" y="4297984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30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2" name="object 662" descr=""/>
            <p:cNvSpPr/>
            <p:nvPr/>
          </p:nvSpPr>
          <p:spPr>
            <a:xfrm>
              <a:off x="2907371" y="4116988"/>
              <a:ext cx="78105" cy="179070"/>
            </a:xfrm>
            <a:custGeom>
              <a:avLst/>
              <a:gdLst/>
              <a:ahLst/>
              <a:cxnLst/>
              <a:rect l="l" t="t" r="r" b="b"/>
              <a:pathLst>
                <a:path w="78105" h="179070">
                  <a:moveTo>
                    <a:pt x="77798" y="0"/>
                  </a:moveTo>
                  <a:lnTo>
                    <a:pt x="0" y="0"/>
                  </a:lnTo>
                </a:path>
                <a:path w="78105" h="179070">
                  <a:moveTo>
                    <a:pt x="0" y="0"/>
                  </a:moveTo>
                  <a:lnTo>
                    <a:pt x="0" y="59590"/>
                  </a:lnTo>
                </a:path>
                <a:path w="78105" h="179070">
                  <a:moveTo>
                    <a:pt x="0" y="148946"/>
                  </a:moveTo>
                  <a:lnTo>
                    <a:pt x="0" y="178834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3" name="object 663" descr=""/>
            <p:cNvSpPr/>
            <p:nvPr/>
          </p:nvSpPr>
          <p:spPr>
            <a:xfrm>
              <a:off x="2905579" y="4316874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10" h="3810">
                  <a:moveTo>
                    <a:pt x="0" y="1735"/>
                  </a:moveTo>
                  <a:lnTo>
                    <a:pt x="524" y="508"/>
                  </a:lnTo>
                  <a:lnTo>
                    <a:pt x="1792" y="0"/>
                  </a:lnTo>
                  <a:lnTo>
                    <a:pt x="3059" y="508"/>
                  </a:lnTo>
                  <a:lnTo>
                    <a:pt x="3584" y="1735"/>
                  </a:lnTo>
                  <a:lnTo>
                    <a:pt x="3059" y="2962"/>
                  </a:lnTo>
                  <a:lnTo>
                    <a:pt x="1792" y="3470"/>
                  </a:lnTo>
                  <a:lnTo>
                    <a:pt x="524" y="2962"/>
                  </a:lnTo>
                  <a:lnTo>
                    <a:pt x="0" y="17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4" name="object 664" descr=""/>
            <p:cNvSpPr/>
            <p:nvPr/>
          </p:nvSpPr>
          <p:spPr>
            <a:xfrm>
              <a:off x="2907371" y="4318609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0"/>
                  </a:moveTo>
                  <a:lnTo>
                    <a:pt x="0" y="28035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5" name="object 665" descr=""/>
            <p:cNvSpPr/>
            <p:nvPr/>
          </p:nvSpPr>
          <p:spPr>
            <a:xfrm>
              <a:off x="3249684" y="5253353"/>
              <a:ext cx="23495" cy="22860"/>
            </a:xfrm>
            <a:custGeom>
              <a:avLst/>
              <a:gdLst/>
              <a:ahLst/>
              <a:cxnLst/>
              <a:rect l="l" t="t" r="r" b="b"/>
              <a:pathLst>
                <a:path w="23495" h="22860">
                  <a:moveTo>
                    <a:pt x="23374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374" y="22785"/>
                  </a:lnTo>
                  <a:lnTo>
                    <a:pt x="2337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6" name="object 666" descr=""/>
            <p:cNvSpPr/>
            <p:nvPr/>
          </p:nvSpPr>
          <p:spPr>
            <a:xfrm>
              <a:off x="3249684" y="5253353"/>
              <a:ext cx="23495" cy="22860"/>
            </a:xfrm>
            <a:custGeom>
              <a:avLst/>
              <a:gdLst/>
              <a:ahLst/>
              <a:cxnLst/>
              <a:rect l="l" t="t" r="r" b="b"/>
              <a:pathLst>
                <a:path w="23495" h="22860">
                  <a:moveTo>
                    <a:pt x="0" y="22785"/>
                  </a:moveTo>
                  <a:lnTo>
                    <a:pt x="23374" y="22785"/>
                  </a:lnTo>
                  <a:lnTo>
                    <a:pt x="23374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7" name="object 667" descr=""/>
            <p:cNvSpPr/>
            <p:nvPr/>
          </p:nvSpPr>
          <p:spPr>
            <a:xfrm>
              <a:off x="2433631" y="3980269"/>
              <a:ext cx="868044" cy="1283335"/>
            </a:xfrm>
            <a:custGeom>
              <a:avLst/>
              <a:gdLst/>
              <a:ahLst/>
              <a:cxnLst/>
              <a:rect l="l" t="t" r="r" b="b"/>
              <a:pathLst>
                <a:path w="868045" h="1283335">
                  <a:moveTo>
                    <a:pt x="708729" y="136719"/>
                  </a:moveTo>
                  <a:lnTo>
                    <a:pt x="708729" y="1283272"/>
                  </a:lnTo>
                </a:path>
                <a:path w="868045" h="1283335">
                  <a:moveTo>
                    <a:pt x="708729" y="1283272"/>
                  </a:moveTo>
                  <a:lnTo>
                    <a:pt x="813757" y="1283272"/>
                  </a:lnTo>
                </a:path>
                <a:path w="868045" h="1283335">
                  <a:moveTo>
                    <a:pt x="837160" y="1283272"/>
                  </a:moveTo>
                  <a:lnTo>
                    <a:pt x="868024" y="1283272"/>
                  </a:lnTo>
                </a:path>
                <a:path w="868045" h="1283335">
                  <a:moveTo>
                    <a:pt x="34307" y="41929"/>
                  </a:moveTo>
                  <a:lnTo>
                    <a:pt x="37794" y="59184"/>
                  </a:lnTo>
                  <a:lnTo>
                    <a:pt x="47228" y="73122"/>
                  </a:lnTo>
                  <a:lnTo>
                    <a:pt x="61075" y="82440"/>
                  </a:lnTo>
                  <a:lnTo>
                    <a:pt x="77798" y="85835"/>
                  </a:lnTo>
                  <a:lnTo>
                    <a:pt x="95506" y="82440"/>
                  </a:lnTo>
                  <a:lnTo>
                    <a:pt x="109842" y="73122"/>
                  </a:lnTo>
                  <a:lnTo>
                    <a:pt x="119443" y="59184"/>
                  </a:lnTo>
                  <a:lnTo>
                    <a:pt x="122946" y="41929"/>
                  </a:lnTo>
                  <a:lnTo>
                    <a:pt x="119443" y="25765"/>
                  </a:lnTo>
                  <a:lnTo>
                    <a:pt x="109842" y="12419"/>
                  </a:lnTo>
                  <a:lnTo>
                    <a:pt x="95506" y="3347"/>
                  </a:lnTo>
                  <a:lnTo>
                    <a:pt x="77798" y="0"/>
                  </a:lnTo>
                  <a:lnTo>
                    <a:pt x="61075" y="3347"/>
                  </a:lnTo>
                  <a:lnTo>
                    <a:pt x="47228" y="12419"/>
                  </a:lnTo>
                  <a:lnTo>
                    <a:pt x="37794" y="25765"/>
                  </a:lnTo>
                  <a:lnTo>
                    <a:pt x="34307" y="41929"/>
                  </a:lnTo>
                  <a:close/>
                </a:path>
                <a:path w="868045" h="1283335">
                  <a:moveTo>
                    <a:pt x="1721" y="89355"/>
                  </a:moveTo>
                  <a:lnTo>
                    <a:pt x="5208" y="106584"/>
                  </a:lnTo>
                  <a:lnTo>
                    <a:pt x="14642" y="120524"/>
                  </a:lnTo>
                  <a:lnTo>
                    <a:pt x="28489" y="129857"/>
                  </a:lnTo>
                  <a:lnTo>
                    <a:pt x="45212" y="133261"/>
                  </a:lnTo>
                  <a:lnTo>
                    <a:pt x="62930" y="129857"/>
                  </a:lnTo>
                  <a:lnTo>
                    <a:pt x="77288" y="120524"/>
                  </a:lnTo>
                  <a:lnTo>
                    <a:pt x="86911" y="106584"/>
                  </a:lnTo>
                  <a:lnTo>
                    <a:pt x="90424" y="89355"/>
                  </a:lnTo>
                  <a:lnTo>
                    <a:pt x="86911" y="73161"/>
                  </a:lnTo>
                  <a:lnTo>
                    <a:pt x="77288" y="59752"/>
                  </a:lnTo>
                  <a:lnTo>
                    <a:pt x="62930" y="50616"/>
                  </a:lnTo>
                  <a:lnTo>
                    <a:pt x="45212" y="47240"/>
                  </a:lnTo>
                  <a:lnTo>
                    <a:pt x="28489" y="50616"/>
                  </a:lnTo>
                  <a:lnTo>
                    <a:pt x="14642" y="59752"/>
                  </a:lnTo>
                  <a:lnTo>
                    <a:pt x="5208" y="73161"/>
                  </a:lnTo>
                  <a:lnTo>
                    <a:pt x="1721" y="89355"/>
                  </a:lnTo>
                  <a:close/>
                </a:path>
                <a:path w="868045" h="1283335">
                  <a:moveTo>
                    <a:pt x="64980" y="89355"/>
                  </a:moveTo>
                  <a:lnTo>
                    <a:pt x="68467" y="106584"/>
                  </a:lnTo>
                  <a:lnTo>
                    <a:pt x="77901" y="120524"/>
                  </a:lnTo>
                  <a:lnTo>
                    <a:pt x="91748" y="129857"/>
                  </a:lnTo>
                  <a:lnTo>
                    <a:pt x="108471" y="133261"/>
                  </a:lnTo>
                  <a:lnTo>
                    <a:pt x="126189" y="129857"/>
                  </a:lnTo>
                  <a:lnTo>
                    <a:pt x="140547" y="120524"/>
                  </a:lnTo>
                  <a:lnTo>
                    <a:pt x="150170" y="106584"/>
                  </a:lnTo>
                  <a:lnTo>
                    <a:pt x="153683" y="89355"/>
                  </a:lnTo>
                  <a:lnTo>
                    <a:pt x="150170" y="73161"/>
                  </a:lnTo>
                  <a:lnTo>
                    <a:pt x="140547" y="59752"/>
                  </a:lnTo>
                  <a:lnTo>
                    <a:pt x="126189" y="50616"/>
                  </a:lnTo>
                  <a:lnTo>
                    <a:pt x="108471" y="47240"/>
                  </a:lnTo>
                  <a:lnTo>
                    <a:pt x="91748" y="50616"/>
                  </a:lnTo>
                  <a:lnTo>
                    <a:pt x="77901" y="59752"/>
                  </a:lnTo>
                  <a:lnTo>
                    <a:pt x="68467" y="73161"/>
                  </a:lnTo>
                  <a:lnTo>
                    <a:pt x="64980" y="89355"/>
                  </a:lnTo>
                  <a:close/>
                </a:path>
                <a:path w="868045" h="1283335">
                  <a:moveTo>
                    <a:pt x="0" y="136719"/>
                  </a:moveTo>
                  <a:lnTo>
                    <a:pt x="14539" y="122701"/>
                  </a:lnTo>
                </a:path>
                <a:path w="868045" h="1283335">
                  <a:moveTo>
                    <a:pt x="157254" y="136719"/>
                  </a:moveTo>
                  <a:lnTo>
                    <a:pt x="144628" y="122701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8" name="object 668" descr=""/>
            <p:cNvSpPr/>
            <p:nvPr/>
          </p:nvSpPr>
          <p:spPr>
            <a:xfrm>
              <a:off x="2452124" y="3889518"/>
              <a:ext cx="125095" cy="89535"/>
            </a:xfrm>
            <a:custGeom>
              <a:avLst/>
              <a:gdLst/>
              <a:ahLst/>
              <a:cxnLst/>
              <a:rect l="l" t="t" r="r" b="b"/>
              <a:pathLst>
                <a:path w="125094" h="89535">
                  <a:moveTo>
                    <a:pt x="124821" y="0"/>
                  </a:moveTo>
                  <a:lnTo>
                    <a:pt x="0" y="0"/>
                  </a:lnTo>
                  <a:lnTo>
                    <a:pt x="0" y="89330"/>
                  </a:lnTo>
                  <a:lnTo>
                    <a:pt x="124821" y="89330"/>
                  </a:lnTo>
                  <a:lnTo>
                    <a:pt x="1248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9" name="object 669" descr=""/>
            <p:cNvSpPr/>
            <p:nvPr/>
          </p:nvSpPr>
          <p:spPr>
            <a:xfrm>
              <a:off x="2452124" y="3889518"/>
              <a:ext cx="204470" cy="382270"/>
            </a:xfrm>
            <a:custGeom>
              <a:avLst/>
              <a:gdLst/>
              <a:ahLst/>
              <a:cxnLst/>
              <a:rect l="l" t="t" r="r" b="b"/>
              <a:pathLst>
                <a:path w="204469" h="382270">
                  <a:moveTo>
                    <a:pt x="0" y="89330"/>
                  </a:moveTo>
                  <a:lnTo>
                    <a:pt x="124821" y="89330"/>
                  </a:lnTo>
                  <a:lnTo>
                    <a:pt x="124821" y="0"/>
                  </a:lnTo>
                  <a:lnTo>
                    <a:pt x="0" y="0"/>
                  </a:lnTo>
                  <a:lnTo>
                    <a:pt x="0" y="89330"/>
                  </a:lnTo>
                  <a:close/>
                </a:path>
                <a:path w="204469" h="382270">
                  <a:moveTo>
                    <a:pt x="79647" y="382097"/>
                  </a:moveTo>
                  <a:lnTo>
                    <a:pt x="204309" y="382097"/>
                  </a:lnTo>
                  <a:lnTo>
                    <a:pt x="204309" y="292767"/>
                  </a:lnTo>
                  <a:lnTo>
                    <a:pt x="79647" y="292767"/>
                  </a:lnTo>
                  <a:lnTo>
                    <a:pt x="79647" y="3820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0" name="object 670" descr=""/>
            <p:cNvSpPr/>
            <p:nvPr/>
          </p:nvSpPr>
          <p:spPr>
            <a:xfrm>
              <a:off x="2502374" y="3801434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14348" y="0"/>
                  </a:moveTo>
                  <a:lnTo>
                    <a:pt x="3571" y="0"/>
                  </a:lnTo>
                  <a:lnTo>
                    <a:pt x="0" y="3519"/>
                  </a:lnTo>
                  <a:lnTo>
                    <a:pt x="0" y="6977"/>
                  </a:lnTo>
                  <a:lnTo>
                    <a:pt x="0" y="12226"/>
                  </a:lnTo>
                  <a:lnTo>
                    <a:pt x="3571" y="15685"/>
                  </a:lnTo>
                  <a:lnTo>
                    <a:pt x="14348" y="15685"/>
                  </a:lnTo>
                  <a:lnTo>
                    <a:pt x="18110" y="12226"/>
                  </a:lnTo>
                  <a:lnTo>
                    <a:pt x="18110" y="3519"/>
                  </a:lnTo>
                  <a:lnTo>
                    <a:pt x="143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1" name="object 671" descr=""/>
            <p:cNvSpPr/>
            <p:nvPr/>
          </p:nvSpPr>
          <p:spPr>
            <a:xfrm>
              <a:off x="2502374" y="3801434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0" y="6977"/>
                  </a:moveTo>
                  <a:lnTo>
                    <a:pt x="0" y="12226"/>
                  </a:lnTo>
                  <a:lnTo>
                    <a:pt x="3571" y="15685"/>
                  </a:lnTo>
                  <a:lnTo>
                    <a:pt x="9055" y="15685"/>
                  </a:lnTo>
                  <a:lnTo>
                    <a:pt x="14348" y="15685"/>
                  </a:lnTo>
                  <a:lnTo>
                    <a:pt x="18110" y="12226"/>
                  </a:lnTo>
                  <a:lnTo>
                    <a:pt x="18110" y="6977"/>
                  </a:lnTo>
                  <a:lnTo>
                    <a:pt x="18110" y="3519"/>
                  </a:lnTo>
                  <a:lnTo>
                    <a:pt x="14348" y="0"/>
                  </a:lnTo>
                  <a:lnTo>
                    <a:pt x="9055" y="0"/>
                  </a:lnTo>
                  <a:lnTo>
                    <a:pt x="3571" y="0"/>
                  </a:lnTo>
                  <a:lnTo>
                    <a:pt x="0" y="3519"/>
                  </a:lnTo>
                  <a:lnTo>
                    <a:pt x="0" y="697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2" name="object 672" descr=""/>
            <p:cNvSpPr/>
            <p:nvPr/>
          </p:nvSpPr>
          <p:spPr>
            <a:xfrm>
              <a:off x="2502756" y="3842130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30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3" name="object 673" descr=""/>
            <p:cNvSpPr/>
            <p:nvPr/>
          </p:nvSpPr>
          <p:spPr>
            <a:xfrm>
              <a:off x="2502756" y="3842130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30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4" name="object 674" descr=""/>
            <p:cNvSpPr/>
            <p:nvPr/>
          </p:nvSpPr>
          <p:spPr>
            <a:xfrm>
              <a:off x="2513151" y="3810203"/>
              <a:ext cx="0" cy="77470"/>
            </a:xfrm>
            <a:custGeom>
              <a:avLst/>
              <a:gdLst/>
              <a:ahLst/>
              <a:cxnLst/>
              <a:rect l="l" t="t" r="r" b="b"/>
              <a:pathLst>
                <a:path w="0" h="77470">
                  <a:moveTo>
                    <a:pt x="0" y="77128"/>
                  </a:moveTo>
                  <a:lnTo>
                    <a:pt x="0" y="52489"/>
                  </a:lnTo>
                </a:path>
                <a:path w="0" h="77470">
                  <a:moveTo>
                    <a:pt x="0" y="29702"/>
                  </a:moveTo>
                  <a:lnTo>
                    <a:pt x="0" y="0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5" name="object 675" descr=""/>
            <p:cNvSpPr/>
            <p:nvPr/>
          </p:nvSpPr>
          <p:spPr>
            <a:xfrm>
              <a:off x="2307496" y="5253353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30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6" name="object 676" descr=""/>
            <p:cNvSpPr/>
            <p:nvPr/>
          </p:nvSpPr>
          <p:spPr>
            <a:xfrm>
              <a:off x="2307496" y="5253353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30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7" name="object 677" descr=""/>
            <p:cNvSpPr/>
            <p:nvPr/>
          </p:nvSpPr>
          <p:spPr>
            <a:xfrm>
              <a:off x="2276249" y="4116988"/>
              <a:ext cx="157480" cy="1146810"/>
            </a:xfrm>
            <a:custGeom>
              <a:avLst/>
              <a:gdLst/>
              <a:ahLst/>
              <a:cxnLst/>
              <a:rect l="l" t="t" r="r" b="b"/>
              <a:pathLst>
                <a:path w="157480" h="1146810">
                  <a:moveTo>
                    <a:pt x="157382" y="0"/>
                  </a:moveTo>
                  <a:lnTo>
                    <a:pt x="157382" y="1146553"/>
                  </a:lnTo>
                </a:path>
                <a:path w="157480" h="1146810">
                  <a:moveTo>
                    <a:pt x="157382" y="1146553"/>
                  </a:moveTo>
                  <a:lnTo>
                    <a:pt x="52545" y="1146553"/>
                  </a:lnTo>
                </a:path>
                <a:path w="157480" h="1146810">
                  <a:moveTo>
                    <a:pt x="29014" y="1146553"/>
                  </a:moveTo>
                  <a:lnTo>
                    <a:pt x="0" y="1146553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8" name="object 678" descr=""/>
            <p:cNvSpPr/>
            <p:nvPr/>
          </p:nvSpPr>
          <p:spPr>
            <a:xfrm>
              <a:off x="2581830" y="4336085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10" h="17779">
                  <a:moveTo>
                    <a:pt x="12626" y="0"/>
                  </a:moveTo>
                  <a:lnTo>
                    <a:pt x="3634" y="0"/>
                  </a:lnTo>
                  <a:lnTo>
                    <a:pt x="0" y="3458"/>
                  </a:lnTo>
                  <a:lnTo>
                    <a:pt x="0" y="8768"/>
                  </a:lnTo>
                  <a:lnTo>
                    <a:pt x="0" y="14017"/>
                  </a:lnTo>
                  <a:lnTo>
                    <a:pt x="3634" y="17537"/>
                  </a:lnTo>
                  <a:lnTo>
                    <a:pt x="12626" y="17537"/>
                  </a:lnTo>
                  <a:lnTo>
                    <a:pt x="16388" y="14017"/>
                  </a:lnTo>
                  <a:lnTo>
                    <a:pt x="16388" y="3458"/>
                  </a:lnTo>
                  <a:lnTo>
                    <a:pt x="126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9" name="object 679" descr=""/>
            <p:cNvSpPr/>
            <p:nvPr/>
          </p:nvSpPr>
          <p:spPr>
            <a:xfrm>
              <a:off x="2581830" y="4336085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10" h="17779">
                  <a:moveTo>
                    <a:pt x="0" y="8768"/>
                  </a:moveTo>
                  <a:lnTo>
                    <a:pt x="0" y="14017"/>
                  </a:lnTo>
                  <a:lnTo>
                    <a:pt x="3634" y="17537"/>
                  </a:lnTo>
                  <a:lnTo>
                    <a:pt x="7333" y="17537"/>
                  </a:lnTo>
                  <a:lnTo>
                    <a:pt x="12626" y="17537"/>
                  </a:lnTo>
                  <a:lnTo>
                    <a:pt x="16388" y="14017"/>
                  </a:lnTo>
                  <a:lnTo>
                    <a:pt x="16388" y="8768"/>
                  </a:lnTo>
                  <a:lnTo>
                    <a:pt x="16388" y="3458"/>
                  </a:lnTo>
                  <a:lnTo>
                    <a:pt x="12626" y="0"/>
                  </a:lnTo>
                  <a:lnTo>
                    <a:pt x="7333" y="0"/>
                  </a:lnTo>
                  <a:lnTo>
                    <a:pt x="3634" y="0"/>
                  </a:lnTo>
                  <a:lnTo>
                    <a:pt x="0" y="3458"/>
                  </a:lnTo>
                  <a:lnTo>
                    <a:pt x="0" y="876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0" name="object 680" descr=""/>
            <p:cNvSpPr/>
            <p:nvPr/>
          </p:nvSpPr>
          <p:spPr>
            <a:xfrm>
              <a:off x="2582404" y="4297984"/>
              <a:ext cx="23495" cy="22860"/>
            </a:xfrm>
            <a:custGeom>
              <a:avLst/>
              <a:gdLst/>
              <a:ahLst/>
              <a:cxnLst/>
              <a:rect l="l" t="t" r="r" b="b"/>
              <a:pathLst>
                <a:path w="23494" h="22860">
                  <a:moveTo>
                    <a:pt x="23374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374" y="22785"/>
                  </a:lnTo>
                  <a:lnTo>
                    <a:pt x="2337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1" name="object 681" descr=""/>
            <p:cNvSpPr/>
            <p:nvPr/>
          </p:nvSpPr>
          <p:spPr>
            <a:xfrm>
              <a:off x="2582404" y="4297984"/>
              <a:ext cx="23495" cy="22860"/>
            </a:xfrm>
            <a:custGeom>
              <a:avLst/>
              <a:gdLst/>
              <a:ahLst/>
              <a:cxnLst/>
              <a:rect l="l" t="t" r="r" b="b"/>
              <a:pathLst>
                <a:path w="23494" h="22860">
                  <a:moveTo>
                    <a:pt x="0" y="22785"/>
                  </a:moveTo>
                  <a:lnTo>
                    <a:pt x="23374" y="22785"/>
                  </a:lnTo>
                  <a:lnTo>
                    <a:pt x="23374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2" name="object 682" descr=""/>
            <p:cNvSpPr/>
            <p:nvPr/>
          </p:nvSpPr>
          <p:spPr>
            <a:xfrm>
              <a:off x="2590885" y="4116988"/>
              <a:ext cx="0" cy="179070"/>
            </a:xfrm>
            <a:custGeom>
              <a:avLst/>
              <a:gdLst/>
              <a:ahLst/>
              <a:cxnLst/>
              <a:rect l="l" t="t" r="r" b="b"/>
              <a:pathLst>
                <a:path w="0" h="179070">
                  <a:moveTo>
                    <a:pt x="0" y="0"/>
                  </a:moveTo>
                  <a:lnTo>
                    <a:pt x="0" y="63048"/>
                  </a:lnTo>
                </a:path>
                <a:path w="0" h="179070">
                  <a:moveTo>
                    <a:pt x="0" y="152404"/>
                  </a:moveTo>
                  <a:lnTo>
                    <a:pt x="0" y="178834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3" name="object 683" descr=""/>
            <p:cNvSpPr/>
            <p:nvPr/>
          </p:nvSpPr>
          <p:spPr>
            <a:xfrm>
              <a:off x="2589093" y="4316874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10" h="3810">
                  <a:moveTo>
                    <a:pt x="0" y="1735"/>
                  </a:moveTo>
                  <a:lnTo>
                    <a:pt x="524" y="508"/>
                  </a:lnTo>
                  <a:lnTo>
                    <a:pt x="1792" y="0"/>
                  </a:lnTo>
                  <a:lnTo>
                    <a:pt x="3059" y="508"/>
                  </a:lnTo>
                  <a:lnTo>
                    <a:pt x="3584" y="1735"/>
                  </a:lnTo>
                  <a:lnTo>
                    <a:pt x="3059" y="2962"/>
                  </a:lnTo>
                  <a:lnTo>
                    <a:pt x="1792" y="3470"/>
                  </a:lnTo>
                  <a:lnTo>
                    <a:pt x="524" y="2962"/>
                  </a:lnTo>
                  <a:lnTo>
                    <a:pt x="0" y="17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4" name="object 684" descr=""/>
            <p:cNvSpPr/>
            <p:nvPr/>
          </p:nvSpPr>
          <p:spPr>
            <a:xfrm>
              <a:off x="2590885" y="4318609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0"/>
                  </a:moveTo>
                  <a:lnTo>
                    <a:pt x="0" y="28035"/>
                  </a:lnTo>
                </a:path>
              </a:pathLst>
            </a:custGeom>
            <a:ln w="3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5" name="object 685" descr=""/>
            <p:cNvSpPr/>
            <p:nvPr/>
          </p:nvSpPr>
          <p:spPr>
            <a:xfrm>
              <a:off x="2057903" y="2131031"/>
              <a:ext cx="125095" cy="89535"/>
            </a:xfrm>
            <a:custGeom>
              <a:avLst/>
              <a:gdLst/>
              <a:ahLst/>
              <a:cxnLst/>
              <a:rect l="l" t="t" r="r" b="b"/>
              <a:pathLst>
                <a:path w="125094" h="89535">
                  <a:moveTo>
                    <a:pt x="0" y="89485"/>
                  </a:moveTo>
                  <a:lnTo>
                    <a:pt x="124821" y="89485"/>
                  </a:lnTo>
                  <a:lnTo>
                    <a:pt x="124821" y="0"/>
                  </a:lnTo>
                  <a:lnTo>
                    <a:pt x="0" y="0"/>
                  </a:lnTo>
                  <a:lnTo>
                    <a:pt x="0" y="894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6" name="object 686" descr=""/>
            <p:cNvSpPr/>
            <p:nvPr/>
          </p:nvSpPr>
          <p:spPr>
            <a:xfrm>
              <a:off x="2108153" y="2042979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4" h="17780">
                  <a:moveTo>
                    <a:pt x="14475" y="0"/>
                  </a:moveTo>
                  <a:lnTo>
                    <a:pt x="3571" y="0"/>
                  </a:lnTo>
                  <a:lnTo>
                    <a:pt x="0" y="3519"/>
                  </a:lnTo>
                  <a:lnTo>
                    <a:pt x="0" y="8768"/>
                  </a:lnTo>
                  <a:lnTo>
                    <a:pt x="0" y="14079"/>
                  </a:lnTo>
                  <a:lnTo>
                    <a:pt x="3571" y="17537"/>
                  </a:lnTo>
                  <a:lnTo>
                    <a:pt x="14475" y="17537"/>
                  </a:lnTo>
                  <a:lnTo>
                    <a:pt x="18046" y="14079"/>
                  </a:lnTo>
                  <a:lnTo>
                    <a:pt x="18046" y="3519"/>
                  </a:lnTo>
                  <a:lnTo>
                    <a:pt x="1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7" name="object 687" descr=""/>
            <p:cNvSpPr/>
            <p:nvPr/>
          </p:nvSpPr>
          <p:spPr>
            <a:xfrm>
              <a:off x="2108153" y="2042979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4" h="17780">
                  <a:moveTo>
                    <a:pt x="0" y="8768"/>
                  </a:moveTo>
                  <a:lnTo>
                    <a:pt x="0" y="14079"/>
                  </a:lnTo>
                  <a:lnTo>
                    <a:pt x="3571" y="17537"/>
                  </a:lnTo>
                  <a:lnTo>
                    <a:pt x="8991" y="17537"/>
                  </a:lnTo>
                  <a:lnTo>
                    <a:pt x="14475" y="17537"/>
                  </a:lnTo>
                  <a:lnTo>
                    <a:pt x="18046" y="14079"/>
                  </a:lnTo>
                  <a:lnTo>
                    <a:pt x="18046" y="8768"/>
                  </a:lnTo>
                  <a:lnTo>
                    <a:pt x="18046" y="3519"/>
                  </a:lnTo>
                  <a:lnTo>
                    <a:pt x="14475" y="0"/>
                  </a:lnTo>
                  <a:lnTo>
                    <a:pt x="8991" y="0"/>
                  </a:lnTo>
                  <a:lnTo>
                    <a:pt x="3571" y="0"/>
                  </a:lnTo>
                  <a:lnTo>
                    <a:pt x="0" y="3519"/>
                  </a:lnTo>
                  <a:lnTo>
                    <a:pt x="0" y="876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8" name="object 688" descr=""/>
            <p:cNvSpPr/>
            <p:nvPr/>
          </p:nvSpPr>
          <p:spPr>
            <a:xfrm>
              <a:off x="2108536" y="2083797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30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9" name="object 689" descr=""/>
            <p:cNvSpPr/>
            <p:nvPr/>
          </p:nvSpPr>
          <p:spPr>
            <a:xfrm>
              <a:off x="2108536" y="2083797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30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0" name="object 690" descr=""/>
            <p:cNvSpPr/>
            <p:nvPr/>
          </p:nvSpPr>
          <p:spPr>
            <a:xfrm>
              <a:off x="2119058" y="2053538"/>
              <a:ext cx="0" cy="1529080"/>
            </a:xfrm>
            <a:custGeom>
              <a:avLst/>
              <a:gdLst/>
              <a:ahLst/>
              <a:cxnLst/>
              <a:rect l="l" t="t" r="r" b="b"/>
              <a:pathLst>
                <a:path w="0" h="1529079">
                  <a:moveTo>
                    <a:pt x="0" y="1528675"/>
                  </a:moveTo>
                  <a:lnTo>
                    <a:pt x="0" y="164816"/>
                  </a:lnTo>
                </a:path>
                <a:path w="0" h="1529079">
                  <a:moveTo>
                    <a:pt x="0" y="75337"/>
                  </a:moveTo>
                  <a:lnTo>
                    <a:pt x="0" y="50883"/>
                  </a:lnTo>
                </a:path>
                <a:path w="0" h="1529079">
                  <a:moveTo>
                    <a:pt x="0" y="28097"/>
                  </a:moveTo>
                  <a:lnTo>
                    <a:pt x="0" y="0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1" name="object 691" descr=""/>
            <p:cNvSpPr/>
            <p:nvPr/>
          </p:nvSpPr>
          <p:spPr>
            <a:xfrm>
              <a:off x="1992923" y="5253353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30" h="22860">
                  <a:moveTo>
                    <a:pt x="23530" y="0"/>
                  </a:moveTo>
                  <a:lnTo>
                    <a:pt x="0" y="0"/>
                  </a:lnTo>
                  <a:lnTo>
                    <a:pt x="0" y="22785"/>
                  </a:lnTo>
                  <a:lnTo>
                    <a:pt x="23530" y="22785"/>
                  </a:lnTo>
                  <a:lnTo>
                    <a:pt x="2353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2" name="object 692" descr=""/>
            <p:cNvSpPr/>
            <p:nvPr/>
          </p:nvSpPr>
          <p:spPr>
            <a:xfrm>
              <a:off x="1992923" y="5253353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30" h="22860">
                  <a:moveTo>
                    <a:pt x="0" y="22785"/>
                  </a:moveTo>
                  <a:lnTo>
                    <a:pt x="23530" y="22785"/>
                  </a:lnTo>
                  <a:lnTo>
                    <a:pt x="23530" y="0"/>
                  </a:lnTo>
                  <a:lnTo>
                    <a:pt x="0" y="0"/>
                  </a:lnTo>
                  <a:lnTo>
                    <a:pt x="0" y="22785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3" name="object 693" descr=""/>
            <p:cNvSpPr/>
            <p:nvPr/>
          </p:nvSpPr>
          <p:spPr>
            <a:xfrm>
              <a:off x="1961676" y="3582214"/>
              <a:ext cx="157480" cy="1681480"/>
            </a:xfrm>
            <a:custGeom>
              <a:avLst/>
              <a:gdLst/>
              <a:ahLst/>
              <a:cxnLst/>
              <a:rect l="l" t="t" r="r" b="b"/>
              <a:pathLst>
                <a:path w="157480" h="1681479">
                  <a:moveTo>
                    <a:pt x="157382" y="0"/>
                  </a:moveTo>
                  <a:lnTo>
                    <a:pt x="157382" y="1681327"/>
                  </a:lnTo>
                </a:path>
                <a:path w="157480" h="1681479">
                  <a:moveTo>
                    <a:pt x="157382" y="1681327"/>
                  </a:moveTo>
                  <a:lnTo>
                    <a:pt x="52481" y="1681327"/>
                  </a:lnTo>
                </a:path>
                <a:path w="157480" h="1681479">
                  <a:moveTo>
                    <a:pt x="28951" y="1681327"/>
                  </a:moveTo>
                  <a:lnTo>
                    <a:pt x="0" y="1681327"/>
                  </a:lnTo>
                </a:path>
              </a:pathLst>
            </a:custGeom>
            <a:ln w="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4" name="object 694" descr=""/>
            <p:cNvSpPr/>
            <p:nvPr/>
          </p:nvSpPr>
          <p:spPr>
            <a:xfrm>
              <a:off x="1636122" y="5252982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14488" y="0"/>
                  </a:moveTo>
                  <a:lnTo>
                    <a:pt x="3583" y="0"/>
                  </a:lnTo>
                  <a:lnTo>
                    <a:pt x="0" y="3458"/>
                  </a:lnTo>
                  <a:lnTo>
                    <a:pt x="0" y="6916"/>
                  </a:lnTo>
                  <a:lnTo>
                    <a:pt x="0" y="12226"/>
                  </a:lnTo>
                  <a:lnTo>
                    <a:pt x="3583" y="15685"/>
                  </a:lnTo>
                  <a:lnTo>
                    <a:pt x="14488" y="15685"/>
                  </a:lnTo>
                  <a:lnTo>
                    <a:pt x="18072" y="12226"/>
                  </a:lnTo>
                  <a:lnTo>
                    <a:pt x="18072" y="3458"/>
                  </a:lnTo>
                  <a:lnTo>
                    <a:pt x="144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5" name="object 695" descr=""/>
            <p:cNvSpPr/>
            <p:nvPr/>
          </p:nvSpPr>
          <p:spPr>
            <a:xfrm>
              <a:off x="1636122" y="5252982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0" y="6916"/>
                  </a:moveTo>
                  <a:lnTo>
                    <a:pt x="0" y="12226"/>
                  </a:lnTo>
                  <a:lnTo>
                    <a:pt x="3583" y="15685"/>
                  </a:lnTo>
                  <a:lnTo>
                    <a:pt x="9036" y="15685"/>
                  </a:lnTo>
                  <a:lnTo>
                    <a:pt x="14488" y="15685"/>
                  </a:lnTo>
                  <a:lnTo>
                    <a:pt x="18072" y="12226"/>
                  </a:lnTo>
                  <a:lnTo>
                    <a:pt x="18072" y="6916"/>
                  </a:lnTo>
                  <a:lnTo>
                    <a:pt x="18072" y="3458"/>
                  </a:lnTo>
                  <a:lnTo>
                    <a:pt x="14488" y="0"/>
                  </a:lnTo>
                  <a:lnTo>
                    <a:pt x="9036" y="0"/>
                  </a:lnTo>
                  <a:lnTo>
                    <a:pt x="3583" y="0"/>
                  </a:lnTo>
                  <a:lnTo>
                    <a:pt x="0" y="3458"/>
                  </a:lnTo>
                  <a:lnTo>
                    <a:pt x="0" y="691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6" name="object 696" descr=""/>
            <p:cNvSpPr/>
            <p:nvPr/>
          </p:nvSpPr>
          <p:spPr>
            <a:xfrm>
              <a:off x="2896467" y="5252982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14475" y="0"/>
                  </a:moveTo>
                  <a:lnTo>
                    <a:pt x="3762" y="0"/>
                  </a:lnTo>
                  <a:lnTo>
                    <a:pt x="0" y="3458"/>
                  </a:lnTo>
                  <a:lnTo>
                    <a:pt x="0" y="6916"/>
                  </a:lnTo>
                  <a:lnTo>
                    <a:pt x="0" y="12226"/>
                  </a:lnTo>
                  <a:lnTo>
                    <a:pt x="3762" y="15685"/>
                  </a:lnTo>
                  <a:lnTo>
                    <a:pt x="14475" y="15685"/>
                  </a:lnTo>
                  <a:lnTo>
                    <a:pt x="18110" y="12226"/>
                  </a:lnTo>
                  <a:lnTo>
                    <a:pt x="18110" y="3458"/>
                  </a:lnTo>
                  <a:lnTo>
                    <a:pt x="1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7" name="object 697" descr=""/>
            <p:cNvSpPr/>
            <p:nvPr/>
          </p:nvSpPr>
          <p:spPr>
            <a:xfrm>
              <a:off x="2896467" y="5252982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0" y="6916"/>
                  </a:moveTo>
                  <a:lnTo>
                    <a:pt x="0" y="12226"/>
                  </a:lnTo>
                  <a:lnTo>
                    <a:pt x="3762" y="15685"/>
                  </a:lnTo>
                  <a:lnTo>
                    <a:pt x="9055" y="15685"/>
                  </a:lnTo>
                  <a:lnTo>
                    <a:pt x="14475" y="15685"/>
                  </a:lnTo>
                  <a:lnTo>
                    <a:pt x="18110" y="12226"/>
                  </a:lnTo>
                  <a:lnTo>
                    <a:pt x="18110" y="6916"/>
                  </a:lnTo>
                  <a:lnTo>
                    <a:pt x="18110" y="3458"/>
                  </a:lnTo>
                  <a:lnTo>
                    <a:pt x="14475" y="0"/>
                  </a:lnTo>
                  <a:lnTo>
                    <a:pt x="9055" y="0"/>
                  </a:lnTo>
                  <a:lnTo>
                    <a:pt x="3762" y="0"/>
                  </a:lnTo>
                  <a:lnTo>
                    <a:pt x="0" y="3458"/>
                  </a:lnTo>
                  <a:lnTo>
                    <a:pt x="0" y="691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8" name="object 698" descr=""/>
            <p:cNvSpPr/>
            <p:nvPr/>
          </p:nvSpPr>
          <p:spPr>
            <a:xfrm>
              <a:off x="1950771" y="5252982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2753" y="0"/>
                  </a:moveTo>
                  <a:lnTo>
                    <a:pt x="3698" y="0"/>
                  </a:lnTo>
                  <a:lnTo>
                    <a:pt x="0" y="3458"/>
                  </a:lnTo>
                  <a:lnTo>
                    <a:pt x="0" y="6916"/>
                  </a:lnTo>
                  <a:lnTo>
                    <a:pt x="0" y="12226"/>
                  </a:lnTo>
                  <a:lnTo>
                    <a:pt x="3698" y="15685"/>
                  </a:lnTo>
                  <a:lnTo>
                    <a:pt x="12753" y="15685"/>
                  </a:lnTo>
                  <a:lnTo>
                    <a:pt x="16324" y="12226"/>
                  </a:lnTo>
                  <a:lnTo>
                    <a:pt x="16324" y="3458"/>
                  </a:lnTo>
                  <a:lnTo>
                    <a:pt x="1275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9" name="object 699" descr=""/>
            <p:cNvSpPr/>
            <p:nvPr/>
          </p:nvSpPr>
          <p:spPr>
            <a:xfrm>
              <a:off x="1950771" y="5252982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0" y="6916"/>
                  </a:moveTo>
                  <a:lnTo>
                    <a:pt x="0" y="12226"/>
                  </a:lnTo>
                  <a:lnTo>
                    <a:pt x="3698" y="15685"/>
                  </a:lnTo>
                  <a:lnTo>
                    <a:pt x="7269" y="15685"/>
                  </a:lnTo>
                  <a:lnTo>
                    <a:pt x="12753" y="15685"/>
                  </a:lnTo>
                  <a:lnTo>
                    <a:pt x="16324" y="12226"/>
                  </a:lnTo>
                  <a:lnTo>
                    <a:pt x="16324" y="6916"/>
                  </a:lnTo>
                  <a:lnTo>
                    <a:pt x="16324" y="3458"/>
                  </a:lnTo>
                  <a:lnTo>
                    <a:pt x="12753" y="0"/>
                  </a:lnTo>
                  <a:lnTo>
                    <a:pt x="7269" y="0"/>
                  </a:lnTo>
                  <a:lnTo>
                    <a:pt x="3698" y="0"/>
                  </a:lnTo>
                  <a:lnTo>
                    <a:pt x="0" y="3458"/>
                  </a:lnTo>
                  <a:lnTo>
                    <a:pt x="0" y="691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0" name="object 700" descr=""/>
            <p:cNvSpPr/>
            <p:nvPr/>
          </p:nvSpPr>
          <p:spPr>
            <a:xfrm>
              <a:off x="2265344" y="5252982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2817" y="0"/>
                  </a:moveTo>
                  <a:lnTo>
                    <a:pt x="3762" y="0"/>
                  </a:lnTo>
                  <a:lnTo>
                    <a:pt x="0" y="3458"/>
                  </a:lnTo>
                  <a:lnTo>
                    <a:pt x="0" y="6916"/>
                  </a:lnTo>
                  <a:lnTo>
                    <a:pt x="0" y="12226"/>
                  </a:lnTo>
                  <a:lnTo>
                    <a:pt x="3762" y="15685"/>
                  </a:lnTo>
                  <a:lnTo>
                    <a:pt x="12817" y="15685"/>
                  </a:lnTo>
                  <a:lnTo>
                    <a:pt x="16388" y="12226"/>
                  </a:lnTo>
                  <a:lnTo>
                    <a:pt x="16388" y="3458"/>
                  </a:lnTo>
                  <a:lnTo>
                    <a:pt x="1281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1" name="object 701" descr=""/>
            <p:cNvSpPr/>
            <p:nvPr/>
          </p:nvSpPr>
          <p:spPr>
            <a:xfrm>
              <a:off x="2265344" y="5252982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0" y="6916"/>
                  </a:moveTo>
                  <a:lnTo>
                    <a:pt x="0" y="12226"/>
                  </a:lnTo>
                  <a:lnTo>
                    <a:pt x="3762" y="15685"/>
                  </a:lnTo>
                  <a:lnTo>
                    <a:pt x="7333" y="15685"/>
                  </a:lnTo>
                  <a:lnTo>
                    <a:pt x="12817" y="15685"/>
                  </a:lnTo>
                  <a:lnTo>
                    <a:pt x="16388" y="12226"/>
                  </a:lnTo>
                  <a:lnTo>
                    <a:pt x="16388" y="6916"/>
                  </a:lnTo>
                  <a:lnTo>
                    <a:pt x="16388" y="3458"/>
                  </a:lnTo>
                  <a:lnTo>
                    <a:pt x="12817" y="0"/>
                  </a:lnTo>
                  <a:lnTo>
                    <a:pt x="7333" y="0"/>
                  </a:lnTo>
                  <a:lnTo>
                    <a:pt x="3762" y="0"/>
                  </a:lnTo>
                  <a:lnTo>
                    <a:pt x="0" y="3458"/>
                  </a:lnTo>
                  <a:lnTo>
                    <a:pt x="0" y="691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2" name="object 702" descr=""/>
            <p:cNvSpPr/>
            <p:nvPr/>
          </p:nvSpPr>
          <p:spPr>
            <a:xfrm>
              <a:off x="3290751" y="5252982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14475" y="0"/>
                  </a:moveTo>
                  <a:lnTo>
                    <a:pt x="3571" y="0"/>
                  </a:lnTo>
                  <a:lnTo>
                    <a:pt x="0" y="3458"/>
                  </a:lnTo>
                  <a:lnTo>
                    <a:pt x="0" y="6916"/>
                  </a:lnTo>
                  <a:lnTo>
                    <a:pt x="0" y="12226"/>
                  </a:lnTo>
                  <a:lnTo>
                    <a:pt x="3571" y="15685"/>
                  </a:lnTo>
                  <a:lnTo>
                    <a:pt x="14475" y="15685"/>
                  </a:lnTo>
                  <a:lnTo>
                    <a:pt x="18046" y="12226"/>
                  </a:lnTo>
                  <a:lnTo>
                    <a:pt x="18046" y="3458"/>
                  </a:lnTo>
                  <a:lnTo>
                    <a:pt x="1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3" name="object 703" descr=""/>
            <p:cNvSpPr/>
            <p:nvPr/>
          </p:nvSpPr>
          <p:spPr>
            <a:xfrm>
              <a:off x="3290751" y="5252982"/>
              <a:ext cx="18415" cy="15875"/>
            </a:xfrm>
            <a:custGeom>
              <a:avLst/>
              <a:gdLst/>
              <a:ahLst/>
              <a:cxnLst/>
              <a:rect l="l" t="t" r="r" b="b"/>
              <a:pathLst>
                <a:path w="18414" h="15875">
                  <a:moveTo>
                    <a:pt x="0" y="6916"/>
                  </a:moveTo>
                  <a:lnTo>
                    <a:pt x="0" y="12226"/>
                  </a:lnTo>
                  <a:lnTo>
                    <a:pt x="3571" y="15685"/>
                  </a:lnTo>
                  <a:lnTo>
                    <a:pt x="8991" y="15685"/>
                  </a:lnTo>
                  <a:lnTo>
                    <a:pt x="14475" y="15685"/>
                  </a:lnTo>
                  <a:lnTo>
                    <a:pt x="18046" y="12226"/>
                  </a:lnTo>
                  <a:lnTo>
                    <a:pt x="18046" y="6916"/>
                  </a:lnTo>
                  <a:lnTo>
                    <a:pt x="18046" y="3458"/>
                  </a:lnTo>
                  <a:lnTo>
                    <a:pt x="14475" y="0"/>
                  </a:lnTo>
                  <a:lnTo>
                    <a:pt x="8991" y="0"/>
                  </a:lnTo>
                  <a:lnTo>
                    <a:pt x="3571" y="0"/>
                  </a:lnTo>
                  <a:lnTo>
                    <a:pt x="0" y="3458"/>
                  </a:lnTo>
                  <a:lnTo>
                    <a:pt x="0" y="691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4" name="object 704" descr=""/>
            <p:cNvSpPr/>
            <p:nvPr/>
          </p:nvSpPr>
          <p:spPr>
            <a:xfrm>
              <a:off x="1330534" y="5645602"/>
              <a:ext cx="2049145" cy="0"/>
            </a:xfrm>
            <a:custGeom>
              <a:avLst/>
              <a:gdLst/>
              <a:ahLst/>
              <a:cxnLst/>
              <a:rect l="l" t="t" r="r" b="b"/>
              <a:pathLst>
                <a:path w="2049145" h="0">
                  <a:moveTo>
                    <a:pt x="0" y="0"/>
                  </a:moveTo>
                  <a:lnTo>
                    <a:pt x="2048856" y="0"/>
                  </a:lnTo>
                </a:path>
              </a:pathLst>
            </a:custGeom>
            <a:ln w="105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05" name="object 705" descr=""/>
          <p:cNvSpPr txBox="1"/>
          <p:nvPr/>
        </p:nvSpPr>
        <p:spPr>
          <a:xfrm>
            <a:off x="1316125" y="5545215"/>
            <a:ext cx="292100" cy="806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50" spc="-20">
                <a:latin typeface="Arial MT"/>
                <a:cs typeface="Arial MT"/>
              </a:rPr>
              <a:t>SEGUA220</a:t>
            </a:r>
            <a:r>
              <a:rPr dirty="0" sz="350" spc="55">
                <a:latin typeface="Arial MT"/>
                <a:cs typeface="Arial MT"/>
              </a:rPr>
              <a:t> </a:t>
            </a:r>
            <a:r>
              <a:rPr dirty="0" sz="350" spc="-50">
                <a:latin typeface="Arial MT"/>
                <a:cs typeface="Arial MT"/>
              </a:rPr>
              <a:t>B</a:t>
            </a:r>
            <a:endParaRPr sz="350">
              <a:latin typeface="Arial MT"/>
              <a:cs typeface="Arial MT"/>
            </a:endParaRPr>
          </a:p>
        </p:txBody>
      </p:sp>
      <p:grpSp>
        <p:nvGrpSpPr>
          <p:cNvPr id="706" name="object 706" descr=""/>
          <p:cNvGrpSpPr/>
          <p:nvPr/>
        </p:nvGrpSpPr>
        <p:grpSpPr>
          <a:xfrm>
            <a:off x="1331845" y="2276006"/>
            <a:ext cx="6941184" cy="3465829"/>
            <a:chOff x="1331845" y="2276006"/>
            <a:chExt cx="6941184" cy="3465829"/>
          </a:xfrm>
        </p:grpSpPr>
        <p:sp>
          <p:nvSpPr>
            <p:cNvPr id="707" name="object 707" descr=""/>
            <p:cNvSpPr/>
            <p:nvPr/>
          </p:nvSpPr>
          <p:spPr>
            <a:xfrm>
              <a:off x="1332798" y="5651277"/>
              <a:ext cx="123189" cy="89535"/>
            </a:xfrm>
            <a:custGeom>
              <a:avLst/>
              <a:gdLst/>
              <a:ahLst/>
              <a:cxnLst/>
              <a:rect l="l" t="t" r="r" b="b"/>
              <a:pathLst>
                <a:path w="123190" h="89535">
                  <a:moveTo>
                    <a:pt x="122946" y="0"/>
                  </a:moveTo>
                  <a:lnTo>
                    <a:pt x="0" y="0"/>
                  </a:lnTo>
                  <a:lnTo>
                    <a:pt x="0" y="89485"/>
                  </a:lnTo>
                  <a:lnTo>
                    <a:pt x="122946" y="89485"/>
                  </a:lnTo>
                  <a:lnTo>
                    <a:pt x="1229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8" name="object 708" descr=""/>
            <p:cNvSpPr/>
            <p:nvPr/>
          </p:nvSpPr>
          <p:spPr>
            <a:xfrm>
              <a:off x="1332798" y="5651277"/>
              <a:ext cx="123189" cy="89535"/>
            </a:xfrm>
            <a:custGeom>
              <a:avLst/>
              <a:gdLst/>
              <a:ahLst/>
              <a:cxnLst/>
              <a:rect l="l" t="t" r="r" b="b"/>
              <a:pathLst>
                <a:path w="123190" h="89535">
                  <a:moveTo>
                    <a:pt x="0" y="89485"/>
                  </a:moveTo>
                  <a:lnTo>
                    <a:pt x="122946" y="89485"/>
                  </a:lnTo>
                  <a:lnTo>
                    <a:pt x="122946" y="0"/>
                  </a:lnTo>
                  <a:lnTo>
                    <a:pt x="0" y="0"/>
                  </a:lnTo>
                  <a:lnTo>
                    <a:pt x="0" y="894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9" name="object 709" descr=""/>
            <p:cNvSpPr/>
            <p:nvPr/>
          </p:nvSpPr>
          <p:spPr>
            <a:xfrm>
              <a:off x="7478658" y="2281404"/>
              <a:ext cx="788670" cy="0"/>
            </a:xfrm>
            <a:custGeom>
              <a:avLst/>
              <a:gdLst/>
              <a:ahLst/>
              <a:cxnLst/>
              <a:rect l="l" t="t" r="r" b="b"/>
              <a:pathLst>
                <a:path w="788670" h="0">
                  <a:moveTo>
                    <a:pt x="0" y="0"/>
                  </a:moveTo>
                  <a:lnTo>
                    <a:pt x="788504" y="0"/>
                  </a:lnTo>
                </a:path>
              </a:pathLst>
            </a:custGeom>
            <a:ln w="105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10" name="object 710" descr=""/>
          <p:cNvSpPr txBox="1"/>
          <p:nvPr/>
        </p:nvSpPr>
        <p:spPr>
          <a:xfrm>
            <a:off x="7460474" y="2189785"/>
            <a:ext cx="220345" cy="806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50" spc="-10">
                <a:latin typeface="Arial MT"/>
                <a:cs typeface="Arial MT"/>
              </a:rPr>
              <a:t>CAJAB60</a:t>
            </a:r>
            <a:endParaRPr sz="350">
              <a:latin typeface="Arial MT"/>
              <a:cs typeface="Arial MT"/>
            </a:endParaRPr>
          </a:p>
        </p:txBody>
      </p:sp>
      <p:grpSp>
        <p:nvGrpSpPr>
          <p:cNvPr id="711" name="object 711" descr=""/>
          <p:cNvGrpSpPr/>
          <p:nvPr/>
        </p:nvGrpSpPr>
        <p:grpSpPr>
          <a:xfrm>
            <a:off x="7316006" y="2286126"/>
            <a:ext cx="641985" cy="1377315"/>
            <a:chOff x="7316006" y="2286126"/>
            <a:chExt cx="641985" cy="1377315"/>
          </a:xfrm>
        </p:grpSpPr>
        <p:sp>
          <p:nvSpPr>
            <p:cNvPr id="712" name="object 712" descr=""/>
            <p:cNvSpPr/>
            <p:nvPr/>
          </p:nvSpPr>
          <p:spPr>
            <a:xfrm>
              <a:off x="7480890" y="2287079"/>
              <a:ext cx="123189" cy="89535"/>
            </a:xfrm>
            <a:custGeom>
              <a:avLst/>
              <a:gdLst/>
              <a:ahLst/>
              <a:cxnLst/>
              <a:rect l="l" t="t" r="r" b="b"/>
              <a:pathLst>
                <a:path w="123190" h="89535">
                  <a:moveTo>
                    <a:pt x="122953" y="0"/>
                  </a:moveTo>
                  <a:lnTo>
                    <a:pt x="0" y="0"/>
                  </a:lnTo>
                  <a:lnTo>
                    <a:pt x="0" y="89485"/>
                  </a:lnTo>
                  <a:lnTo>
                    <a:pt x="122953" y="89485"/>
                  </a:lnTo>
                  <a:lnTo>
                    <a:pt x="1229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3" name="object 713" descr=""/>
            <p:cNvSpPr/>
            <p:nvPr/>
          </p:nvSpPr>
          <p:spPr>
            <a:xfrm>
              <a:off x="7480890" y="2287079"/>
              <a:ext cx="123189" cy="89535"/>
            </a:xfrm>
            <a:custGeom>
              <a:avLst/>
              <a:gdLst/>
              <a:ahLst/>
              <a:cxnLst/>
              <a:rect l="l" t="t" r="r" b="b"/>
              <a:pathLst>
                <a:path w="123190" h="89535">
                  <a:moveTo>
                    <a:pt x="0" y="89485"/>
                  </a:moveTo>
                  <a:lnTo>
                    <a:pt x="122953" y="89485"/>
                  </a:lnTo>
                  <a:lnTo>
                    <a:pt x="122953" y="0"/>
                  </a:lnTo>
                  <a:lnTo>
                    <a:pt x="0" y="0"/>
                  </a:lnTo>
                  <a:lnTo>
                    <a:pt x="0" y="894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4" name="object 714" descr=""/>
            <p:cNvSpPr/>
            <p:nvPr/>
          </p:nvSpPr>
          <p:spPr>
            <a:xfrm>
              <a:off x="7321403" y="3657614"/>
              <a:ext cx="631190" cy="0"/>
            </a:xfrm>
            <a:custGeom>
              <a:avLst/>
              <a:gdLst/>
              <a:ahLst/>
              <a:cxnLst/>
              <a:rect l="l" t="t" r="r" b="b"/>
              <a:pathLst>
                <a:path w="631190" h="0">
                  <a:moveTo>
                    <a:pt x="0" y="0"/>
                  </a:moveTo>
                  <a:lnTo>
                    <a:pt x="631122" y="0"/>
                  </a:lnTo>
                </a:path>
              </a:pathLst>
            </a:custGeom>
            <a:ln w="105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15" name="object 715" descr=""/>
          <p:cNvSpPr txBox="1"/>
          <p:nvPr/>
        </p:nvSpPr>
        <p:spPr>
          <a:xfrm>
            <a:off x="7274268" y="3565995"/>
            <a:ext cx="247015" cy="806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50" spc="-25">
                <a:latin typeface="Arial MT"/>
                <a:cs typeface="Arial MT"/>
              </a:rPr>
              <a:t>SMARCO60</a:t>
            </a:r>
            <a:endParaRPr sz="350">
              <a:latin typeface="Arial MT"/>
              <a:cs typeface="Arial MT"/>
            </a:endParaRPr>
          </a:p>
        </p:txBody>
      </p:sp>
      <p:grpSp>
        <p:nvGrpSpPr>
          <p:cNvPr id="716" name="object 716" descr=""/>
          <p:cNvGrpSpPr/>
          <p:nvPr/>
        </p:nvGrpSpPr>
        <p:grpSpPr>
          <a:xfrm>
            <a:off x="6212928" y="3662336"/>
            <a:ext cx="1235075" cy="91440"/>
            <a:chOff x="6212928" y="3662336"/>
            <a:chExt cx="1235075" cy="91440"/>
          </a:xfrm>
        </p:grpSpPr>
        <p:sp>
          <p:nvSpPr>
            <p:cNvPr id="717" name="object 717" descr=""/>
            <p:cNvSpPr/>
            <p:nvPr/>
          </p:nvSpPr>
          <p:spPr>
            <a:xfrm>
              <a:off x="7323699" y="3663289"/>
              <a:ext cx="123189" cy="89535"/>
            </a:xfrm>
            <a:custGeom>
              <a:avLst/>
              <a:gdLst/>
              <a:ahLst/>
              <a:cxnLst/>
              <a:rect l="l" t="t" r="r" b="b"/>
              <a:pathLst>
                <a:path w="123190" h="89535">
                  <a:moveTo>
                    <a:pt x="122946" y="0"/>
                  </a:moveTo>
                  <a:lnTo>
                    <a:pt x="0" y="0"/>
                  </a:lnTo>
                  <a:lnTo>
                    <a:pt x="0" y="89485"/>
                  </a:lnTo>
                  <a:lnTo>
                    <a:pt x="122946" y="89485"/>
                  </a:lnTo>
                  <a:lnTo>
                    <a:pt x="1229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8" name="object 718" descr=""/>
            <p:cNvSpPr/>
            <p:nvPr/>
          </p:nvSpPr>
          <p:spPr>
            <a:xfrm>
              <a:off x="7323699" y="3663289"/>
              <a:ext cx="123189" cy="89535"/>
            </a:xfrm>
            <a:custGeom>
              <a:avLst/>
              <a:gdLst/>
              <a:ahLst/>
              <a:cxnLst/>
              <a:rect l="l" t="t" r="r" b="b"/>
              <a:pathLst>
                <a:path w="123190" h="89535">
                  <a:moveTo>
                    <a:pt x="0" y="89485"/>
                  </a:moveTo>
                  <a:lnTo>
                    <a:pt x="122946" y="89485"/>
                  </a:lnTo>
                  <a:lnTo>
                    <a:pt x="122946" y="0"/>
                  </a:lnTo>
                  <a:lnTo>
                    <a:pt x="0" y="0"/>
                  </a:lnTo>
                  <a:lnTo>
                    <a:pt x="0" y="894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9" name="object 719" descr=""/>
            <p:cNvSpPr/>
            <p:nvPr/>
          </p:nvSpPr>
          <p:spPr>
            <a:xfrm>
              <a:off x="6218326" y="3734742"/>
              <a:ext cx="472440" cy="0"/>
            </a:xfrm>
            <a:custGeom>
              <a:avLst/>
              <a:gdLst/>
              <a:ahLst/>
              <a:cxnLst/>
              <a:rect l="l" t="t" r="r" b="b"/>
              <a:pathLst>
                <a:path w="472440" h="0">
                  <a:moveTo>
                    <a:pt x="0" y="0"/>
                  </a:moveTo>
                  <a:lnTo>
                    <a:pt x="471954" y="0"/>
                  </a:lnTo>
                </a:path>
              </a:pathLst>
            </a:custGeom>
            <a:ln w="105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20" name="object 720" descr=""/>
          <p:cNvSpPr txBox="1"/>
          <p:nvPr/>
        </p:nvSpPr>
        <p:spPr>
          <a:xfrm>
            <a:off x="6185666" y="3655536"/>
            <a:ext cx="219710" cy="806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50" spc="-10">
                <a:latin typeface="Arial MT"/>
                <a:cs typeface="Arial MT"/>
              </a:rPr>
              <a:t>CAJAM10</a:t>
            </a:r>
            <a:endParaRPr sz="350">
              <a:latin typeface="Arial MT"/>
              <a:cs typeface="Arial MT"/>
            </a:endParaRPr>
          </a:p>
        </p:txBody>
      </p:sp>
      <p:grpSp>
        <p:nvGrpSpPr>
          <p:cNvPr id="721" name="object 721" descr=""/>
          <p:cNvGrpSpPr/>
          <p:nvPr/>
        </p:nvGrpSpPr>
        <p:grpSpPr>
          <a:xfrm>
            <a:off x="6219605" y="2812509"/>
            <a:ext cx="2289810" cy="1018540"/>
            <a:chOff x="6219605" y="2812509"/>
            <a:chExt cx="2289810" cy="1018540"/>
          </a:xfrm>
        </p:grpSpPr>
        <p:sp>
          <p:nvSpPr>
            <p:cNvPr id="722" name="object 722" descr=""/>
            <p:cNvSpPr/>
            <p:nvPr/>
          </p:nvSpPr>
          <p:spPr>
            <a:xfrm>
              <a:off x="6220558" y="3740417"/>
              <a:ext cx="123189" cy="89535"/>
            </a:xfrm>
            <a:custGeom>
              <a:avLst/>
              <a:gdLst/>
              <a:ahLst/>
              <a:cxnLst/>
              <a:rect l="l" t="t" r="r" b="b"/>
              <a:pathLst>
                <a:path w="123189" h="89535">
                  <a:moveTo>
                    <a:pt x="122946" y="0"/>
                  </a:moveTo>
                  <a:lnTo>
                    <a:pt x="0" y="0"/>
                  </a:lnTo>
                  <a:lnTo>
                    <a:pt x="0" y="89485"/>
                  </a:lnTo>
                  <a:lnTo>
                    <a:pt x="122946" y="89485"/>
                  </a:lnTo>
                  <a:lnTo>
                    <a:pt x="1229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3" name="object 723" descr=""/>
            <p:cNvSpPr/>
            <p:nvPr/>
          </p:nvSpPr>
          <p:spPr>
            <a:xfrm>
              <a:off x="6220558" y="3740417"/>
              <a:ext cx="123189" cy="89535"/>
            </a:xfrm>
            <a:custGeom>
              <a:avLst/>
              <a:gdLst/>
              <a:ahLst/>
              <a:cxnLst/>
              <a:rect l="l" t="t" r="r" b="b"/>
              <a:pathLst>
                <a:path w="123189" h="89535">
                  <a:moveTo>
                    <a:pt x="0" y="89485"/>
                  </a:moveTo>
                  <a:lnTo>
                    <a:pt x="122946" y="89485"/>
                  </a:lnTo>
                  <a:lnTo>
                    <a:pt x="122946" y="0"/>
                  </a:lnTo>
                  <a:lnTo>
                    <a:pt x="0" y="0"/>
                  </a:lnTo>
                  <a:lnTo>
                    <a:pt x="0" y="894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4" name="object 724" descr=""/>
            <p:cNvSpPr/>
            <p:nvPr/>
          </p:nvSpPr>
          <p:spPr>
            <a:xfrm>
              <a:off x="8187515" y="2817907"/>
              <a:ext cx="316865" cy="0"/>
            </a:xfrm>
            <a:custGeom>
              <a:avLst/>
              <a:gdLst/>
              <a:ahLst/>
              <a:cxnLst/>
              <a:rect l="l" t="t" r="r" b="b"/>
              <a:pathLst>
                <a:path w="316865" h="0">
                  <a:moveTo>
                    <a:pt x="0" y="0"/>
                  </a:moveTo>
                  <a:lnTo>
                    <a:pt x="316485" y="0"/>
                  </a:lnTo>
                </a:path>
              </a:pathLst>
            </a:custGeom>
            <a:ln w="105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25" name="object 725" descr=""/>
          <p:cNvSpPr txBox="1"/>
          <p:nvPr/>
        </p:nvSpPr>
        <p:spPr>
          <a:xfrm>
            <a:off x="8158618" y="2728079"/>
            <a:ext cx="220345" cy="806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50" spc="-10">
                <a:latin typeface="Arial MT"/>
                <a:cs typeface="Arial MT"/>
              </a:rPr>
              <a:t>CAJAB10</a:t>
            </a:r>
            <a:endParaRPr sz="350">
              <a:latin typeface="Arial MT"/>
              <a:cs typeface="Arial MT"/>
            </a:endParaRPr>
          </a:p>
        </p:txBody>
      </p:sp>
      <p:grpSp>
        <p:nvGrpSpPr>
          <p:cNvPr id="726" name="object 726" descr=""/>
          <p:cNvGrpSpPr/>
          <p:nvPr/>
        </p:nvGrpSpPr>
        <p:grpSpPr>
          <a:xfrm>
            <a:off x="7867481" y="2820931"/>
            <a:ext cx="448309" cy="1454150"/>
            <a:chOff x="7867481" y="2820931"/>
            <a:chExt cx="448309" cy="1454150"/>
          </a:xfrm>
        </p:grpSpPr>
        <p:sp>
          <p:nvSpPr>
            <p:cNvPr id="727" name="object 727" descr=""/>
            <p:cNvSpPr/>
            <p:nvPr/>
          </p:nvSpPr>
          <p:spPr>
            <a:xfrm>
              <a:off x="8189811" y="2821884"/>
              <a:ext cx="125095" cy="89535"/>
            </a:xfrm>
            <a:custGeom>
              <a:avLst/>
              <a:gdLst/>
              <a:ahLst/>
              <a:cxnLst/>
              <a:rect l="l" t="t" r="r" b="b"/>
              <a:pathLst>
                <a:path w="125095" h="89535">
                  <a:moveTo>
                    <a:pt x="124821" y="0"/>
                  </a:moveTo>
                  <a:lnTo>
                    <a:pt x="0" y="0"/>
                  </a:lnTo>
                  <a:lnTo>
                    <a:pt x="0" y="89330"/>
                  </a:lnTo>
                  <a:lnTo>
                    <a:pt x="124821" y="89330"/>
                  </a:lnTo>
                  <a:lnTo>
                    <a:pt x="1248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8" name="object 728" descr=""/>
            <p:cNvSpPr/>
            <p:nvPr/>
          </p:nvSpPr>
          <p:spPr>
            <a:xfrm>
              <a:off x="8189811" y="2821884"/>
              <a:ext cx="125095" cy="89535"/>
            </a:xfrm>
            <a:custGeom>
              <a:avLst/>
              <a:gdLst/>
              <a:ahLst/>
              <a:cxnLst/>
              <a:rect l="l" t="t" r="r" b="b"/>
              <a:pathLst>
                <a:path w="125095" h="89535">
                  <a:moveTo>
                    <a:pt x="0" y="89330"/>
                  </a:moveTo>
                  <a:lnTo>
                    <a:pt x="124821" y="89330"/>
                  </a:lnTo>
                  <a:lnTo>
                    <a:pt x="124821" y="0"/>
                  </a:lnTo>
                  <a:lnTo>
                    <a:pt x="0" y="0"/>
                  </a:lnTo>
                  <a:lnTo>
                    <a:pt x="0" y="8933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9" name="object 729" descr=""/>
            <p:cNvSpPr/>
            <p:nvPr/>
          </p:nvSpPr>
          <p:spPr>
            <a:xfrm>
              <a:off x="7872879" y="4269393"/>
              <a:ext cx="314960" cy="0"/>
            </a:xfrm>
            <a:custGeom>
              <a:avLst/>
              <a:gdLst/>
              <a:ahLst/>
              <a:cxnLst/>
              <a:rect l="l" t="t" r="r" b="b"/>
              <a:pathLst>
                <a:path w="314959" h="0">
                  <a:moveTo>
                    <a:pt x="0" y="0"/>
                  </a:moveTo>
                  <a:lnTo>
                    <a:pt x="314636" y="0"/>
                  </a:lnTo>
                </a:path>
              </a:pathLst>
            </a:custGeom>
            <a:ln w="105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30" name="object 730" descr=""/>
          <p:cNvSpPr txBox="1"/>
          <p:nvPr/>
        </p:nvSpPr>
        <p:spPr>
          <a:xfrm>
            <a:off x="7820450" y="4181417"/>
            <a:ext cx="247015" cy="806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50" spc="-25">
                <a:latin typeface="Arial MT"/>
                <a:cs typeface="Arial MT"/>
              </a:rPr>
              <a:t>SMARCO10</a:t>
            </a:r>
            <a:endParaRPr sz="350">
              <a:latin typeface="Arial MT"/>
              <a:cs typeface="Arial MT"/>
            </a:endParaRPr>
          </a:p>
        </p:txBody>
      </p:sp>
      <p:grpSp>
        <p:nvGrpSpPr>
          <p:cNvPr id="731" name="object 731" descr=""/>
          <p:cNvGrpSpPr/>
          <p:nvPr/>
        </p:nvGrpSpPr>
        <p:grpSpPr>
          <a:xfrm>
            <a:off x="6842138" y="2735381"/>
            <a:ext cx="1156970" cy="1630680"/>
            <a:chOff x="6842138" y="2735381"/>
            <a:chExt cx="1156970" cy="1630680"/>
          </a:xfrm>
        </p:grpSpPr>
        <p:sp>
          <p:nvSpPr>
            <p:cNvPr id="732" name="object 732" descr=""/>
            <p:cNvSpPr/>
            <p:nvPr/>
          </p:nvSpPr>
          <p:spPr>
            <a:xfrm>
              <a:off x="7875174" y="4275222"/>
              <a:ext cx="123189" cy="89535"/>
            </a:xfrm>
            <a:custGeom>
              <a:avLst/>
              <a:gdLst/>
              <a:ahLst/>
              <a:cxnLst/>
              <a:rect l="l" t="t" r="r" b="b"/>
              <a:pathLst>
                <a:path w="123190" h="89535">
                  <a:moveTo>
                    <a:pt x="122946" y="0"/>
                  </a:moveTo>
                  <a:lnTo>
                    <a:pt x="0" y="0"/>
                  </a:lnTo>
                  <a:lnTo>
                    <a:pt x="0" y="89330"/>
                  </a:lnTo>
                  <a:lnTo>
                    <a:pt x="122946" y="89330"/>
                  </a:lnTo>
                  <a:lnTo>
                    <a:pt x="1229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3" name="object 733" descr=""/>
            <p:cNvSpPr/>
            <p:nvPr/>
          </p:nvSpPr>
          <p:spPr>
            <a:xfrm>
              <a:off x="7875174" y="4275222"/>
              <a:ext cx="123189" cy="89535"/>
            </a:xfrm>
            <a:custGeom>
              <a:avLst/>
              <a:gdLst/>
              <a:ahLst/>
              <a:cxnLst/>
              <a:rect l="l" t="t" r="r" b="b"/>
              <a:pathLst>
                <a:path w="123190" h="89535">
                  <a:moveTo>
                    <a:pt x="0" y="89330"/>
                  </a:moveTo>
                  <a:lnTo>
                    <a:pt x="122946" y="89330"/>
                  </a:lnTo>
                  <a:lnTo>
                    <a:pt x="122946" y="0"/>
                  </a:lnTo>
                  <a:lnTo>
                    <a:pt x="0" y="0"/>
                  </a:lnTo>
                  <a:lnTo>
                    <a:pt x="0" y="8933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4" name="object 734" descr=""/>
            <p:cNvSpPr/>
            <p:nvPr/>
          </p:nvSpPr>
          <p:spPr>
            <a:xfrm>
              <a:off x="6847535" y="2740778"/>
              <a:ext cx="316865" cy="0"/>
            </a:xfrm>
            <a:custGeom>
              <a:avLst/>
              <a:gdLst/>
              <a:ahLst/>
              <a:cxnLst/>
              <a:rect l="l" t="t" r="r" b="b"/>
              <a:pathLst>
                <a:path w="316865" h="0">
                  <a:moveTo>
                    <a:pt x="0" y="0"/>
                  </a:moveTo>
                  <a:lnTo>
                    <a:pt x="316485" y="0"/>
                  </a:lnTo>
                </a:path>
              </a:pathLst>
            </a:custGeom>
            <a:ln w="105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35" name="object 735" descr=""/>
          <p:cNvSpPr txBox="1"/>
          <p:nvPr/>
        </p:nvSpPr>
        <p:spPr>
          <a:xfrm>
            <a:off x="6795107" y="2650951"/>
            <a:ext cx="241300" cy="806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50" spc="-10">
                <a:latin typeface="Arial MT"/>
                <a:cs typeface="Arial MT"/>
              </a:rPr>
              <a:t>CHILET10</a:t>
            </a:r>
            <a:endParaRPr sz="350">
              <a:latin typeface="Arial MT"/>
              <a:cs typeface="Arial MT"/>
            </a:endParaRPr>
          </a:p>
        </p:txBody>
      </p:sp>
      <p:grpSp>
        <p:nvGrpSpPr>
          <p:cNvPr id="736" name="object 736" descr=""/>
          <p:cNvGrpSpPr/>
          <p:nvPr/>
        </p:nvGrpSpPr>
        <p:grpSpPr>
          <a:xfrm>
            <a:off x="5265447" y="2735381"/>
            <a:ext cx="1710689" cy="101600"/>
            <a:chOff x="5265447" y="2735381"/>
            <a:chExt cx="1710689" cy="101600"/>
          </a:xfrm>
        </p:grpSpPr>
        <p:sp>
          <p:nvSpPr>
            <p:cNvPr id="737" name="object 737" descr=""/>
            <p:cNvSpPr/>
            <p:nvPr/>
          </p:nvSpPr>
          <p:spPr>
            <a:xfrm>
              <a:off x="6849831" y="2746454"/>
              <a:ext cx="125095" cy="89535"/>
            </a:xfrm>
            <a:custGeom>
              <a:avLst/>
              <a:gdLst/>
              <a:ahLst/>
              <a:cxnLst/>
              <a:rect l="l" t="t" r="r" b="b"/>
              <a:pathLst>
                <a:path w="125095" h="89535">
                  <a:moveTo>
                    <a:pt x="124821" y="0"/>
                  </a:moveTo>
                  <a:lnTo>
                    <a:pt x="0" y="0"/>
                  </a:lnTo>
                  <a:lnTo>
                    <a:pt x="0" y="89485"/>
                  </a:lnTo>
                  <a:lnTo>
                    <a:pt x="124821" y="89485"/>
                  </a:lnTo>
                  <a:lnTo>
                    <a:pt x="1248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8" name="object 738" descr=""/>
            <p:cNvSpPr/>
            <p:nvPr/>
          </p:nvSpPr>
          <p:spPr>
            <a:xfrm>
              <a:off x="6849831" y="2746454"/>
              <a:ext cx="125095" cy="89535"/>
            </a:xfrm>
            <a:custGeom>
              <a:avLst/>
              <a:gdLst/>
              <a:ahLst/>
              <a:cxnLst/>
              <a:rect l="l" t="t" r="r" b="b"/>
              <a:pathLst>
                <a:path w="125095" h="89535">
                  <a:moveTo>
                    <a:pt x="0" y="89485"/>
                  </a:moveTo>
                  <a:lnTo>
                    <a:pt x="124821" y="89485"/>
                  </a:lnTo>
                  <a:lnTo>
                    <a:pt x="124821" y="0"/>
                  </a:lnTo>
                  <a:lnTo>
                    <a:pt x="0" y="0"/>
                  </a:lnTo>
                  <a:lnTo>
                    <a:pt x="0" y="894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9" name="object 739" descr=""/>
            <p:cNvSpPr/>
            <p:nvPr/>
          </p:nvSpPr>
          <p:spPr>
            <a:xfrm>
              <a:off x="5270845" y="2740778"/>
              <a:ext cx="236854" cy="0"/>
            </a:xfrm>
            <a:custGeom>
              <a:avLst/>
              <a:gdLst/>
              <a:ahLst/>
              <a:cxnLst/>
              <a:rect l="l" t="t" r="r" b="b"/>
              <a:pathLst>
                <a:path w="236854" h="0">
                  <a:moveTo>
                    <a:pt x="0" y="0"/>
                  </a:moveTo>
                  <a:lnTo>
                    <a:pt x="236838" y="0"/>
                  </a:lnTo>
                </a:path>
              </a:pathLst>
            </a:custGeom>
            <a:ln w="105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40" name="object 740" descr=""/>
          <p:cNvSpPr txBox="1"/>
          <p:nvPr/>
        </p:nvSpPr>
        <p:spPr>
          <a:xfrm>
            <a:off x="5194758" y="2661510"/>
            <a:ext cx="217804" cy="806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50" spc="-10">
                <a:latin typeface="Arial MT"/>
                <a:cs typeface="Arial MT"/>
              </a:rPr>
              <a:t>TEMB2.3</a:t>
            </a:r>
            <a:endParaRPr sz="350">
              <a:latin typeface="Arial MT"/>
              <a:cs typeface="Arial MT"/>
            </a:endParaRPr>
          </a:p>
        </p:txBody>
      </p:sp>
      <p:grpSp>
        <p:nvGrpSpPr>
          <p:cNvPr id="741" name="object 741" descr=""/>
          <p:cNvGrpSpPr/>
          <p:nvPr/>
        </p:nvGrpSpPr>
        <p:grpSpPr>
          <a:xfrm>
            <a:off x="5272188" y="2745501"/>
            <a:ext cx="2843530" cy="153670"/>
            <a:chOff x="5272188" y="2745501"/>
            <a:chExt cx="2843530" cy="153670"/>
          </a:xfrm>
        </p:grpSpPr>
        <p:sp>
          <p:nvSpPr>
            <p:cNvPr id="742" name="object 742" descr=""/>
            <p:cNvSpPr/>
            <p:nvPr/>
          </p:nvSpPr>
          <p:spPr>
            <a:xfrm>
              <a:off x="5273141" y="2746454"/>
              <a:ext cx="125095" cy="89535"/>
            </a:xfrm>
            <a:custGeom>
              <a:avLst/>
              <a:gdLst/>
              <a:ahLst/>
              <a:cxnLst/>
              <a:rect l="l" t="t" r="r" b="b"/>
              <a:pathLst>
                <a:path w="125095" h="89535">
                  <a:moveTo>
                    <a:pt x="124662" y="0"/>
                  </a:moveTo>
                  <a:lnTo>
                    <a:pt x="0" y="0"/>
                  </a:lnTo>
                  <a:lnTo>
                    <a:pt x="0" y="89485"/>
                  </a:lnTo>
                  <a:lnTo>
                    <a:pt x="124662" y="89485"/>
                  </a:lnTo>
                  <a:lnTo>
                    <a:pt x="1246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3" name="object 743" descr=""/>
            <p:cNvSpPr/>
            <p:nvPr/>
          </p:nvSpPr>
          <p:spPr>
            <a:xfrm>
              <a:off x="5273141" y="2746454"/>
              <a:ext cx="125095" cy="89535"/>
            </a:xfrm>
            <a:custGeom>
              <a:avLst/>
              <a:gdLst/>
              <a:ahLst/>
              <a:cxnLst/>
              <a:rect l="l" t="t" r="r" b="b"/>
              <a:pathLst>
                <a:path w="125095" h="89535">
                  <a:moveTo>
                    <a:pt x="0" y="89485"/>
                  </a:moveTo>
                  <a:lnTo>
                    <a:pt x="124662" y="89485"/>
                  </a:lnTo>
                  <a:lnTo>
                    <a:pt x="124662" y="0"/>
                  </a:lnTo>
                  <a:lnTo>
                    <a:pt x="0" y="0"/>
                  </a:lnTo>
                  <a:lnTo>
                    <a:pt x="0" y="894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4" name="object 744" descr=""/>
            <p:cNvSpPr/>
            <p:nvPr/>
          </p:nvSpPr>
          <p:spPr>
            <a:xfrm>
              <a:off x="7793295" y="2893307"/>
              <a:ext cx="316865" cy="0"/>
            </a:xfrm>
            <a:custGeom>
              <a:avLst/>
              <a:gdLst/>
              <a:ahLst/>
              <a:cxnLst/>
              <a:rect l="l" t="t" r="r" b="b"/>
              <a:pathLst>
                <a:path w="316865" h="0">
                  <a:moveTo>
                    <a:pt x="0" y="0"/>
                  </a:moveTo>
                  <a:lnTo>
                    <a:pt x="316485" y="0"/>
                  </a:lnTo>
                </a:path>
              </a:pathLst>
            </a:custGeom>
            <a:ln w="105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45" name="object 745" descr=""/>
          <p:cNvSpPr txBox="1"/>
          <p:nvPr/>
        </p:nvSpPr>
        <p:spPr>
          <a:xfrm>
            <a:off x="7749858" y="2791128"/>
            <a:ext cx="220345" cy="806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50" spc="-10">
                <a:latin typeface="Arial MT"/>
                <a:cs typeface="Arial MT"/>
              </a:rPr>
              <a:t>CAJAB23</a:t>
            </a:r>
            <a:endParaRPr sz="350">
              <a:latin typeface="Arial MT"/>
              <a:cs typeface="Arial MT"/>
            </a:endParaRPr>
          </a:p>
        </p:txBody>
      </p:sp>
      <p:grpSp>
        <p:nvGrpSpPr>
          <p:cNvPr id="746" name="object 746" descr=""/>
          <p:cNvGrpSpPr/>
          <p:nvPr/>
        </p:nvGrpSpPr>
        <p:grpSpPr>
          <a:xfrm>
            <a:off x="7473260" y="2898060"/>
            <a:ext cx="448309" cy="1377315"/>
            <a:chOff x="7473260" y="2898060"/>
            <a:chExt cx="448309" cy="1377315"/>
          </a:xfrm>
        </p:grpSpPr>
        <p:sp>
          <p:nvSpPr>
            <p:cNvPr id="747" name="object 747" descr=""/>
            <p:cNvSpPr/>
            <p:nvPr/>
          </p:nvSpPr>
          <p:spPr>
            <a:xfrm>
              <a:off x="7795526" y="2899012"/>
              <a:ext cx="125095" cy="89535"/>
            </a:xfrm>
            <a:custGeom>
              <a:avLst/>
              <a:gdLst/>
              <a:ahLst/>
              <a:cxnLst/>
              <a:rect l="l" t="t" r="r" b="b"/>
              <a:pathLst>
                <a:path w="125095" h="89535">
                  <a:moveTo>
                    <a:pt x="124821" y="0"/>
                  </a:moveTo>
                  <a:lnTo>
                    <a:pt x="0" y="0"/>
                  </a:lnTo>
                  <a:lnTo>
                    <a:pt x="0" y="89330"/>
                  </a:lnTo>
                  <a:lnTo>
                    <a:pt x="124821" y="89330"/>
                  </a:lnTo>
                  <a:lnTo>
                    <a:pt x="1248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8" name="object 748" descr=""/>
            <p:cNvSpPr/>
            <p:nvPr/>
          </p:nvSpPr>
          <p:spPr>
            <a:xfrm>
              <a:off x="7795526" y="2899012"/>
              <a:ext cx="125095" cy="89535"/>
            </a:xfrm>
            <a:custGeom>
              <a:avLst/>
              <a:gdLst/>
              <a:ahLst/>
              <a:cxnLst/>
              <a:rect l="l" t="t" r="r" b="b"/>
              <a:pathLst>
                <a:path w="125095" h="89535">
                  <a:moveTo>
                    <a:pt x="0" y="89330"/>
                  </a:moveTo>
                  <a:lnTo>
                    <a:pt x="124821" y="89330"/>
                  </a:lnTo>
                  <a:lnTo>
                    <a:pt x="124821" y="0"/>
                  </a:lnTo>
                  <a:lnTo>
                    <a:pt x="0" y="0"/>
                  </a:lnTo>
                  <a:lnTo>
                    <a:pt x="0" y="8933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9" name="object 749" descr=""/>
            <p:cNvSpPr/>
            <p:nvPr/>
          </p:nvSpPr>
          <p:spPr>
            <a:xfrm>
              <a:off x="7478658" y="4269392"/>
              <a:ext cx="314960" cy="0"/>
            </a:xfrm>
            <a:custGeom>
              <a:avLst/>
              <a:gdLst/>
              <a:ahLst/>
              <a:cxnLst/>
              <a:rect l="l" t="t" r="r" b="b"/>
              <a:pathLst>
                <a:path w="314959" h="0">
                  <a:moveTo>
                    <a:pt x="0" y="0"/>
                  </a:moveTo>
                  <a:lnTo>
                    <a:pt x="314636" y="0"/>
                  </a:lnTo>
                </a:path>
              </a:pathLst>
            </a:custGeom>
            <a:ln w="105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50" name="object 750" descr=""/>
          <p:cNvSpPr txBox="1"/>
          <p:nvPr/>
        </p:nvSpPr>
        <p:spPr>
          <a:xfrm>
            <a:off x="7411754" y="4167338"/>
            <a:ext cx="247015" cy="806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50" spc="-25">
                <a:latin typeface="Arial MT"/>
                <a:cs typeface="Arial MT"/>
              </a:rPr>
              <a:t>SMARCO23</a:t>
            </a:r>
            <a:endParaRPr sz="350">
              <a:latin typeface="Arial MT"/>
              <a:cs typeface="Arial MT"/>
            </a:endParaRPr>
          </a:p>
        </p:txBody>
      </p:sp>
      <p:grpSp>
        <p:nvGrpSpPr>
          <p:cNvPr id="751" name="object 751" descr=""/>
          <p:cNvGrpSpPr/>
          <p:nvPr/>
        </p:nvGrpSpPr>
        <p:grpSpPr>
          <a:xfrm>
            <a:off x="6448045" y="2812509"/>
            <a:ext cx="1156970" cy="1553210"/>
            <a:chOff x="6448045" y="2812509"/>
            <a:chExt cx="1156970" cy="1553210"/>
          </a:xfrm>
        </p:grpSpPr>
        <p:sp>
          <p:nvSpPr>
            <p:cNvPr id="752" name="object 752" descr=""/>
            <p:cNvSpPr/>
            <p:nvPr/>
          </p:nvSpPr>
          <p:spPr>
            <a:xfrm>
              <a:off x="7480890" y="4275222"/>
              <a:ext cx="123189" cy="89535"/>
            </a:xfrm>
            <a:custGeom>
              <a:avLst/>
              <a:gdLst/>
              <a:ahLst/>
              <a:cxnLst/>
              <a:rect l="l" t="t" r="r" b="b"/>
              <a:pathLst>
                <a:path w="123190" h="89535">
                  <a:moveTo>
                    <a:pt x="122953" y="0"/>
                  </a:moveTo>
                  <a:lnTo>
                    <a:pt x="0" y="0"/>
                  </a:lnTo>
                  <a:lnTo>
                    <a:pt x="0" y="89330"/>
                  </a:lnTo>
                  <a:lnTo>
                    <a:pt x="122953" y="89330"/>
                  </a:lnTo>
                  <a:lnTo>
                    <a:pt x="1229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3" name="object 753" descr=""/>
            <p:cNvSpPr/>
            <p:nvPr/>
          </p:nvSpPr>
          <p:spPr>
            <a:xfrm>
              <a:off x="7480890" y="4275222"/>
              <a:ext cx="123189" cy="89535"/>
            </a:xfrm>
            <a:custGeom>
              <a:avLst/>
              <a:gdLst/>
              <a:ahLst/>
              <a:cxnLst/>
              <a:rect l="l" t="t" r="r" b="b"/>
              <a:pathLst>
                <a:path w="123190" h="89535">
                  <a:moveTo>
                    <a:pt x="0" y="89330"/>
                  </a:moveTo>
                  <a:lnTo>
                    <a:pt x="122953" y="89330"/>
                  </a:lnTo>
                  <a:lnTo>
                    <a:pt x="122953" y="0"/>
                  </a:lnTo>
                  <a:lnTo>
                    <a:pt x="0" y="0"/>
                  </a:lnTo>
                  <a:lnTo>
                    <a:pt x="0" y="8933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4" name="object 754" descr=""/>
            <p:cNvSpPr/>
            <p:nvPr/>
          </p:nvSpPr>
          <p:spPr>
            <a:xfrm>
              <a:off x="6453443" y="2817907"/>
              <a:ext cx="316865" cy="0"/>
            </a:xfrm>
            <a:custGeom>
              <a:avLst/>
              <a:gdLst/>
              <a:ahLst/>
              <a:cxnLst/>
              <a:rect l="l" t="t" r="r" b="b"/>
              <a:pathLst>
                <a:path w="316865" h="0">
                  <a:moveTo>
                    <a:pt x="0" y="0"/>
                  </a:moveTo>
                  <a:lnTo>
                    <a:pt x="316358" y="0"/>
                  </a:lnTo>
                </a:path>
              </a:pathLst>
            </a:custGeom>
            <a:ln w="105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55" name="object 755" descr=""/>
          <p:cNvSpPr txBox="1"/>
          <p:nvPr/>
        </p:nvSpPr>
        <p:spPr>
          <a:xfrm>
            <a:off x="6386539" y="2714062"/>
            <a:ext cx="241300" cy="806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50" spc="-10">
                <a:latin typeface="Arial MT"/>
                <a:cs typeface="Arial MT"/>
              </a:rPr>
              <a:t>CHILET23</a:t>
            </a:r>
            <a:endParaRPr sz="350">
              <a:latin typeface="Arial MT"/>
              <a:cs typeface="Arial MT"/>
            </a:endParaRPr>
          </a:p>
        </p:txBody>
      </p:sp>
      <p:grpSp>
        <p:nvGrpSpPr>
          <p:cNvPr id="756" name="object 756" descr=""/>
          <p:cNvGrpSpPr/>
          <p:nvPr/>
        </p:nvGrpSpPr>
        <p:grpSpPr>
          <a:xfrm>
            <a:off x="4871227" y="2812509"/>
            <a:ext cx="1710689" cy="99695"/>
            <a:chOff x="4871227" y="2812509"/>
            <a:chExt cx="1710689" cy="99695"/>
          </a:xfrm>
        </p:grpSpPr>
        <p:sp>
          <p:nvSpPr>
            <p:cNvPr id="757" name="object 757" descr=""/>
            <p:cNvSpPr/>
            <p:nvPr/>
          </p:nvSpPr>
          <p:spPr>
            <a:xfrm>
              <a:off x="6455675" y="2821884"/>
              <a:ext cx="125095" cy="89535"/>
            </a:xfrm>
            <a:custGeom>
              <a:avLst/>
              <a:gdLst/>
              <a:ahLst/>
              <a:cxnLst/>
              <a:rect l="l" t="t" r="r" b="b"/>
              <a:pathLst>
                <a:path w="125095" h="89535">
                  <a:moveTo>
                    <a:pt x="124662" y="0"/>
                  </a:moveTo>
                  <a:lnTo>
                    <a:pt x="0" y="0"/>
                  </a:lnTo>
                  <a:lnTo>
                    <a:pt x="0" y="89330"/>
                  </a:lnTo>
                  <a:lnTo>
                    <a:pt x="124662" y="89330"/>
                  </a:lnTo>
                  <a:lnTo>
                    <a:pt x="1246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8" name="object 758" descr=""/>
            <p:cNvSpPr/>
            <p:nvPr/>
          </p:nvSpPr>
          <p:spPr>
            <a:xfrm>
              <a:off x="6455675" y="2821884"/>
              <a:ext cx="125095" cy="89535"/>
            </a:xfrm>
            <a:custGeom>
              <a:avLst/>
              <a:gdLst/>
              <a:ahLst/>
              <a:cxnLst/>
              <a:rect l="l" t="t" r="r" b="b"/>
              <a:pathLst>
                <a:path w="125095" h="89535">
                  <a:moveTo>
                    <a:pt x="0" y="89330"/>
                  </a:moveTo>
                  <a:lnTo>
                    <a:pt x="124662" y="89330"/>
                  </a:lnTo>
                  <a:lnTo>
                    <a:pt x="124662" y="0"/>
                  </a:lnTo>
                  <a:lnTo>
                    <a:pt x="0" y="0"/>
                  </a:lnTo>
                  <a:lnTo>
                    <a:pt x="0" y="8933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9" name="object 759" descr=""/>
            <p:cNvSpPr/>
            <p:nvPr/>
          </p:nvSpPr>
          <p:spPr>
            <a:xfrm>
              <a:off x="4876624" y="2817907"/>
              <a:ext cx="316865" cy="0"/>
            </a:xfrm>
            <a:custGeom>
              <a:avLst/>
              <a:gdLst/>
              <a:ahLst/>
              <a:cxnLst/>
              <a:rect l="l" t="t" r="r" b="b"/>
              <a:pathLst>
                <a:path w="316864" h="0">
                  <a:moveTo>
                    <a:pt x="0" y="0"/>
                  </a:moveTo>
                  <a:lnTo>
                    <a:pt x="316485" y="0"/>
                  </a:lnTo>
                </a:path>
              </a:pathLst>
            </a:custGeom>
            <a:ln w="105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60" name="object 760" descr=""/>
          <p:cNvSpPr txBox="1"/>
          <p:nvPr/>
        </p:nvSpPr>
        <p:spPr>
          <a:xfrm>
            <a:off x="4871067" y="2724621"/>
            <a:ext cx="196850" cy="806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50" spc="-10">
                <a:latin typeface="Arial MT"/>
                <a:cs typeface="Arial MT"/>
              </a:rPr>
              <a:t>TEMB13</a:t>
            </a:r>
            <a:endParaRPr sz="350">
              <a:latin typeface="Arial MT"/>
              <a:cs typeface="Arial MT"/>
            </a:endParaRPr>
          </a:p>
        </p:txBody>
      </p:sp>
      <p:grpSp>
        <p:nvGrpSpPr>
          <p:cNvPr id="761" name="object 761" descr=""/>
          <p:cNvGrpSpPr/>
          <p:nvPr/>
        </p:nvGrpSpPr>
        <p:grpSpPr>
          <a:xfrm>
            <a:off x="4877904" y="2276006"/>
            <a:ext cx="2054860" cy="636270"/>
            <a:chOff x="4877904" y="2276006"/>
            <a:chExt cx="2054860" cy="636270"/>
          </a:xfrm>
        </p:grpSpPr>
        <p:sp>
          <p:nvSpPr>
            <p:cNvPr id="762" name="object 762" descr=""/>
            <p:cNvSpPr/>
            <p:nvPr/>
          </p:nvSpPr>
          <p:spPr>
            <a:xfrm>
              <a:off x="4878856" y="2821884"/>
              <a:ext cx="125095" cy="89535"/>
            </a:xfrm>
            <a:custGeom>
              <a:avLst/>
              <a:gdLst/>
              <a:ahLst/>
              <a:cxnLst/>
              <a:rect l="l" t="t" r="r" b="b"/>
              <a:pathLst>
                <a:path w="125095" h="89535">
                  <a:moveTo>
                    <a:pt x="124821" y="0"/>
                  </a:moveTo>
                  <a:lnTo>
                    <a:pt x="0" y="0"/>
                  </a:lnTo>
                  <a:lnTo>
                    <a:pt x="0" y="89330"/>
                  </a:lnTo>
                  <a:lnTo>
                    <a:pt x="124821" y="89330"/>
                  </a:lnTo>
                  <a:lnTo>
                    <a:pt x="1248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3" name="object 763" descr=""/>
            <p:cNvSpPr/>
            <p:nvPr/>
          </p:nvSpPr>
          <p:spPr>
            <a:xfrm>
              <a:off x="4878856" y="2821884"/>
              <a:ext cx="125095" cy="89535"/>
            </a:xfrm>
            <a:custGeom>
              <a:avLst/>
              <a:gdLst/>
              <a:ahLst/>
              <a:cxnLst/>
              <a:rect l="l" t="t" r="r" b="b"/>
              <a:pathLst>
                <a:path w="125095" h="89535">
                  <a:moveTo>
                    <a:pt x="0" y="89330"/>
                  </a:moveTo>
                  <a:lnTo>
                    <a:pt x="124821" y="89330"/>
                  </a:lnTo>
                  <a:lnTo>
                    <a:pt x="124821" y="0"/>
                  </a:lnTo>
                  <a:lnTo>
                    <a:pt x="0" y="0"/>
                  </a:lnTo>
                  <a:lnTo>
                    <a:pt x="0" y="8933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4" name="object 764" descr=""/>
            <p:cNvSpPr/>
            <p:nvPr/>
          </p:nvSpPr>
          <p:spPr>
            <a:xfrm>
              <a:off x="5981424" y="2281404"/>
              <a:ext cx="946150" cy="0"/>
            </a:xfrm>
            <a:custGeom>
              <a:avLst/>
              <a:gdLst/>
              <a:ahLst/>
              <a:cxnLst/>
              <a:rect l="l" t="t" r="r" b="b"/>
              <a:pathLst>
                <a:path w="946150" h="0">
                  <a:moveTo>
                    <a:pt x="0" y="0"/>
                  </a:moveTo>
                  <a:lnTo>
                    <a:pt x="945759" y="0"/>
                  </a:lnTo>
                </a:path>
              </a:pathLst>
            </a:custGeom>
            <a:ln w="105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65" name="object 765" descr=""/>
          <p:cNvSpPr txBox="1"/>
          <p:nvPr/>
        </p:nvSpPr>
        <p:spPr>
          <a:xfrm>
            <a:off x="5925233" y="2202198"/>
            <a:ext cx="241300" cy="806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50" spc="-10">
                <a:latin typeface="Arial MT"/>
                <a:cs typeface="Arial MT"/>
              </a:rPr>
              <a:t>CHILET60</a:t>
            </a:r>
            <a:endParaRPr sz="350">
              <a:latin typeface="Arial MT"/>
              <a:cs typeface="Arial MT"/>
            </a:endParaRPr>
          </a:p>
        </p:txBody>
      </p:sp>
      <p:grpSp>
        <p:nvGrpSpPr>
          <p:cNvPr id="766" name="object 766" descr=""/>
          <p:cNvGrpSpPr/>
          <p:nvPr/>
        </p:nvGrpSpPr>
        <p:grpSpPr>
          <a:xfrm>
            <a:off x="4713845" y="2276006"/>
            <a:ext cx="1393825" cy="101600"/>
            <a:chOff x="4713845" y="2276006"/>
            <a:chExt cx="1393825" cy="101600"/>
          </a:xfrm>
        </p:grpSpPr>
        <p:sp>
          <p:nvSpPr>
            <p:cNvPr id="767" name="object 767" descr=""/>
            <p:cNvSpPr/>
            <p:nvPr/>
          </p:nvSpPr>
          <p:spPr>
            <a:xfrm>
              <a:off x="5983719" y="2287079"/>
              <a:ext cx="123189" cy="89535"/>
            </a:xfrm>
            <a:custGeom>
              <a:avLst/>
              <a:gdLst/>
              <a:ahLst/>
              <a:cxnLst/>
              <a:rect l="l" t="t" r="r" b="b"/>
              <a:pathLst>
                <a:path w="123189" h="89535">
                  <a:moveTo>
                    <a:pt x="122946" y="0"/>
                  </a:moveTo>
                  <a:lnTo>
                    <a:pt x="0" y="0"/>
                  </a:lnTo>
                  <a:lnTo>
                    <a:pt x="0" y="89485"/>
                  </a:lnTo>
                  <a:lnTo>
                    <a:pt x="122946" y="89485"/>
                  </a:lnTo>
                  <a:lnTo>
                    <a:pt x="1229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8" name="object 768" descr=""/>
            <p:cNvSpPr/>
            <p:nvPr/>
          </p:nvSpPr>
          <p:spPr>
            <a:xfrm>
              <a:off x="5983719" y="2287079"/>
              <a:ext cx="123189" cy="89535"/>
            </a:xfrm>
            <a:custGeom>
              <a:avLst/>
              <a:gdLst/>
              <a:ahLst/>
              <a:cxnLst/>
              <a:rect l="l" t="t" r="r" b="b"/>
              <a:pathLst>
                <a:path w="123189" h="89535">
                  <a:moveTo>
                    <a:pt x="0" y="89485"/>
                  </a:moveTo>
                  <a:lnTo>
                    <a:pt x="122946" y="89485"/>
                  </a:lnTo>
                  <a:lnTo>
                    <a:pt x="122946" y="0"/>
                  </a:lnTo>
                  <a:lnTo>
                    <a:pt x="0" y="0"/>
                  </a:lnTo>
                  <a:lnTo>
                    <a:pt x="0" y="894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9" name="object 769" descr=""/>
            <p:cNvSpPr/>
            <p:nvPr/>
          </p:nvSpPr>
          <p:spPr>
            <a:xfrm>
              <a:off x="4719242" y="2281404"/>
              <a:ext cx="788670" cy="0"/>
            </a:xfrm>
            <a:custGeom>
              <a:avLst/>
              <a:gdLst/>
              <a:ahLst/>
              <a:cxnLst/>
              <a:rect l="l" t="t" r="r" b="b"/>
              <a:pathLst>
                <a:path w="788670" h="0">
                  <a:moveTo>
                    <a:pt x="0" y="0"/>
                  </a:moveTo>
                  <a:lnTo>
                    <a:pt x="788440" y="0"/>
                  </a:lnTo>
                </a:path>
              </a:pathLst>
            </a:custGeom>
            <a:ln w="105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70" name="object 770" descr=""/>
          <p:cNvSpPr txBox="1"/>
          <p:nvPr/>
        </p:nvSpPr>
        <p:spPr>
          <a:xfrm>
            <a:off x="4699336" y="2196887"/>
            <a:ext cx="196850" cy="806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50" spc="-10">
                <a:latin typeface="Arial MT"/>
                <a:cs typeface="Arial MT"/>
              </a:rPr>
              <a:t>TEMB60</a:t>
            </a:r>
            <a:endParaRPr sz="350">
              <a:latin typeface="Arial MT"/>
              <a:cs typeface="Arial MT"/>
            </a:endParaRPr>
          </a:p>
        </p:txBody>
      </p:sp>
      <p:grpSp>
        <p:nvGrpSpPr>
          <p:cNvPr id="771" name="object 771" descr=""/>
          <p:cNvGrpSpPr/>
          <p:nvPr/>
        </p:nvGrpSpPr>
        <p:grpSpPr>
          <a:xfrm>
            <a:off x="4720522" y="2286126"/>
            <a:ext cx="2132965" cy="919480"/>
            <a:chOff x="4720522" y="2286126"/>
            <a:chExt cx="2132965" cy="919480"/>
          </a:xfrm>
        </p:grpSpPr>
        <p:sp>
          <p:nvSpPr>
            <p:cNvPr id="772" name="object 772" descr=""/>
            <p:cNvSpPr/>
            <p:nvPr/>
          </p:nvSpPr>
          <p:spPr>
            <a:xfrm>
              <a:off x="4721474" y="2287079"/>
              <a:ext cx="125095" cy="89535"/>
            </a:xfrm>
            <a:custGeom>
              <a:avLst/>
              <a:gdLst/>
              <a:ahLst/>
              <a:cxnLst/>
              <a:rect l="l" t="t" r="r" b="b"/>
              <a:pathLst>
                <a:path w="125095" h="89535">
                  <a:moveTo>
                    <a:pt x="124821" y="0"/>
                  </a:moveTo>
                  <a:lnTo>
                    <a:pt x="0" y="0"/>
                  </a:lnTo>
                  <a:lnTo>
                    <a:pt x="0" y="89485"/>
                  </a:lnTo>
                  <a:lnTo>
                    <a:pt x="124821" y="89485"/>
                  </a:lnTo>
                  <a:lnTo>
                    <a:pt x="1248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3" name="object 773" descr=""/>
            <p:cNvSpPr/>
            <p:nvPr/>
          </p:nvSpPr>
          <p:spPr>
            <a:xfrm>
              <a:off x="4721474" y="2287079"/>
              <a:ext cx="125095" cy="89535"/>
            </a:xfrm>
            <a:custGeom>
              <a:avLst/>
              <a:gdLst/>
              <a:ahLst/>
              <a:cxnLst/>
              <a:rect l="l" t="t" r="r" b="b"/>
              <a:pathLst>
                <a:path w="125095" h="89535">
                  <a:moveTo>
                    <a:pt x="0" y="89485"/>
                  </a:moveTo>
                  <a:lnTo>
                    <a:pt x="124821" y="89485"/>
                  </a:lnTo>
                  <a:lnTo>
                    <a:pt x="124821" y="0"/>
                  </a:lnTo>
                  <a:lnTo>
                    <a:pt x="0" y="0"/>
                  </a:lnTo>
                  <a:lnTo>
                    <a:pt x="0" y="894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4" name="object 774" descr=""/>
            <p:cNvSpPr/>
            <p:nvPr/>
          </p:nvSpPr>
          <p:spPr>
            <a:xfrm>
              <a:off x="5901840" y="3200091"/>
              <a:ext cx="946150" cy="0"/>
            </a:xfrm>
            <a:custGeom>
              <a:avLst/>
              <a:gdLst/>
              <a:ahLst/>
              <a:cxnLst/>
              <a:rect l="l" t="t" r="r" b="b"/>
              <a:pathLst>
                <a:path w="946150" h="0">
                  <a:moveTo>
                    <a:pt x="0" y="0"/>
                  </a:moveTo>
                  <a:lnTo>
                    <a:pt x="945695" y="0"/>
                  </a:lnTo>
                </a:path>
              </a:pathLst>
            </a:custGeom>
            <a:ln w="105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75" name="object 775" descr=""/>
          <p:cNvSpPr txBox="1"/>
          <p:nvPr/>
        </p:nvSpPr>
        <p:spPr>
          <a:xfrm>
            <a:off x="5887418" y="3117242"/>
            <a:ext cx="196215" cy="806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50" spc="-10">
                <a:latin typeface="Arial MT"/>
                <a:cs typeface="Arial MT"/>
              </a:rPr>
              <a:t>CAJA60</a:t>
            </a:r>
            <a:endParaRPr sz="350">
              <a:latin typeface="Arial MT"/>
              <a:cs typeface="Arial MT"/>
            </a:endParaRPr>
          </a:p>
        </p:txBody>
      </p:sp>
      <p:grpSp>
        <p:nvGrpSpPr>
          <p:cNvPr id="776" name="object 776" descr=""/>
          <p:cNvGrpSpPr/>
          <p:nvPr/>
        </p:nvGrpSpPr>
        <p:grpSpPr>
          <a:xfrm>
            <a:off x="4793429" y="3203023"/>
            <a:ext cx="1236980" cy="1149350"/>
            <a:chOff x="4793429" y="3203023"/>
            <a:chExt cx="1236980" cy="1149350"/>
          </a:xfrm>
        </p:grpSpPr>
        <p:sp>
          <p:nvSpPr>
            <p:cNvPr id="777" name="object 777" descr=""/>
            <p:cNvSpPr/>
            <p:nvPr/>
          </p:nvSpPr>
          <p:spPr>
            <a:xfrm>
              <a:off x="5904072" y="3203976"/>
              <a:ext cx="125095" cy="89535"/>
            </a:xfrm>
            <a:custGeom>
              <a:avLst/>
              <a:gdLst/>
              <a:ahLst/>
              <a:cxnLst/>
              <a:rect l="l" t="t" r="r" b="b"/>
              <a:pathLst>
                <a:path w="125095" h="89535">
                  <a:moveTo>
                    <a:pt x="124821" y="0"/>
                  </a:moveTo>
                  <a:lnTo>
                    <a:pt x="0" y="0"/>
                  </a:lnTo>
                  <a:lnTo>
                    <a:pt x="0" y="89485"/>
                  </a:lnTo>
                  <a:lnTo>
                    <a:pt x="124821" y="89485"/>
                  </a:lnTo>
                  <a:lnTo>
                    <a:pt x="1248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8" name="object 778" descr=""/>
            <p:cNvSpPr/>
            <p:nvPr/>
          </p:nvSpPr>
          <p:spPr>
            <a:xfrm>
              <a:off x="5904072" y="3203976"/>
              <a:ext cx="125095" cy="89535"/>
            </a:xfrm>
            <a:custGeom>
              <a:avLst/>
              <a:gdLst/>
              <a:ahLst/>
              <a:cxnLst/>
              <a:rect l="l" t="t" r="r" b="b"/>
              <a:pathLst>
                <a:path w="125095" h="89535">
                  <a:moveTo>
                    <a:pt x="0" y="89485"/>
                  </a:moveTo>
                  <a:lnTo>
                    <a:pt x="124821" y="89485"/>
                  </a:lnTo>
                  <a:lnTo>
                    <a:pt x="124821" y="0"/>
                  </a:lnTo>
                  <a:lnTo>
                    <a:pt x="0" y="0"/>
                  </a:lnTo>
                  <a:lnTo>
                    <a:pt x="0" y="894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9" name="object 779" descr=""/>
            <p:cNvSpPr/>
            <p:nvPr/>
          </p:nvSpPr>
          <p:spPr>
            <a:xfrm>
              <a:off x="4798826" y="4346645"/>
              <a:ext cx="314960" cy="0"/>
            </a:xfrm>
            <a:custGeom>
              <a:avLst/>
              <a:gdLst/>
              <a:ahLst/>
              <a:cxnLst/>
              <a:rect l="l" t="t" r="r" b="b"/>
              <a:pathLst>
                <a:path w="314960" h="0">
                  <a:moveTo>
                    <a:pt x="0" y="0"/>
                  </a:moveTo>
                  <a:lnTo>
                    <a:pt x="314636" y="0"/>
                  </a:lnTo>
                </a:path>
              </a:pathLst>
            </a:custGeom>
            <a:ln w="105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80" name="object 780" descr=""/>
          <p:cNvSpPr txBox="1"/>
          <p:nvPr/>
        </p:nvSpPr>
        <p:spPr>
          <a:xfrm>
            <a:off x="4746398" y="4265586"/>
            <a:ext cx="220345" cy="806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50" spc="-10">
                <a:latin typeface="Arial MT"/>
                <a:cs typeface="Arial MT"/>
              </a:rPr>
              <a:t>PACAS10</a:t>
            </a:r>
            <a:endParaRPr sz="350">
              <a:latin typeface="Arial MT"/>
              <a:cs typeface="Arial MT"/>
            </a:endParaRPr>
          </a:p>
        </p:txBody>
      </p:sp>
      <p:grpSp>
        <p:nvGrpSpPr>
          <p:cNvPr id="781" name="object 781" descr=""/>
          <p:cNvGrpSpPr/>
          <p:nvPr/>
        </p:nvGrpSpPr>
        <p:grpSpPr>
          <a:xfrm>
            <a:off x="4556590" y="3804806"/>
            <a:ext cx="562610" cy="638175"/>
            <a:chOff x="4556590" y="3804806"/>
            <a:chExt cx="562610" cy="638175"/>
          </a:xfrm>
        </p:grpSpPr>
        <p:sp>
          <p:nvSpPr>
            <p:cNvPr id="782" name="object 782" descr=""/>
            <p:cNvSpPr/>
            <p:nvPr/>
          </p:nvSpPr>
          <p:spPr>
            <a:xfrm>
              <a:off x="4801122" y="4350535"/>
              <a:ext cx="123189" cy="91440"/>
            </a:xfrm>
            <a:custGeom>
              <a:avLst/>
              <a:gdLst/>
              <a:ahLst/>
              <a:cxnLst/>
              <a:rect l="l" t="t" r="r" b="b"/>
              <a:pathLst>
                <a:path w="123189" h="91439">
                  <a:moveTo>
                    <a:pt x="122953" y="0"/>
                  </a:moveTo>
                  <a:lnTo>
                    <a:pt x="0" y="0"/>
                  </a:lnTo>
                  <a:lnTo>
                    <a:pt x="0" y="91146"/>
                  </a:lnTo>
                  <a:lnTo>
                    <a:pt x="122953" y="91146"/>
                  </a:lnTo>
                  <a:lnTo>
                    <a:pt x="1229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3" name="object 783" descr=""/>
            <p:cNvSpPr/>
            <p:nvPr/>
          </p:nvSpPr>
          <p:spPr>
            <a:xfrm>
              <a:off x="4801122" y="4350535"/>
              <a:ext cx="123189" cy="91440"/>
            </a:xfrm>
            <a:custGeom>
              <a:avLst/>
              <a:gdLst/>
              <a:ahLst/>
              <a:cxnLst/>
              <a:rect l="l" t="t" r="r" b="b"/>
              <a:pathLst>
                <a:path w="123189" h="91439">
                  <a:moveTo>
                    <a:pt x="0" y="91146"/>
                  </a:moveTo>
                  <a:lnTo>
                    <a:pt x="122953" y="91146"/>
                  </a:lnTo>
                  <a:lnTo>
                    <a:pt x="122953" y="0"/>
                  </a:lnTo>
                  <a:lnTo>
                    <a:pt x="0" y="0"/>
                  </a:lnTo>
                  <a:lnTo>
                    <a:pt x="0" y="9114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4" name="object 784" descr=""/>
            <p:cNvSpPr/>
            <p:nvPr/>
          </p:nvSpPr>
          <p:spPr>
            <a:xfrm>
              <a:off x="4561988" y="3810203"/>
              <a:ext cx="551815" cy="0"/>
            </a:xfrm>
            <a:custGeom>
              <a:avLst/>
              <a:gdLst/>
              <a:ahLst/>
              <a:cxnLst/>
              <a:rect l="l" t="t" r="r" b="b"/>
              <a:pathLst>
                <a:path w="551814" h="0">
                  <a:moveTo>
                    <a:pt x="0" y="0"/>
                  </a:moveTo>
                  <a:lnTo>
                    <a:pt x="551475" y="0"/>
                  </a:lnTo>
                </a:path>
              </a:pathLst>
            </a:custGeom>
            <a:ln w="105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85" name="object 785" descr=""/>
          <p:cNvSpPr txBox="1"/>
          <p:nvPr/>
        </p:nvSpPr>
        <p:spPr>
          <a:xfrm>
            <a:off x="4487750" y="3708025"/>
            <a:ext cx="196850" cy="806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50" spc="-10">
                <a:latin typeface="Arial MT"/>
                <a:cs typeface="Arial MT"/>
              </a:rPr>
              <a:t>PACA60</a:t>
            </a:r>
            <a:endParaRPr sz="350">
              <a:latin typeface="Arial MT"/>
              <a:cs typeface="Arial MT"/>
            </a:endParaRPr>
          </a:p>
        </p:txBody>
      </p:sp>
      <p:grpSp>
        <p:nvGrpSpPr>
          <p:cNvPr id="786" name="object 786" descr=""/>
          <p:cNvGrpSpPr/>
          <p:nvPr/>
        </p:nvGrpSpPr>
        <p:grpSpPr>
          <a:xfrm>
            <a:off x="2979772" y="2965038"/>
            <a:ext cx="1710689" cy="941705"/>
            <a:chOff x="2979772" y="2965038"/>
            <a:chExt cx="1710689" cy="941705"/>
          </a:xfrm>
        </p:grpSpPr>
        <p:sp>
          <p:nvSpPr>
            <p:cNvPr id="787" name="object 787" descr=""/>
            <p:cNvSpPr/>
            <p:nvPr/>
          </p:nvSpPr>
          <p:spPr>
            <a:xfrm>
              <a:off x="4564220" y="3815847"/>
              <a:ext cx="125095" cy="89535"/>
            </a:xfrm>
            <a:custGeom>
              <a:avLst/>
              <a:gdLst/>
              <a:ahLst/>
              <a:cxnLst/>
              <a:rect l="l" t="t" r="r" b="b"/>
              <a:pathLst>
                <a:path w="125095" h="89535">
                  <a:moveTo>
                    <a:pt x="124662" y="0"/>
                  </a:moveTo>
                  <a:lnTo>
                    <a:pt x="0" y="0"/>
                  </a:lnTo>
                  <a:lnTo>
                    <a:pt x="0" y="89330"/>
                  </a:lnTo>
                  <a:lnTo>
                    <a:pt x="124662" y="89330"/>
                  </a:lnTo>
                  <a:lnTo>
                    <a:pt x="1246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8" name="object 788" descr=""/>
            <p:cNvSpPr/>
            <p:nvPr/>
          </p:nvSpPr>
          <p:spPr>
            <a:xfrm>
              <a:off x="4564220" y="3815847"/>
              <a:ext cx="125095" cy="89535"/>
            </a:xfrm>
            <a:custGeom>
              <a:avLst/>
              <a:gdLst/>
              <a:ahLst/>
              <a:cxnLst/>
              <a:rect l="l" t="t" r="r" b="b"/>
              <a:pathLst>
                <a:path w="125095" h="89535">
                  <a:moveTo>
                    <a:pt x="0" y="89330"/>
                  </a:moveTo>
                  <a:lnTo>
                    <a:pt x="124662" y="89330"/>
                  </a:lnTo>
                  <a:lnTo>
                    <a:pt x="124662" y="0"/>
                  </a:lnTo>
                  <a:lnTo>
                    <a:pt x="0" y="0"/>
                  </a:lnTo>
                  <a:lnTo>
                    <a:pt x="0" y="8933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9" name="object 789" descr=""/>
            <p:cNvSpPr/>
            <p:nvPr/>
          </p:nvSpPr>
          <p:spPr>
            <a:xfrm>
              <a:off x="2985170" y="2970435"/>
              <a:ext cx="157480" cy="0"/>
            </a:xfrm>
            <a:custGeom>
              <a:avLst/>
              <a:gdLst/>
              <a:ahLst/>
              <a:cxnLst/>
              <a:rect l="l" t="t" r="r" b="b"/>
              <a:pathLst>
                <a:path w="157480" h="0">
                  <a:moveTo>
                    <a:pt x="0" y="0"/>
                  </a:moveTo>
                  <a:lnTo>
                    <a:pt x="157190" y="0"/>
                  </a:lnTo>
                </a:path>
              </a:pathLst>
            </a:custGeom>
            <a:ln w="105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90" name="object 790" descr=""/>
          <p:cNvSpPr txBox="1"/>
          <p:nvPr/>
        </p:nvSpPr>
        <p:spPr>
          <a:xfrm>
            <a:off x="3135145" y="2838554"/>
            <a:ext cx="198755" cy="806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50" spc="-20">
                <a:latin typeface="Arial MT"/>
                <a:cs typeface="Arial MT"/>
              </a:rPr>
              <a:t>PACMAN</a:t>
            </a:r>
            <a:endParaRPr sz="350">
              <a:latin typeface="Arial MT"/>
              <a:cs typeface="Arial MT"/>
            </a:endParaRPr>
          </a:p>
        </p:txBody>
      </p:sp>
      <p:grpSp>
        <p:nvGrpSpPr>
          <p:cNvPr id="791" name="object 791" descr=""/>
          <p:cNvGrpSpPr/>
          <p:nvPr/>
        </p:nvGrpSpPr>
        <p:grpSpPr>
          <a:xfrm>
            <a:off x="2585488" y="2926095"/>
            <a:ext cx="694055" cy="507365"/>
            <a:chOff x="2585488" y="2926095"/>
            <a:chExt cx="694055" cy="507365"/>
          </a:xfrm>
        </p:grpSpPr>
        <p:sp>
          <p:nvSpPr>
            <p:cNvPr id="792" name="object 792" descr=""/>
            <p:cNvSpPr/>
            <p:nvPr/>
          </p:nvSpPr>
          <p:spPr>
            <a:xfrm>
              <a:off x="3155561" y="2927048"/>
              <a:ext cx="123189" cy="89535"/>
            </a:xfrm>
            <a:custGeom>
              <a:avLst/>
              <a:gdLst/>
              <a:ahLst/>
              <a:cxnLst/>
              <a:rect l="l" t="t" r="r" b="b"/>
              <a:pathLst>
                <a:path w="123189" h="89535">
                  <a:moveTo>
                    <a:pt x="0" y="89330"/>
                  </a:moveTo>
                  <a:lnTo>
                    <a:pt x="122946" y="89330"/>
                  </a:lnTo>
                  <a:lnTo>
                    <a:pt x="122946" y="0"/>
                  </a:lnTo>
                  <a:lnTo>
                    <a:pt x="0" y="0"/>
                  </a:lnTo>
                  <a:lnTo>
                    <a:pt x="0" y="8933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3" name="object 793" descr=""/>
            <p:cNvSpPr/>
            <p:nvPr/>
          </p:nvSpPr>
          <p:spPr>
            <a:xfrm>
              <a:off x="2590885" y="3427957"/>
              <a:ext cx="474345" cy="0"/>
            </a:xfrm>
            <a:custGeom>
              <a:avLst/>
              <a:gdLst/>
              <a:ahLst/>
              <a:cxnLst/>
              <a:rect l="l" t="t" r="r" b="b"/>
              <a:pathLst>
                <a:path w="474344" h="0">
                  <a:moveTo>
                    <a:pt x="0" y="0"/>
                  </a:moveTo>
                  <a:lnTo>
                    <a:pt x="473868" y="0"/>
                  </a:lnTo>
                </a:path>
              </a:pathLst>
            </a:custGeom>
            <a:ln w="105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94" name="object 794" descr=""/>
          <p:cNvSpPr txBox="1"/>
          <p:nvPr/>
        </p:nvSpPr>
        <p:spPr>
          <a:xfrm>
            <a:off x="2572765" y="3350356"/>
            <a:ext cx="198120" cy="806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50" spc="-10">
                <a:latin typeface="Arial MT"/>
                <a:cs typeface="Arial MT"/>
              </a:rPr>
              <a:t>PACA6B</a:t>
            </a:r>
            <a:endParaRPr sz="350">
              <a:latin typeface="Arial MT"/>
              <a:cs typeface="Arial MT"/>
            </a:endParaRPr>
          </a:p>
        </p:txBody>
      </p:sp>
      <p:grpSp>
        <p:nvGrpSpPr>
          <p:cNvPr id="795" name="object 795" descr=""/>
          <p:cNvGrpSpPr/>
          <p:nvPr/>
        </p:nvGrpSpPr>
        <p:grpSpPr>
          <a:xfrm>
            <a:off x="1797149" y="2048141"/>
            <a:ext cx="922019" cy="1476375"/>
            <a:chOff x="1797149" y="2048141"/>
            <a:chExt cx="922019" cy="1476375"/>
          </a:xfrm>
        </p:grpSpPr>
        <p:sp>
          <p:nvSpPr>
            <p:cNvPr id="796" name="object 796" descr=""/>
            <p:cNvSpPr/>
            <p:nvPr/>
          </p:nvSpPr>
          <p:spPr>
            <a:xfrm>
              <a:off x="2593117" y="3433632"/>
              <a:ext cx="125095" cy="89535"/>
            </a:xfrm>
            <a:custGeom>
              <a:avLst/>
              <a:gdLst/>
              <a:ahLst/>
              <a:cxnLst/>
              <a:rect l="l" t="t" r="r" b="b"/>
              <a:pathLst>
                <a:path w="125094" h="89535">
                  <a:moveTo>
                    <a:pt x="124821" y="0"/>
                  </a:moveTo>
                  <a:lnTo>
                    <a:pt x="0" y="0"/>
                  </a:lnTo>
                  <a:lnTo>
                    <a:pt x="0" y="89485"/>
                  </a:lnTo>
                  <a:lnTo>
                    <a:pt x="124821" y="89485"/>
                  </a:lnTo>
                  <a:lnTo>
                    <a:pt x="1248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7" name="object 797" descr=""/>
            <p:cNvSpPr/>
            <p:nvPr/>
          </p:nvSpPr>
          <p:spPr>
            <a:xfrm>
              <a:off x="2593117" y="3433632"/>
              <a:ext cx="125095" cy="89535"/>
            </a:xfrm>
            <a:custGeom>
              <a:avLst/>
              <a:gdLst/>
              <a:ahLst/>
              <a:cxnLst/>
              <a:rect l="l" t="t" r="r" b="b"/>
              <a:pathLst>
                <a:path w="125094" h="89535">
                  <a:moveTo>
                    <a:pt x="0" y="89485"/>
                  </a:moveTo>
                  <a:lnTo>
                    <a:pt x="124821" y="89485"/>
                  </a:lnTo>
                  <a:lnTo>
                    <a:pt x="124821" y="0"/>
                  </a:lnTo>
                  <a:lnTo>
                    <a:pt x="0" y="0"/>
                  </a:lnTo>
                  <a:lnTo>
                    <a:pt x="0" y="894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8" name="object 798" descr=""/>
            <p:cNvSpPr/>
            <p:nvPr/>
          </p:nvSpPr>
          <p:spPr>
            <a:xfrm>
              <a:off x="1802546" y="2053538"/>
              <a:ext cx="868044" cy="0"/>
            </a:xfrm>
            <a:custGeom>
              <a:avLst/>
              <a:gdLst/>
              <a:ahLst/>
              <a:cxnLst/>
              <a:rect l="l" t="t" r="r" b="b"/>
              <a:pathLst>
                <a:path w="868044" h="0">
                  <a:moveTo>
                    <a:pt x="0" y="0"/>
                  </a:moveTo>
                  <a:lnTo>
                    <a:pt x="867986" y="0"/>
                  </a:lnTo>
                </a:path>
              </a:pathLst>
            </a:custGeom>
            <a:ln w="105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99" name="object 799" descr=""/>
          <p:cNvSpPr txBox="1"/>
          <p:nvPr/>
        </p:nvSpPr>
        <p:spPr>
          <a:xfrm>
            <a:off x="1695723" y="2158292"/>
            <a:ext cx="245110" cy="806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50" spc="-10">
                <a:latin typeface="Arial MT"/>
                <a:cs typeface="Arial MT"/>
              </a:rPr>
              <a:t>SECHO220</a:t>
            </a:r>
            <a:endParaRPr sz="350">
              <a:latin typeface="Arial MT"/>
              <a:cs typeface="Arial MT"/>
            </a:endParaRPr>
          </a:p>
        </p:txBody>
      </p:sp>
      <p:grpSp>
        <p:nvGrpSpPr>
          <p:cNvPr id="800" name="object 800" descr=""/>
          <p:cNvGrpSpPr/>
          <p:nvPr/>
        </p:nvGrpSpPr>
        <p:grpSpPr>
          <a:xfrm>
            <a:off x="1803851" y="2056624"/>
            <a:ext cx="2527300" cy="612775"/>
            <a:chOff x="1803851" y="2056624"/>
            <a:chExt cx="2527300" cy="612775"/>
          </a:xfrm>
        </p:grpSpPr>
        <p:sp>
          <p:nvSpPr>
            <p:cNvPr id="801" name="object 801" descr=""/>
            <p:cNvSpPr/>
            <p:nvPr/>
          </p:nvSpPr>
          <p:spPr>
            <a:xfrm>
              <a:off x="1804804" y="2057577"/>
              <a:ext cx="125095" cy="89535"/>
            </a:xfrm>
            <a:custGeom>
              <a:avLst/>
              <a:gdLst/>
              <a:ahLst/>
              <a:cxnLst/>
              <a:rect l="l" t="t" r="r" b="b"/>
              <a:pathLst>
                <a:path w="125094" h="89535">
                  <a:moveTo>
                    <a:pt x="124821" y="0"/>
                  </a:moveTo>
                  <a:lnTo>
                    <a:pt x="0" y="0"/>
                  </a:lnTo>
                  <a:lnTo>
                    <a:pt x="0" y="89330"/>
                  </a:lnTo>
                  <a:lnTo>
                    <a:pt x="124821" y="89330"/>
                  </a:lnTo>
                  <a:lnTo>
                    <a:pt x="1248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2" name="object 802" descr=""/>
            <p:cNvSpPr/>
            <p:nvPr/>
          </p:nvSpPr>
          <p:spPr>
            <a:xfrm>
              <a:off x="1804804" y="2057577"/>
              <a:ext cx="125095" cy="89535"/>
            </a:xfrm>
            <a:custGeom>
              <a:avLst/>
              <a:gdLst/>
              <a:ahLst/>
              <a:cxnLst/>
              <a:rect l="l" t="t" r="r" b="b"/>
              <a:pathLst>
                <a:path w="125094" h="89535">
                  <a:moveTo>
                    <a:pt x="0" y="89330"/>
                  </a:moveTo>
                  <a:lnTo>
                    <a:pt x="124821" y="89330"/>
                  </a:lnTo>
                  <a:lnTo>
                    <a:pt x="124821" y="0"/>
                  </a:lnTo>
                  <a:lnTo>
                    <a:pt x="0" y="0"/>
                  </a:lnTo>
                  <a:lnTo>
                    <a:pt x="0" y="8933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3" name="object 803" descr=""/>
            <p:cNvSpPr/>
            <p:nvPr/>
          </p:nvSpPr>
          <p:spPr>
            <a:xfrm>
              <a:off x="4010321" y="2663650"/>
              <a:ext cx="314960" cy="0"/>
            </a:xfrm>
            <a:custGeom>
              <a:avLst/>
              <a:gdLst/>
              <a:ahLst/>
              <a:cxnLst/>
              <a:rect l="l" t="t" r="r" b="b"/>
              <a:pathLst>
                <a:path w="314960" h="0">
                  <a:moveTo>
                    <a:pt x="0" y="0"/>
                  </a:moveTo>
                  <a:lnTo>
                    <a:pt x="314827" y="0"/>
                  </a:lnTo>
                </a:path>
              </a:pathLst>
            </a:custGeom>
            <a:ln w="105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04" name="object 804" descr=""/>
          <p:cNvSpPr txBox="1"/>
          <p:nvPr/>
        </p:nvSpPr>
        <p:spPr>
          <a:xfrm>
            <a:off x="4014010" y="2579133"/>
            <a:ext cx="170815" cy="806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50" spc="-10">
                <a:latin typeface="Arial MT"/>
                <a:cs typeface="Arial MT"/>
              </a:rPr>
              <a:t>GALL1</a:t>
            </a:r>
            <a:endParaRPr sz="350">
              <a:latin typeface="Arial MT"/>
              <a:cs typeface="Arial MT"/>
            </a:endParaRPr>
          </a:p>
        </p:txBody>
      </p:sp>
      <p:grpSp>
        <p:nvGrpSpPr>
          <p:cNvPr id="805" name="object 805" descr=""/>
          <p:cNvGrpSpPr/>
          <p:nvPr/>
        </p:nvGrpSpPr>
        <p:grpSpPr>
          <a:xfrm>
            <a:off x="3296258" y="2668372"/>
            <a:ext cx="840740" cy="1684020"/>
            <a:chOff x="3296258" y="2668372"/>
            <a:chExt cx="840740" cy="1684020"/>
          </a:xfrm>
        </p:grpSpPr>
        <p:sp>
          <p:nvSpPr>
            <p:cNvPr id="806" name="object 806" descr=""/>
            <p:cNvSpPr/>
            <p:nvPr/>
          </p:nvSpPr>
          <p:spPr>
            <a:xfrm>
              <a:off x="4012617" y="2669325"/>
              <a:ext cx="123189" cy="89535"/>
            </a:xfrm>
            <a:custGeom>
              <a:avLst/>
              <a:gdLst/>
              <a:ahLst/>
              <a:cxnLst/>
              <a:rect l="l" t="t" r="r" b="b"/>
              <a:pathLst>
                <a:path w="123189" h="89535">
                  <a:moveTo>
                    <a:pt x="123106" y="0"/>
                  </a:moveTo>
                  <a:lnTo>
                    <a:pt x="0" y="0"/>
                  </a:lnTo>
                  <a:lnTo>
                    <a:pt x="0" y="89485"/>
                  </a:lnTo>
                  <a:lnTo>
                    <a:pt x="123106" y="89485"/>
                  </a:lnTo>
                  <a:lnTo>
                    <a:pt x="1231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7" name="object 807" descr=""/>
            <p:cNvSpPr/>
            <p:nvPr/>
          </p:nvSpPr>
          <p:spPr>
            <a:xfrm>
              <a:off x="4012617" y="2669325"/>
              <a:ext cx="123189" cy="89535"/>
            </a:xfrm>
            <a:custGeom>
              <a:avLst/>
              <a:gdLst/>
              <a:ahLst/>
              <a:cxnLst/>
              <a:rect l="l" t="t" r="r" b="b"/>
              <a:pathLst>
                <a:path w="123189" h="89535">
                  <a:moveTo>
                    <a:pt x="0" y="89485"/>
                  </a:moveTo>
                  <a:lnTo>
                    <a:pt x="123106" y="89485"/>
                  </a:lnTo>
                  <a:lnTo>
                    <a:pt x="123106" y="0"/>
                  </a:lnTo>
                  <a:lnTo>
                    <a:pt x="0" y="0"/>
                  </a:lnTo>
                  <a:lnTo>
                    <a:pt x="0" y="894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8" name="object 808" descr=""/>
            <p:cNvSpPr/>
            <p:nvPr/>
          </p:nvSpPr>
          <p:spPr>
            <a:xfrm>
              <a:off x="3301655" y="4346644"/>
              <a:ext cx="472440" cy="0"/>
            </a:xfrm>
            <a:custGeom>
              <a:avLst/>
              <a:gdLst/>
              <a:ahLst/>
              <a:cxnLst/>
              <a:rect l="l" t="t" r="r" b="b"/>
              <a:pathLst>
                <a:path w="472439" h="0">
                  <a:moveTo>
                    <a:pt x="0" y="0"/>
                  </a:moveTo>
                  <a:lnTo>
                    <a:pt x="471827" y="0"/>
                  </a:lnTo>
                </a:path>
              </a:pathLst>
            </a:custGeom>
            <a:ln w="105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09" name="object 809" descr=""/>
          <p:cNvSpPr txBox="1"/>
          <p:nvPr/>
        </p:nvSpPr>
        <p:spPr>
          <a:xfrm>
            <a:off x="3439004" y="4349630"/>
            <a:ext cx="245110" cy="806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50" spc="-20">
                <a:latin typeface="Arial MT"/>
                <a:cs typeface="Arial MT"/>
              </a:rPr>
              <a:t>SEGUA10B</a:t>
            </a:r>
            <a:endParaRPr sz="350">
              <a:latin typeface="Arial MT"/>
              <a:cs typeface="Arial MT"/>
            </a:endParaRPr>
          </a:p>
        </p:txBody>
      </p:sp>
      <p:grpSp>
        <p:nvGrpSpPr>
          <p:cNvPr id="810" name="object 810" descr=""/>
          <p:cNvGrpSpPr/>
          <p:nvPr/>
        </p:nvGrpSpPr>
        <p:grpSpPr>
          <a:xfrm>
            <a:off x="3302935" y="2658253"/>
            <a:ext cx="633730" cy="1784985"/>
            <a:chOff x="3302935" y="2658253"/>
            <a:chExt cx="633730" cy="1784985"/>
          </a:xfrm>
        </p:grpSpPr>
        <p:sp>
          <p:nvSpPr>
            <p:cNvPr id="811" name="object 811" descr=""/>
            <p:cNvSpPr/>
            <p:nvPr/>
          </p:nvSpPr>
          <p:spPr>
            <a:xfrm>
              <a:off x="3303888" y="4350535"/>
              <a:ext cx="123189" cy="91440"/>
            </a:xfrm>
            <a:custGeom>
              <a:avLst/>
              <a:gdLst/>
              <a:ahLst/>
              <a:cxnLst/>
              <a:rect l="l" t="t" r="r" b="b"/>
              <a:pathLst>
                <a:path w="123189" h="91439">
                  <a:moveTo>
                    <a:pt x="122946" y="0"/>
                  </a:moveTo>
                  <a:lnTo>
                    <a:pt x="0" y="0"/>
                  </a:lnTo>
                  <a:lnTo>
                    <a:pt x="0" y="91146"/>
                  </a:lnTo>
                  <a:lnTo>
                    <a:pt x="122946" y="91146"/>
                  </a:lnTo>
                  <a:lnTo>
                    <a:pt x="1229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2" name="object 812" descr=""/>
            <p:cNvSpPr/>
            <p:nvPr/>
          </p:nvSpPr>
          <p:spPr>
            <a:xfrm>
              <a:off x="3303888" y="4350535"/>
              <a:ext cx="123189" cy="91440"/>
            </a:xfrm>
            <a:custGeom>
              <a:avLst/>
              <a:gdLst/>
              <a:ahLst/>
              <a:cxnLst/>
              <a:rect l="l" t="t" r="r" b="b"/>
              <a:pathLst>
                <a:path w="123189" h="91439">
                  <a:moveTo>
                    <a:pt x="0" y="91146"/>
                  </a:moveTo>
                  <a:lnTo>
                    <a:pt x="122946" y="91146"/>
                  </a:lnTo>
                  <a:lnTo>
                    <a:pt x="122946" y="0"/>
                  </a:lnTo>
                  <a:lnTo>
                    <a:pt x="0" y="0"/>
                  </a:lnTo>
                  <a:lnTo>
                    <a:pt x="0" y="9114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3" name="object 813" descr=""/>
            <p:cNvSpPr/>
            <p:nvPr/>
          </p:nvSpPr>
          <p:spPr>
            <a:xfrm>
              <a:off x="3616229" y="2663650"/>
              <a:ext cx="314960" cy="0"/>
            </a:xfrm>
            <a:custGeom>
              <a:avLst/>
              <a:gdLst/>
              <a:ahLst/>
              <a:cxnLst/>
              <a:rect l="l" t="t" r="r" b="b"/>
              <a:pathLst>
                <a:path w="314960" h="0">
                  <a:moveTo>
                    <a:pt x="0" y="0"/>
                  </a:moveTo>
                  <a:lnTo>
                    <a:pt x="314636" y="0"/>
                  </a:lnTo>
                </a:path>
              </a:pathLst>
            </a:custGeom>
            <a:ln w="105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14" name="object 814" descr=""/>
          <p:cNvSpPr txBox="1"/>
          <p:nvPr/>
        </p:nvSpPr>
        <p:spPr>
          <a:xfrm>
            <a:off x="3619726" y="2579133"/>
            <a:ext cx="170815" cy="806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50" spc="-10">
                <a:latin typeface="Arial MT"/>
                <a:cs typeface="Arial MT"/>
              </a:rPr>
              <a:t>GALL2</a:t>
            </a:r>
            <a:endParaRPr sz="350">
              <a:latin typeface="Arial MT"/>
              <a:cs typeface="Arial MT"/>
            </a:endParaRPr>
          </a:p>
        </p:txBody>
      </p:sp>
      <p:grpSp>
        <p:nvGrpSpPr>
          <p:cNvPr id="815" name="object 815" descr=""/>
          <p:cNvGrpSpPr/>
          <p:nvPr/>
        </p:nvGrpSpPr>
        <p:grpSpPr>
          <a:xfrm>
            <a:off x="2191395" y="2430387"/>
            <a:ext cx="1551305" cy="329565"/>
            <a:chOff x="2191395" y="2430387"/>
            <a:chExt cx="1551305" cy="329565"/>
          </a:xfrm>
        </p:grpSpPr>
        <p:sp>
          <p:nvSpPr>
            <p:cNvPr id="816" name="object 816" descr=""/>
            <p:cNvSpPr/>
            <p:nvPr/>
          </p:nvSpPr>
          <p:spPr>
            <a:xfrm>
              <a:off x="3618524" y="2669325"/>
              <a:ext cx="123189" cy="89535"/>
            </a:xfrm>
            <a:custGeom>
              <a:avLst/>
              <a:gdLst/>
              <a:ahLst/>
              <a:cxnLst/>
              <a:rect l="l" t="t" r="r" b="b"/>
              <a:pathLst>
                <a:path w="123189" h="89535">
                  <a:moveTo>
                    <a:pt x="122946" y="0"/>
                  </a:moveTo>
                  <a:lnTo>
                    <a:pt x="0" y="0"/>
                  </a:lnTo>
                  <a:lnTo>
                    <a:pt x="0" y="89485"/>
                  </a:lnTo>
                  <a:lnTo>
                    <a:pt x="122946" y="89485"/>
                  </a:lnTo>
                  <a:lnTo>
                    <a:pt x="1229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7" name="object 817" descr=""/>
            <p:cNvSpPr/>
            <p:nvPr/>
          </p:nvSpPr>
          <p:spPr>
            <a:xfrm>
              <a:off x="3618524" y="2669325"/>
              <a:ext cx="123189" cy="89535"/>
            </a:xfrm>
            <a:custGeom>
              <a:avLst/>
              <a:gdLst/>
              <a:ahLst/>
              <a:cxnLst/>
              <a:rect l="l" t="t" r="r" b="b"/>
              <a:pathLst>
                <a:path w="123189" h="89535">
                  <a:moveTo>
                    <a:pt x="0" y="89485"/>
                  </a:moveTo>
                  <a:lnTo>
                    <a:pt x="122946" y="89485"/>
                  </a:lnTo>
                  <a:lnTo>
                    <a:pt x="122946" y="0"/>
                  </a:lnTo>
                  <a:lnTo>
                    <a:pt x="0" y="0"/>
                  </a:lnTo>
                  <a:lnTo>
                    <a:pt x="0" y="894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8" name="object 818" descr=""/>
            <p:cNvSpPr/>
            <p:nvPr/>
          </p:nvSpPr>
          <p:spPr>
            <a:xfrm>
              <a:off x="2196793" y="2435784"/>
              <a:ext cx="946150" cy="0"/>
            </a:xfrm>
            <a:custGeom>
              <a:avLst/>
              <a:gdLst/>
              <a:ahLst/>
              <a:cxnLst/>
              <a:rect l="l" t="t" r="r" b="b"/>
              <a:pathLst>
                <a:path w="946150" h="0">
                  <a:moveTo>
                    <a:pt x="0" y="0"/>
                  </a:moveTo>
                  <a:lnTo>
                    <a:pt x="945567" y="0"/>
                  </a:lnTo>
                </a:path>
              </a:pathLst>
            </a:custGeom>
            <a:ln w="105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19" name="object 819" descr=""/>
          <p:cNvSpPr txBox="1"/>
          <p:nvPr/>
        </p:nvSpPr>
        <p:spPr>
          <a:xfrm>
            <a:off x="2176759" y="2345833"/>
            <a:ext cx="198120" cy="806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50" spc="-10">
                <a:latin typeface="Arial MT"/>
                <a:cs typeface="Arial MT"/>
              </a:rPr>
              <a:t>PACA6A</a:t>
            </a:r>
            <a:endParaRPr sz="350">
              <a:latin typeface="Arial MT"/>
              <a:cs typeface="Arial MT"/>
            </a:endParaRPr>
          </a:p>
        </p:txBody>
      </p:sp>
      <p:grpSp>
        <p:nvGrpSpPr>
          <p:cNvPr id="820" name="object 820" descr=""/>
          <p:cNvGrpSpPr/>
          <p:nvPr/>
        </p:nvGrpSpPr>
        <p:grpSpPr>
          <a:xfrm>
            <a:off x="2198072" y="2438716"/>
            <a:ext cx="715010" cy="537210"/>
            <a:chOff x="2198072" y="2438716"/>
            <a:chExt cx="715010" cy="537210"/>
          </a:xfrm>
        </p:grpSpPr>
        <p:sp>
          <p:nvSpPr>
            <p:cNvPr id="821" name="object 821" descr=""/>
            <p:cNvSpPr/>
            <p:nvPr/>
          </p:nvSpPr>
          <p:spPr>
            <a:xfrm>
              <a:off x="2199024" y="2439669"/>
              <a:ext cx="125095" cy="89535"/>
            </a:xfrm>
            <a:custGeom>
              <a:avLst/>
              <a:gdLst/>
              <a:ahLst/>
              <a:cxnLst/>
              <a:rect l="l" t="t" r="r" b="b"/>
              <a:pathLst>
                <a:path w="125094" h="89535">
                  <a:moveTo>
                    <a:pt x="124662" y="0"/>
                  </a:moveTo>
                  <a:lnTo>
                    <a:pt x="0" y="0"/>
                  </a:lnTo>
                  <a:lnTo>
                    <a:pt x="0" y="89485"/>
                  </a:lnTo>
                  <a:lnTo>
                    <a:pt x="124662" y="89485"/>
                  </a:lnTo>
                  <a:lnTo>
                    <a:pt x="1246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2" name="object 822" descr=""/>
            <p:cNvSpPr/>
            <p:nvPr/>
          </p:nvSpPr>
          <p:spPr>
            <a:xfrm>
              <a:off x="2199024" y="2439669"/>
              <a:ext cx="125095" cy="89535"/>
            </a:xfrm>
            <a:custGeom>
              <a:avLst/>
              <a:gdLst/>
              <a:ahLst/>
              <a:cxnLst/>
              <a:rect l="l" t="t" r="r" b="b"/>
              <a:pathLst>
                <a:path w="125094" h="89535">
                  <a:moveTo>
                    <a:pt x="0" y="89485"/>
                  </a:moveTo>
                  <a:lnTo>
                    <a:pt x="124662" y="89485"/>
                  </a:lnTo>
                  <a:lnTo>
                    <a:pt x="124662" y="0"/>
                  </a:lnTo>
                  <a:lnTo>
                    <a:pt x="0" y="0"/>
                  </a:lnTo>
                  <a:lnTo>
                    <a:pt x="0" y="894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3" name="object 823" descr=""/>
            <p:cNvSpPr/>
            <p:nvPr/>
          </p:nvSpPr>
          <p:spPr>
            <a:xfrm>
              <a:off x="2276249" y="2970435"/>
              <a:ext cx="631190" cy="0"/>
            </a:xfrm>
            <a:custGeom>
              <a:avLst/>
              <a:gdLst/>
              <a:ahLst/>
              <a:cxnLst/>
              <a:rect l="l" t="t" r="r" b="b"/>
              <a:pathLst>
                <a:path w="631189" h="0">
                  <a:moveTo>
                    <a:pt x="0" y="0"/>
                  </a:moveTo>
                  <a:lnTo>
                    <a:pt x="631122" y="0"/>
                  </a:lnTo>
                </a:path>
              </a:pathLst>
            </a:custGeom>
            <a:ln w="105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24" name="object 824" descr=""/>
          <p:cNvSpPr txBox="1"/>
          <p:nvPr/>
        </p:nvSpPr>
        <p:spPr>
          <a:xfrm>
            <a:off x="2254557" y="2887585"/>
            <a:ext cx="221615" cy="806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50" spc="-10">
                <a:latin typeface="Arial MT"/>
                <a:cs typeface="Arial MT"/>
              </a:rPr>
              <a:t>CPACA60</a:t>
            </a:r>
            <a:endParaRPr sz="350">
              <a:latin typeface="Arial MT"/>
              <a:cs typeface="Arial MT"/>
            </a:endParaRPr>
          </a:p>
        </p:txBody>
      </p:sp>
      <p:grpSp>
        <p:nvGrpSpPr>
          <p:cNvPr id="825" name="object 825" descr=""/>
          <p:cNvGrpSpPr/>
          <p:nvPr/>
        </p:nvGrpSpPr>
        <p:grpSpPr>
          <a:xfrm>
            <a:off x="2277592" y="2975157"/>
            <a:ext cx="2447290" cy="230504"/>
            <a:chOff x="2277592" y="2975157"/>
            <a:chExt cx="2447290" cy="230504"/>
          </a:xfrm>
        </p:grpSpPr>
        <p:sp>
          <p:nvSpPr>
            <p:cNvPr id="826" name="object 826" descr=""/>
            <p:cNvSpPr/>
            <p:nvPr/>
          </p:nvSpPr>
          <p:spPr>
            <a:xfrm>
              <a:off x="2278544" y="2976110"/>
              <a:ext cx="123189" cy="89535"/>
            </a:xfrm>
            <a:custGeom>
              <a:avLst/>
              <a:gdLst/>
              <a:ahLst/>
              <a:cxnLst/>
              <a:rect l="l" t="t" r="r" b="b"/>
              <a:pathLst>
                <a:path w="123189" h="89535">
                  <a:moveTo>
                    <a:pt x="122946" y="0"/>
                  </a:moveTo>
                  <a:lnTo>
                    <a:pt x="0" y="0"/>
                  </a:lnTo>
                  <a:lnTo>
                    <a:pt x="0" y="89485"/>
                  </a:lnTo>
                  <a:lnTo>
                    <a:pt x="122946" y="89485"/>
                  </a:lnTo>
                  <a:lnTo>
                    <a:pt x="1229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7" name="object 827" descr=""/>
            <p:cNvSpPr/>
            <p:nvPr/>
          </p:nvSpPr>
          <p:spPr>
            <a:xfrm>
              <a:off x="2278544" y="2976110"/>
              <a:ext cx="123189" cy="89535"/>
            </a:xfrm>
            <a:custGeom>
              <a:avLst/>
              <a:gdLst/>
              <a:ahLst/>
              <a:cxnLst/>
              <a:rect l="l" t="t" r="r" b="b"/>
              <a:pathLst>
                <a:path w="123189" h="89535">
                  <a:moveTo>
                    <a:pt x="0" y="89485"/>
                  </a:moveTo>
                  <a:lnTo>
                    <a:pt x="122946" y="89485"/>
                  </a:lnTo>
                  <a:lnTo>
                    <a:pt x="122946" y="0"/>
                  </a:lnTo>
                  <a:lnTo>
                    <a:pt x="0" y="0"/>
                  </a:lnTo>
                  <a:lnTo>
                    <a:pt x="0" y="894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8" name="object 828" descr=""/>
            <p:cNvSpPr/>
            <p:nvPr/>
          </p:nvSpPr>
          <p:spPr>
            <a:xfrm>
              <a:off x="3616228" y="3200091"/>
              <a:ext cx="1103630" cy="0"/>
            </a:xfrm>
            <a:custGeom>
              <a:avLst/>
              <a:gdLst/>
              <a:ahLst/>
              <a:cxnLst/>
              <a:rect l="l" t="t" r="r" b="b"/>
              <a:pathLst>
                <a:path w="1103629" h="0">
                  <a:moveTo>
                    <a:pt x="0" y="0"/>
                  </a:moveTo>
                  <a:lnTo>
                    <a:pt x="1103013" y="0"/>
                  </a:lnTo>
                </a:path>
              </a:pathLst>
            </a:custGeom>
            <a:ln w="105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29" name="object 829" descr=""/>
          <p:cNvSpPr txBox="1"/>
          <p:nvPr/>
        </p:nvSpPr>
        <p:spPr>
          <a:xfrm>
            <a:off x="3599957" y="3117242"/>
            <a:ext cx="228600" cy="806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50" spc="-10">
                <a:latin typeface="Arial MT"/>
                <a:cs typeface="Arial MT"/>
              </a:rPr>
              <a:t>GALL_60</a:t>
            </a:r>
            <a:endParaRPr sz="350">
              <a:latin typeface="Arial MT"/>
              <a:cs typeface="Arial MT"/>
            </a:endParaRPr>
          </a:p>
        </p:txBody>
      </p:sp>
      <p:grpSp>
        <p:nvGrpSpPr>
          <p:cNvPr id="830" name="object 830" descr=""/>
          <p:cNvGrpSpPr/>
          <p:nvPr/>
        </p:nvGrpSpPr>
        <p:grpSpPr>
          <a:xfrm>
            <a:off x="2270851" y="3203023"/>
            <a:ext cx="1902460" cy="612775"/>
            <a:chOff x="2270851" y="3203023"/>
            <a:chExt cx="1902460" cy="612775"/>
          </a:xfrm>
        </p:grpSpPr>
        <p:sp>
          <p:nvSpPr>
            <p:cNvPr id="831" name="object 831" descr=""/>
            <p:cNvSpPr/>
            <p:nvPr/>
          </p:nvSpPr>
          <p:spPr>
            <a:xfrm>
              <a:off x="3618524" y="3203976"/>
              <a:ext cx="123189" cy="89535"/>
            </a:xfrm>
            <a:custGeom>
              <a:avLst/>
              <a:gdLst/>
              <a:ahLst/>
              <a:cxnLst/>
              <a:rect l="l" t="t" r="r" b="b"/>
              <a:pathLst>
                <a:path w="123189" h="89535">
                  <a:moveTo>
                    <a:pt x="122946" y="0"/>
                  </a:moveTo>
                  <a:lnTo>
                    <a:pt x="0" y="0"/>
                  </a:lnTo>
                  <a:lnTo>
                    <a:pt x="0" y="89485"/>
                  </a:lnTo>
                  <a:lnTo>
                    <a:pt x="122946" y="89485"/>
                  </a:lnTo>
                  <a:lnTo>
                    <a:pt x="1229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2" name="object 832" descr=""/>
            <p:cNvSpPr/>
            <p:nvPr/>
          </p:nvSpPr>
          <p:spPr>
            <a:xfrm>
              <a:off x="3618524" y="3203976"/>
              <a:ext cx="123189" cy="89535"/>
            </a:xfrm>
            <a:custGeom>
              <a:avLst/>
              <a:gdLst/>
              <a:ahLst/>
              <a:cxnLst/>
              <a:rect l="l" t="t" r="r" b="b"/>
              <a:pathLst>
                <a:path w="123189" h="89535">
                  <a:moveTo>
                    <a:pt x="0" y="89485"/>
                  </a:moveTo>
                  <a:lnTo>
                    <a:pt x="122946" y="89485"/>
                  </a:lnTo>
                  <a:lnTo>
                    <a:pt x="122946" y="0"/>
                  </a:lnTo>
                  <a:lnTo>
                    <a:pt x="0" y="0"/>
                  </a:lnTo>
                  <a:lnTo>
                    <a:pt x="0" y="894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3" name="object 833" descr=""/>
            <p:cNvSpPr/>
            <p:nvPr/>
          </p:nvSpPr>
          <p:spPr>
            <a:xfrm>
              <a:off x="2276249" y="3810203"/>
              <a:ext cx="1891664" cy="0"/>
            </a:xfrm>
            <a:custGeom>
              <a:avLst/>
              <a:gdLst/>
              <a:ahLst/>
              <a:cxnLst/>
              <a:rect l="l" t="t" r="r" b="b"/>
              <a:pathLst>
                <a:path w="1891664" h="0">
                  <a:moveTo>
                    <a:pt x="0" y="0"/>
                  </a:moveTo>
                  <a:lnTo>
                    <a:pt x="1891454" y="0"/>
                  </a:lnTo>
                </a:path>
              </a:pathLst>
            </a:custGeom>
            <a:ln w="105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34" name="object 834" descr=""/>
          <p:cNvSpPr txBox="1"/>
          <p:nvPr/>
        </p:nvSpPr>
        <p:spPr>
          <a:xfrm>
            <a:off x="2240018" y="3725501"/>
            <a:ext cx="221615" cy="806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50" spc="-10">
                <a:latin typeface="Arial MT"/>
                <a:cs typeface="Arial MT"/>
              </a:rPr>
              <a:t>SEGUA60</a:t>
            </a:r>
            <a:endParaRPr sz="350">
              <a:latin typeface="Arial MT"/>
              <a:cs typeface="Arial MT"/>
            </a:endParaRPr>
          </a:p>
        </p:txBody>
      </p:sp>
      <p:grpSp>
        <p:nvGrpSpPr>
          <p:cNvPr id="835" name="object 835" descr=""/>
          <p:cNvGrpSpPr/>
          <p:nvPr/>
        </p:nvGrpSpPr>
        <p:grpSpPr>
          <a:xfrm>
            <a:off x="2277592" y="3814895"/>
            <a:ext cx="793115" cy="537210"/>
            <a:chOff x="2277592" y="3814895"/>
            <a:chExt cx="793115" cy="537210"/>
          </a:xfrm>
        </p:grpSpPr>
        <p:sp>
          <p:nvSpPr>
            <p:cNvPr id="836" name="object 836" descr=""/>
            <p:cNvSpPr/>
            <p:nvPr/>
          </p:nvSpPr>
          <p:spPr>
            <a:xfrm>
              <a:off x="2278544" y="3815847"/>
              <a:ext cx="123189" cy="89535"/>
            </a:xfrm>
            <a:custGeom>
              <a:avLst/>
              <a:gdLst/>
              <a:ahLst/>
              <a:cxnLst/>
              <a:rect l="l" t="t" r="r" b="b"/>
              <a:pathLst>
                <a:path w="123189" h="89535">
                  <a:moveTo>
                    <a:pt x="122946" y="0"/>
                  </a:moveTo>
                  <a:lnTo>
                    <a:pt x="0" y="0"/>
                  </a:lnTo>
                  <a:lnTo>
                    <a:pt x="0" y="89330"/>
                  </a:lnTo>
                  <a:lnTo>
                    <a:pt x="122946" y="89330"/>
                  </a:lnTo>
                  <a:lnTo>
                    <a:pt x="1229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7" name="object 837" descr=""/>
            <p:cNvSpPr/>
            <p:nvPr/>
          </p:nvSpPr>
          <p:spPr>
            <a:xfrm>
              <a:off x="2278544" y="3815847"/>
              <a:ext cx="123189" cy="89535"/>
            </a:xfrm>
            <a:custGeom>
              <a:avLst/>
              <a:gdLst/>
              <a:ahLst/>
              <a:cxnLst/>
              <a:rect l="l" t="t" r="r" b="b"/>
              <a:pathLst>
                <a:path w="123189" h="89535">
                  <a:moveTo>
                    <a:pt x="0" y="89330"/>
                  </a:moveTo>
                  <a:lnTo>
                    <a:pt x="122946" y="89330"/>
                  </a:lnTo>
                  <a:lnTo>
                    <a:pt x="122946" y="0"/>
                  </a:lnTo>
                  <a:lnTo>
                    <a:pt x="0" y="0"/>
                  </a:lnTo>
                  <a:lnTo>
                    <a:pt x="0" y="8933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8" name="object 838" descr=""/>
            <p:cNvSpPr/>
            <p:nvPr/>
          </p:nvSpPr>
          <p:spPr>
            <a:xfrm>
              <a:off x="2590885" y="4346645"/>
              <a:ext cx="474345" cy="0"/>
            </a:xfrm>
            <a:custGeom>
              <a:avLst/>
              <a:gdLst/>
              <a:ahLst/>
              <a:cxnLst/>
              <a:rect l="l" t="t" r="r" b="b"/>
              <a:pathLst>
                <a:path w="474344" h="0">
                  <a:moveTo>
                    <a:pt x="0" y="0"/>
                  </a:moveTo>
                  <a:lnTo>
                    <a:pt x="473868" y="0"/>
                  </a:lnTo>
                </a:path>
              </a:pathLst>
            </a:custGeom>
            <a:ln w="105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39" name="object 839" descr=""/>
          <p:cNvSpPr txBox="1"/>
          <p:nvPr/>
        </p:nvSpPr>
        <p:spPr>
          <a:xfrm>
            <a:off x="2753678" y="4349630"/>
            <a:ext cx="221615" cy="806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50" spc="-10">
                <a:latin typeface="Arial MT"/>
                <a:cs typeface="Arial MT"/>
              </a:rPr>
              <a:t>SEGUA10</a:t>
            </a:r>
            <a:endParaRPr sz="350">
              <a:latin typeface="Arial MT"/>
              <a:cs typeface="Arial MT"/>
            </a:endParaRPr>
          </a:p>
        </p:txBody>
      </p:sp>
      <p:grpSp>
        <p:nvGrpSpPr>
          <p:cNvPr id="840" name="object 840" descr=""/>
          <p:cNvGrpSpPr/>
          <p:nvPr/>
        </p:nvGrpSpPr>
        <p:grpSpPr>
          <a:xfrm>
            <a:off x="1325137" y="4349582"/>
            <a:ext cx="2059939" cy="537210"/>
            <a:chOff x="1325137" y="4349582"/>
            <a:chExt cx="2059939" cy="537210"/>
          </a:xfrm>
        </p:grpSpPr>
        <p:sp>
          <p:nvSpPr>
            <p:cNvPr id="841" name="object 841" descr=""/>
            <p:cNvSpPr/>
            <p:nvPr/>
          </p:nvSpPr>
          <p:spPr>
            <a:xfrm>
              <a:off x="2593117" y="4350535"/>
              <a:ext cx="125095" cy="91440"/>
            </a:xfrm>
            <a:custGeom>
              <a:avLst/>
              <a:gdLst/>
              <a:ahLst/>
              <a:cxnLst/>
              <a:rect l="l" t="t" r="r" b="b"/>
              <a:pathLst>
                <a:path w="125094" h="91439">
                  <a:moveTo>
                    <a:pt x="124821" y="0"/>
                  </a:moveTo>
                  <a:lnTo>
                    <a:pt x="0" y="0"/>
                  </a:lnTo>
                  <a:lnTo>
                    <a:pt x="0" y="91146"/>
                  </a:lnTo>
                  <a:lnTo>
                    <a:pt x="124821" y="91146"/>
                  </a:lnTo>
                  <a:lnTo>
                    <a:pt x="1248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42" name="object 842" descr=""/>
            <p:cNvSpPr/>
            <p:nvPr/>
          </p:nvSpPr>
          <p:spPr>
            <a:xfrm>
              <a:off x="2593117" y="4350535"/>
              <a:ext cx="125095" cy="91440"/>
            </a:xfrm>
            <a:custGeom>
              <a:avLst/>
              <a:gdLst/>
              <a:ahLst/>
              <a:cxnLst/>
              <a:rect l="l" t="t" r="r" b="b"/>
              <a:pathLst>
                <a:path w="125094" h="91439">
                  <a:moveTo>
                    <a:pt x="0" y="91146"/>
                  </a:moveTo>
                  <a:lnTo>
                    <a:pt x="124821" y="91146"/>
                  </a:lnTo>
                  <a:lnTo>
                    <a:pt x="124821" y="0"/>
                  </a:lnTo>
                  <a:lnTo>
                    <a:pt x="0" y="0"/>
                  </a:lnTo>
                  <a:lnTo>
                    <a:pt x="0" y="9114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3" name="object 843" descr=""/>
            <p:cNvSpPr/>
            <p:nvPr/>
          </p:nvSpPr>
          <p:spPr>
            <a:xfrm>
              <a:off x="1330534" y="4881295"/>
              <a:ext cx="2049145" cy="0"/>
            </a:xfrm>
            <a:custGeom>
              <a:avLst/>
              <a:gdLst/>
              <a:ahLst/>
              <a:cxnLst/>
              <a:rect l="l" t="t" r="r" b="b"/>
              <a:pathLst>
                <a:path w="2049145" h="0">
                  <a:moveTo>
                    <a:pt x="0" y="0"/>
                  </a:moveTo>
                  <a:lnTo>
                    <a:pt x="2048856" y="0"/>
                  </a:lnTo>
                </a:path>
              </a:pathLst>
            </a:custGeom>
            <a:ln w="105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44" name="object 844" descr=""/>
          <p:cNvSpPr txBox="1"/>
          <p:nvPr/>
        </p:nvSpPr>
        <p:spPr>
          <a:xfrm>
            <a:off x="1250985" y="4794987"/>
            <a:ext cx="292100" cy="806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50" spc="-20">
                <a:latin typeface="Arial MT"/>
                <a:cs typeface="Arial MT"/>
              </a:rPr>
              <a:t>SEGUA220</a:t>
            </a:r>
            <a:r>
              <a:rPr dirty="0" sz="350" spc="55">
                <a:latin typeface="Arial MT"/>
                <a:cs typeface="Arial MT"/>
              </a:rPr>
              <a:t> </a:t>
            </a:r>
            <a:r>
              <a:rPr dirty="0" sz="350" spc="-50">
                <a:latin typeface="Arial MT"/>
                <a:cs typeface="Arial MT"/>
              </a:rPr>
              <a:t>A</a:t>
            </a:r>
            <a:endParaRPr sz="350">
              <a:latin typeface="Arial MT"/>
              <a:cs typeface="Arial MT"/>
            </a:endParaRPr>
          </a:p>
        </p:txBody>
      </p:sp>
      <p:grpSp>
        <p:nvGrpSpPr>
          <p:cNvPr id="845" name="object 845" descr=""/>
          <p:cNvGrpSpPr/>
          <p:nvPr/>
        </p:nvGrpSpPr>
        <p:grpSpPr>
          <a:xfrm>
            <a:off x="1331845" y="4886018"/>
            <a:ext cx="2132965" cy="1452245"/>
            <a:chOff x="1331845" y="4886018"/>
            <a:chExt cx="2132965" cy="1452245"/>
          </a:xfrm>
        </p:grpSpPr>
        <p:sp>
          <p:nvSpPr>
            <p:cNvPr id="846" name="object 846" descr=""/>
            <p:cNvSpPr/>
            <p:nvPr/>
          </p:nvSpPr>
          <p:spPr>
            <a:xfrm>
              <a:off x="1332798" y="4886970"/>
              <a:ext cx="123189" cy="89535"/>
            </a:xfrm>
            <a:custGeom>
              <a:avLst/>
              <a:gdLst/>
              <a:ahLst/>
              <a:cxnLst/>
              <a:rect l="l" t="t" r="r" b="b"/>
              <a:pathLst>
                <a:path w="123190" h="89535">
                  <a:moveTo>
                    <a:pt x="0" y="89485"/>
                  </a:moveTo>
                  <a:lnTo>
                    <a:pt x="122946" y="89485"/>
                  </a:lnTo>
                  <a:lnTo>
                    <a:pt x="122946" y="0"/>
                  </a:lnTo>
                  <a:lnTo>
                    <a:pt x="0" y="0"/>
                  </a:lnTo>
                  <a:lnTo>
                    <a:pt x="0" y="894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7" name="object 847" descr=""/>
            <p:cNvSpPr/>
            <p:nvPr/>
          </p:nvSpPr>
          <p:spPr>
            <a:xfrm>
              <a:off x="2748267" y="6332824"/>
              <a:ext cx="711200" cy="0"/>
            </a:xfrm>
            <a:custGeom>
              <a:avLst/>
              <a:gdLst/>
              <a:ahLst/>
              <a:cxnLst/>
              <a:rect l="l" t="t" r="r" b="b"/>
              <a:pathLst>
                <a:path w="711200" h="0">
                  <a:moveTo>
                    <a:pt x="0" y="0"/>
                  </a:moveTo>
                  <a:lnTo>
                    <a:pt x="710578" y="0"/>
                  </a:lnTo>
                </a:path>
              </a:pathLst>
            </a:custGeom>
            <a:ln w="105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48" name="object 848" descr=""/>
          <p:cNvSpPr txBox="1"/>
          <p:nvPr/>
        </p:nvSpPr>
        <p:spPr>
          <a:xfrm>
            <a:off x="2706616" y="6232603"/>
            <a:ext cx="268605" cy="806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50" spc="-20">
                <a:latin typeface="Arial MT"/>
                <a:cs typeface="Arial MT"/>
              </a:rPr>
              <a:t>SETNOR220</a:t>
            </a:r>
            <a:endParaRPr sz="350">
              <a:latin typeface="Arial MT"/>
              <a:cs typeface="Arial MT"/>
            </a:endParaRPr>
          </a:p>
        </p:txBody>
      </p:sp>
      <p:grpSp>
        <p:nvGrpSpPr>
          <p:cNvPr id="849" name="object 849" descr=""/>
          <p:cNvGrpSpPr/>
          <p:nvPr/>
        </p:nvGrpSpPr>
        <p:grpSpPr>
          <a:xfrm>
            <a:off x="2749647" y="6337721"/>
            <a:ext cx="127000" cy="91440"/>
            <a:chOff x="2749647" y="6337721"/>
            <a:chExt cx="127000" cy="91440"/>
          </a:xfrm>
        </p:grpSpPr>
        <p:sp>
          <p:nvSpPr>
            <p:cNvPr id="850" name="object 850" descr=""/>
            <p:cNvSpPr/>
            <p:nvPr/>
          </p:nvSpPr>
          <p:spPr>
            <a:xfrm>
              <a:off x="2750563" y="6338637"/>
              <a:ext cx="125095" cy="89535"/>
            </a:xfrm>
            <a:custGeom>
              <a:avLst/>
              <a:gdLst/>
              <a:ahLst/>
              <a:cxnLst/>
              <a:rect l="l" t="t" r="r" b="b"/>
              <a:pathLst>
                <a:path w="125094" h="89535">
                  <a:moveTo>
                    <a:pt x="124662" y="0"/>
                  </a:moveTo>
                  <a:lnTo>
                    <a:pt x="0" y="0"/>
                  </a:lnTo>
                  <a:lnTo>
                    <a:pt x="0" y="89330"/>
                  </a:lnTo>
                  <a:lnTo>
                    <a:pt x="124662" y="89330"/>
                  </a:lnTo>
                  <a:lnTo>
                    <a:pt x="1246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1" name="object 851" descr=""/>
            <p:cNvSpPr/>
            <p:nvPr/>
          </p:nvSpPr>
          <p:spPr>
            <a:xfrm>
              <a:off x="2750563" y="6338637"/>
              <a:ext cx="125095" cy="89535"/>
            </a:xfrm>
            <a:custGeom>
              <a:avLst/>
              <a:gdLst/>
              <a:ahLst/>
              <a:cxnLst/>
              <a:rect l="l" t="t" r="r" b="b"/>
              <a:pathLst>
                <a:path w="125094" h="89535">
                  <a:moveTo>
                    <a:pt x="0" y="89330"/>
                  </a:moveTo>
                  <a:lnTo>
                    <a:pt x="124662" y="89330"/>
                  </a:lnTo>
                  <a:lnTo>
                    <a:pt x="124662" y="0"/>
                  </a:lnTo>
                  <a:lnTo>
                    <a:pt x="0" y="0"/>
                  </a:lnTo>
                  <a:lnTo>
                    <a:pt x="0" y="8933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52" name="object 852" descr=""/>
          <p:cNvSpPr txBox="1"/>
          <p:nvPr/>
        </p:nvSpPr>
        <p:spPr>
          <a:xfrm>
            <a:off x="3260597" y="4996941"/>
            <a:ext cx="145351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solidFill>
                  <a:srgbClr val="003B69"/>
                </a:solidFill>
                <a:latin typeface="Arial"/>
                <a:cs typeface="Arial"/>
              </a:rPr>
              <a:t>S/E</a:t>
            </a:r>
            <a:r>
              <a:rPr dirty="0" sz="1600" spc="-40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3B69"/>
                </a:solidFill>
                <a:latin typeface="Arial"/>
                <a:cs typeface="Arial"/>
              </a:rPr>
              <a:t>Guadalupe</a:t>
            </a:r>
            <a:endParaRPr sz="1600">
              <a:latin typeface="Arial"/>
              <a:cs typeface="Arial"/>
            </a:endParaRPr>
          </a:p>
        </p:txBody>
      </p:sp>
      <p:sp>
        <p:nvSpPr>
          <p:cNvPr id="857" name="object 85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sp>
        <p:nvSpPr>
          <p:cNvPr id="853" name="object 853" descr=""/>
          <p:cNvSpPr txBox="1"/>
          <p:nvPr/>
        </p:nvSpPr>
        <p:spPr>
          <a:xfrm>
            <a:off x="1462277" y="5932119"/>
            <a:ext cx="125539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b="1">
                <a:solidFill>
                  <a:srgbClr val="003B69"/>
                </a:solidFill>
                <a:latin typeface="Arial"/>
                <a:cs typeface="Arial"/>
              </a:rPr>
              <a:t>S/E</a:t>
            </a:r>
            <a:r>
              <a:rPr dirty="0" sz="1400" spc="-5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3B69"/>
                </a:solidFill>
                <a:latin typeface="Arial"/>
                <a:cs typeface="Arial"/>
              </a:rPr>
              <a:t>Trujillo</a:t>
            </a:r>
            <a:r>
              <a:rPr dirty="0" sz="1600" spc="-6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1400" spc="-25" b="1">
                <a:solidFill>
                  <a:srgbClr val="003B69"/>
                </a:solidFill>
                <a:latin typeface="Arial"/>
                <a:cs typeface="Arial"/>
              </a:rPr>
              <a:t>N.</a:t>
            </a:r>
            <a:endParaRPr sz="1400">
              <a:latin typeface="Arial"/>
              <a:cs typeface="Arial"/>
            </a:endParaRPr>
          </a:p>
        </p:txBody>
      </p:sp>
      <p:sp>
        <p:nvSpPr>
          <p:cNvPr id="854" name="object 854" descr=""/>
          <p:cNvSpPr txBox="1"/>
          <p:nvPr/>
        </p:nvSpPr>
        <p:spPr>
          <a:xfrm>
            <a:off x="473760" y="1688337"/>
            <a:ext cx="152463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solidFill>
                  <a:srgbClr val="003B69"/>
                </a:solidFill>
                <a:latin typeface="Arial"/>
                <a:cs typeface="Arial"/>
              </a:rPr>
              <a:t>S/E</a:t>
            </a:r>
            <a:r>
              <a:rPr dirty="0" sz="1600" spc="-7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3B69"/>
                </a:solidFill>
                <a:latin typeface="Arial"/>
                <a:cs typeface="Arial"/>
              </a:rPr>
              <a:t>Chiclayo</a:t>
            </a:r>
            <a:r>
              <a:rPr dirty="0" sz="1600" spc="-1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003B69"/>
                </a:solidFill>
                <a:latin typeface="Arial"/>
                <a:cs typeface="Arial"/>
              </a:rPr>
              <a:t>O.</a:t>
            </a:r>
            <a:endParaRPr sz="1600">
              <a:latin typeface="Arial"/>
              <a:cs typeface="Arial"/>
            </a:endParaRPr>
          </a:p>
        </p:txBody>
      </p:sp>
      <p:sp>
        <p:nvSpPr>
          <p:cNvPr id="855" name="object 855" descr=""/>
          <p:cNvSpPr txBox="1"/>
          <p:nvPr/>
        </p:nvSpPr>
        <p:spPr>
          <a:xfrm>
            <a:off x="1626870" y="1067815"/>
            <a:ext cx="342519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003B69"/>
                </a:solidFill>
                <a:latin typeface="Arial"/>
                <a:cs typeface="Arial"/>
              </a:rPr>
              <a:t>Modelo</a:t>
            </a:r>
            <a:r>
              <a:rPr dirty="0" sz="2000" spc="-4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3B69"/>
                </a:solidFill>
                <a:latin typeface="Arial"/>
                <a:cs typeface="Arial"/>
              </a:rPr>
              <a:t>de</a:t>
            </a:r>
            <a:r>
              <a:rPr dirty="0" sz="2000" spc="-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3B69"/>
                </a:solidFill>
                <a:latin typeface="Arial"/>
                <a:cs typeface="Arial"/>
              </a:rPr>
              <a:t>la</a:t>
            </a:r>
            <a:r>
              <a:rPr dirty="0" sz="2000" spc="-2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3B69"/>
                </a:solidFill>
                <a:latin typeface="Arial"/>
                <a:cs typeface="Arial"/>
              </a:rPr>
              <a:t>S/E</a:t>
            </a:r>
            <a:r>
              <a:rPr dirty="0" sz="2000" spc="-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03B69"/>
                </a:solidFill>
                <a:latin typeface="Arial"/>
                <a:cs typeface="Arial"/>
              </a:rPr>
              <a:t>Guadalupe</a:t>
            </a:r>
            <a:endParaRPr sz="2000">
              <a:latin typeface="Arial"/>
              <a:cs typeface="Arial"/>
            </a:endParaRPr>
          </a:p>
        </p:txBody>
      </p:sp>
      <p:sp>
        <p:nvSpPr>
          <p:cNvPr id="856" name="object 856"/>
          <p:cNvSpPr txBox="1">
            <a:spLocks noGrp="1"/>
          </p:cNvSpPr>
          <p:nvPr>
            <p:ph type="title"/>
          </p:nvPr>
        </p:nvSpPr>
        <p:spPr>
          <a:xfrm>
            <a:off x="1626870" y="278079"/>
            <a:ext cx="4752340" cy="61468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2315"/>
              </a:lnSpc>
              <a:spcBef>
                <a:spcPts val="105"/>
              </a:spcBef>
            </a:pPr>
            <a:r>
              <a:rPr dirty="0">
                <a:solidFill>
                  <a:srgbClr val="003B69"/>
                </a:solidFill>
              </a:rPr>
              <a:t>9.</a:t>
            </a:r>
            <a:r>
              <a:rPr dirty="0" spc="-55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MODELO</a:t>
            </a:r>
            <a:r>
              <a:rPr dirty="0" spc="-50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DE</a:t>
            </a:r>
            <a:r>
              <a:rPr dirty="0" spc="-15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CONFIABILIDAD</a:t>
            </a:r>
            <a:r>
              <a:rPr dirty="0" spc="-60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DE</a:t>
            </a:r>
            <a:r>
              <a:rPr dirty="0" spc="-30">
                <a:solidFill>
                  <a:srgbClr val="003B69"/>
                </a:solidFill>
              </a:rPr>
              <a:t> </a:t>
            </a:r>
            <a:r>
              <a:rPr dirty="0" spc="-25">
                <a:solidFill>
                  <a:srgbClr val="003B69"/>
                </a:solidFill>
              </a:rPr>
              <a:t>LA</a:t>
            </a:r>
          </a:p>
          <a:p>
            <a:pPr marL="274320">
              <a:lnSpc>
                <a:spcPts val="2315"/>
              </a:lnSpc>
            </a:pPr>
            <a:r>
              <a:rPr dirty="0" spc="-10">
                <a:solidFill>
                  <a:srgbClr val="003B69"/>
                </a:solidFill>
              </a:rPr>
              <a:t>SUBESTACIÓN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1229613"/>
            <a:ext cx="7987030" cy="381507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6637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003B69"/>
                </a:solidFill>
                <a:latin typeface="Arial"/>
                <a:cs typeface="Arial"/>
              </a:rPr>
              <a:t>Representación</a:t>
            </a:r>
            <a:r>
              <a:rPr dirty="0" sz="2000" spc="-6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3B69"/>
                </a:solidFill>
                <a:latin typeface="Arial"/>
                <a:cs typeface="Arial"/>
              </a:rPr>
              <a:t>de</a:t>
            </a:r>
            <a:r>
              <a:rPr dirty="0" sz="2000" spc="-10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3B69"/>
                </a:solidFill>
                <a:latin typeface="Arial"/>
                <a:cs typeface="Arial"/>
              </a:rPr>
              <a:t>la</a:t>
            </a:r>
            <a:r>
              <a:rPr dirty="0" sz="2000" spc="-2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03B69"/>
                </a:solidFill>
                <a:latin typeface="Arial"/>
                <a:cs typeface="Arial"/>
              </a:rPr>
              <a:t>Demanda</a:t>
            </a:r>
            <a:endParaRPr sz="2000">
              <a:latin typeface="Arial"/>
              <a:cs typeface="Arial"/>
            </a:endParaRPr>
          </a:p>
          <a:p>
            <a:pPr marL="355600" marR="5080" indent="-342900">
              <a:lnSpc>
                <a:spcPct val="140000"/>
              </a:lnSpc>
              <a:spcBef>
                <a:spcPts val="1939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Cada</a:t>
            </a:r>
            <a:r>
              <a:rPr dirty="0" sz="1800" spc="-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barra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carga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se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representa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con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un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perfil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según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las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mediciones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del</a:t>
            </a:r>
            <a:r>
              <a:rPr dirty="0" sz="1800" spc="-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año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referencia</a:t>
            </a:r>
            <a:r>
              <a:rPr dirty="0" sz="1800" spc="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2005,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y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un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índice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crecimiento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para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los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años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previstos</a:t>
            </a:r>
            <a:r>
              <a:rPr dirty="0" sz="1800" spc="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en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el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estudio</a:t>
            </a:r>
            <a:endParaRPr sz="1800">
              <a:latin typeface="Arial"/>
              <a:cs typeface="Arial"/>
            </a:endParaRPr>
          </a:p>
          <a:p>
            <a:pPr marL="355600" marR="160655" indent="-342900">
              <a:lnSpc>
                <a:spcPct val="140100"/>
              </a:lnSpc>
              <a:spcBef>
                <a:spcPts val="4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El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perfil anual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carga de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8760 horas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ha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sido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reducido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semanas típicas</a:t>
            </a:r>
            <a:endParaRPr sz="1800">
              <a:latin typeface="Arial"/>
              <a:cs typeface="Arial"/>
            </a:endParaRPr>
          </a:p>
          <a:p>
            <a:pPr marL="355600" marR="196215" indent="-342900">
              <a:lnSpc>
                <a:spcPct val="140000"/>
              </a:lnSpc>
              <a:spcBef>
                <a:spcPts val="4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Cada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semana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típica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se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compone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un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sábado,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un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domingo</a:t>
            </a:r>
            <a:r>
              <a:rPr dirty="0" sz="1800" spc="-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y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un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día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laborable</a:t>
            </a:r>
            <a:r>
              <a:rPr dirty="0" sz="1800" spc="-4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medio</a:t>
            </a:r>
            <a:endParaRPr sz="18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30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Cada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día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tiene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1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valor</a:t>
            </a:r>
            <a:r>
              <a:rPr dirty="0" sz="1800" spc="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carga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por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cada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hora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26870" y="278079"/>
            <a:ext cx="4752340" cy="61468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2315"/>
              </a:lnSpc>
              <a:spcBef>
                <a:spcPts val="105"/>
              </a:spcBef>
            </a:pPr>
            <a:r>
              <a:rPr dirty="0">
                <a:solidFill>
                  <a:srgbClr val="003B69"/>
                </a:solidFill>
              </a:rPr>
              <a:t>9.</a:t>
            </a:r>
            <a:r>
              <a:rPr dirty="0" spc="-55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MODELO</a:t>
            </a:r>
            <a:r>
              <a:rPr dirty="0" spc="-50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DE</a:t>
            </a:r>
            <a:r>
              <a:rPr dirty="0" spc="-15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CONFIABILIDAD</a:t>
            </a:r>
            <a:r>
              <a:rPr dirty="0" spc="-60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DE</a:t>
            </a:r>
            <a:r>
              <a:rPr dirty="0" spc="-30">
                <a:solidFill>
                  <a:srgbClr val="003B69"/>
                </a:solidFill>
              </a:rPr>
              <a:t> </a:t>
            </a:r>
            <a:r>
              <a:rPr dirty="0" spc="-25">
                <a:solidFill>
                  <a:srgbClr val="003B69"/>
                </a:solidFill>
              </a:rPr>
              <a:t>LA</a:t>
            </a:r>
          </a:p>
          <a:p>
            <a:pPr marL="274320">
              <a:lnSpc>
                <a:spcPts val="2315"/>
              </a:lnSpc>
            </a:pPr>
            <a:r>
              <a:rPr dirty="0" spc="-10">
                <a:solidFill>
                  <a:srgbClr val="003B69"/>
                </a:solidFill>
              </a:rPr>
              <a:t>SUBESTACIÓN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1194053"/>
            <a:ext cx="7185025" cy="31934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3495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003B69"/>
                </a:solidFill>
                <a:latin typeface="Arial"/>
                <a:cs typeface="Arial"/>
              </a:rPr>
              <a:t>Maniobras</a:t>
            </a:r>
            <a:r>
              <a:rPr dirty="0" sz="2000" spc="-4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03B69"/>
                </a:solidFill>
                <a:latin typeface="Arial"/>
                <a:cs typeface="Arial"/>
              </a:rPr>
              <a:t>Particulares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95"/>
              </a:spcBef>
            </a:pPr>
            <a:endParaRPr sz="2000">
              <a:latin typeface="Arial"/>
              <a:cs typeface="Arial"/>
            </a:endParaRPr>
          </a:p>
          <a:p>
            <a:pPr marL="355600" marR="5080" indent="-342900">
              <a:lnSpc>
                <a:spcPct val="14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Han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sido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implementadas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las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lógicas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emergencia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(operación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retardada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después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interrupción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del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suministro)</a:t>
            </a:r>
            <a:endParaRPr sz="1800">
              <a:latin typeface="Arial"/>
              <a:cs typeface="Arial"/>
            </a:endParaRPr>
          </a:p>
          <a:p>
            <a:pPr lvl="1" marL="756285" indent="-286385">
              <a:lnSpc>
                <a:spcPct val="100000"/>
              </a:lnSpc>
              <a:spcBef>
                <a:spcPts val="1300"/>
              </a:spcBef>
              <a:buFont typeface="Arial MT"/>
              <a:buChar char="•"/>
              <a:tabLst>
                <a:tab pos="75628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4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generación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local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aguas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abajo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los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transformadore</a:t>
            </a:r>
            <a:endParaRPr sz="1800">
              <a:latin typeface="Arial"/>
              <a:cs typeface="Arial"/>
            </a:endParaRPr>
          </a:p>
          <a:p>
            <a:pPr marL="756285">
              <a:lnSpc>
                <a:spcPct val="100000"/>
              </a:lnSpc>
              <a:spcBef>
                <a:spcPts val="865"/>
              </a:spcBef>
            </a:pP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principales</a:t>
            </a:r>
            <a:endParaRPr sz="1800">
              <a:latin typeface="Arial"/>
              <a:cs typeface="Arial"/>
            </a:endParaRPr>
          </a:p>
          <a:p>
            <a:pPr lvl="1" marL="756285" indent="-286385">
              <a:lnSpc>
                <a:spcPct val="100000"/>
              </a:lnSpc>
              <a:spcBef>
                <a:spcPts val="1295"/>
              </a:spcBef>
              <a:buFont typeface="Arial MT"/>
              <a:buChar char="•"/>
              <a:tabLst>
                <a:tab pos="75628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las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conexiones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emergencias</a:t>
            </a:r>
            <a:endParaRPr sz="1800">
              <a:latin typeface="Arial"/>
              <a:cs typeface="Arial"/>
            </a:endParaRPr>
          </a:p>
          <a:p>
            <a:pPr lvl="1" marL="756285" indent="-286385">
              <a:lnSpc>
                <a:spcPct val="100000"/>
              </a:lnSpc>
              <a:spcBef>
                <a:spcPts val="1295"/>
              </a:spcBef>
              <a:buFont typeface="Arial MT"/>
              <a:buChar char="•"/>
              <a:tabLst>
                <a:tab pos="75628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transferencia</a:t>
            </a:r>
            <a:r>
              <a:rPr dirty="0" sz="1800" spc="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carga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entre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diferentes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barras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26870" y="278079"/>
            <a:ext cx="4752340" cy="61468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2315"/>
              </a:lnSpc>
              <a:spcBef>
                <a:spcPts val="105"/>
              </a:spcBef>
            </a:pPr>
            <a:r>
              <a:rPr dirty="0">
                <a:solidFill>
                  <a:srgbClr val="003B69"/>
                </a:solidFill>
              </a:rPr>
              <a:t>9.</a:t>
            </a:r>
            <a:r>
              <a:rPr dirty="0" spc="-55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MODELO</a:t>
            </a:r>
            <a:r>
              <a:rPr dirty="0" spc="-50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DE</a:t>
            </a:r>
            <a:r>
              <a:rPr dirty="0" spc="-15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CONFIABILIDAD</a:t>
            </a:r>
            <a:r>
              <a:rPr dirty="0" spc="-60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DE</a:t>
            </a:r>
            <a:r>
              <a:rPr dirty="0" spc="-30">
                <a:solidFill>
                  <a:srgbClr val="003B69"/>
                </a:solidFill>
              </a:rPr>
              <a:t> </a:t>
            </a:r>
            <a:r>
              <a:rPr dirty="0" spc="-25">
                <a:solidFill>
                  <a:srgbClr val="003B69"/>
                </a:solidFill>
              </a:rPr>
              <a:t>LA</a:t>
            </a:r>
          </a:p>
          <a:p>
            <a:pPr marL="274320">
              <a:lnSpc>
                <a:spcPts val="2315"/>
              </a:lnSpc>
            </a:pPr>
            <a:r>
              <a:rPr dirty="0" spc="-10">
                <a:solidFill>
                  <a:srgbClr val="003B69"/>
                </a:solidFill>
              </a:rPr>
              <a:t>SUBESTACIÓN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74065" y="1272412"/>
            <a:ext cx="8174990" cy="4882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434975" indent="-342900">
              <a:lnSpc>
                <a:spcPct val="11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Las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evaluaciones</a:t>
            </a:r>
            <a:r>
              <a:rPr dirty="0" sz="1800" spc="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confiabilidad</a:t>
            </a:r>
            <a:r>
              <a:rPr dirty="0" sz="1800" spc="-4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del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sistema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se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realizan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con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el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modelo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determinístico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FEA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(failure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effect analysis)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enumeración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de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estados,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todos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los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componentes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con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probabilidad</a:t>
            </a:r>
            <a:r>
              <a:rPr dirty="0" sz="1800" spc="-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falla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se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ponen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fuera</a:t>
            </a:r>
            <a:r>
              <a:rPr dirty="0" sz="1800" spc="-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servicio</a:t>
            </a:r>
            <a:r>
              <a:rPr dirty="0" sz="1800" spc="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uno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vez</a:t>
            </a:r>
            <a:endParaRPr sz="18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65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Para</a:t>
            </a:r>
            <a:r>
              <a:rPr dirty="0" sz="1800" spc="-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cada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“evento</a:t>
            </a:r>
            <a:r>
              <a:rPr dirty="0" sz="1800" spc="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falla”,</a:t>
            </a:r>
            <a:r>
              <a:rPr dirty="0" sz="1800" spc="-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se</a:t>
            </a:r>
            <a:r>
              <a:rPr dirty="0" sz="1800" spc="-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verifica</a:t>
            </a:r>
            <a:r>
              <a:rPr dirty="0" sz="1800" spc="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posibilidad</a:t>
            </a:r>
            <a:r>
              <a:rPr dirty="0" sz="1800" spc="-5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abastecer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endParaRPr sz="18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215"/>
              </a:spcBef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carga</a:t>
            </a:r>
            <a:r>
              <a:rPr dirty="0" sz="1800" spc="-4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sin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causar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sobrecargas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en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el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sistema</a:t>
            </a:r>
            <a:endParaRPr sz="1800">
              <a:latin typeface="Arial"/>
              <a:cs typeface="Arial"/>
            </a:endParaRPr>
          </a:p>
          <a:p>
            <a:pPr marL="355600" marR="332740" indent="-342900">
              <a:lnSpc>
                <a:spcPct val="110000"/>
              </a:lnSpc>
              <a:spcBef>
                <a:spcPts val="434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Si</a:t>
            </a:r>
            <a:r>
              <a:rPr dirty="0" sz="1800" spc="-4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se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presentan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sobrecargas,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se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actúan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las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maniobras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automáticas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50" b="1">
                <a:solidFill>
                  <a:srgbClr val="5F5F5F"/>
                </a:solidFill>
                <a:latin typeface="Arial"/>
                <a:cs typeface="Arial"/>
              </a:rPr>
              <a:t>y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manual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reconfiguración</a:t>
            </a:r>
            <a:endParaRPr sz="1800">
              <a:latin typeface="Arial"/>
              <a:cs typeface="Arial"/>
            </a:endParaRPr>
          </a:p>
          <a:p>
            <a:pPr marL="355600" marR="5080" indent="-342900">
              <a:lnSpc>
                <a:spcPct val="110000"/>
              </a:lnSpc>
              <a:spcBef>
                <a:spcPts val="4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Si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las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sobrecargas</a:t>
            </a:r>
            <a:r>
              <a:rPr dirty="0" sz="1800" spc="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no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se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eliminan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totalmente,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se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actúa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el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corte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carga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necesario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y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se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evalúa</a:t>
            </a:r>
            <a:r>
              <a:rPr dirty="0" sz="1800" spc="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50" b="1">
                <a:solidFill>
                  <a:srgbClr val="5F5F5F"/>
                </a:solidFill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  <a:p>
            <a:pPr lvl="1" marL="756285" indent="-286385">
              <a:lnSpc>
                <a:spcPct val="100000"/>
              </a:lnSpc>
              <a:spcBef>
                <a:spcPts val="650"/>
              </a:spcBef>
              <a:buFont typeface="Arial MT"/>
              <a:buChar char="•"/>
              <a:tabLst>
                <a:tab pos="75628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-4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carga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que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no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puede</a:t>
            </a:r>
            <a:r>
              <a:rPr dirty="0" sz="1800" spc="-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ser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abastecida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(demanda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cortada)</a:t>
            </a:r>
            <a:endParaRPr sz="1800">
              <a:latin typeface="Arial"/>
              <a:cs typeface="Arial"/>
            </a:endParaRPr>
          </a:p>
          <a:p>
            <a:pPr lvl="1" marL="756285" indent="-286385">
              <a:lnSpc>
                <a:spcPct val="100000"/>
              </a:lnSpc>
              <a:spcBef>
                <a:spcPts val="650"/>
              </a:spcBef>
              <a:buFont typeface="Arial MT"/>
              <a:buChar char="•"/>
              <a:tabLst>
                <a:tab pos="75628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duración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del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corte</a:t>
            </a:r>
            <a:endParaRPr sz="1800">
              <a:latin typeface="Arial"/>
              <a:cs typeface="Arial"/>
            </a:endParaRPr>
          </a:p>
          <a:p>
            <a:pPr marL="355600" marR="91440" indent="-342900">
              <a:lnSpc>
                <a:spcPct val="110000"/>
              </a:lnSpc>
              <a:spcBef>
                <a:spcPts val="4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Las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estadísticas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ENS,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frecuencia</a:t>
            </a:r>
            <a:r>
              <a:rPr dirty="0" sz="1800" spc="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y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duración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interrupción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del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suministro</a:t>
            </a:r>
            <a:r>
              <a:rPr dirty="0" sz="1800" spc="-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es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pesada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con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probabilidad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ocurrencia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del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evento</a:t>
            </a:r>
            <a:r>
              <a:rPr dirty="0" sz="1800" spc="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que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causa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98117" y="260095"/>
            <a:ext cx="4952365" cy="614680"/>
          </a:xfrm>
          <a:prstGeom prst="rect"/>
        </p:spPr>
        <p:txBody>
          <a:bodyPr wrap="square" lIns="0" tIns="40640" rIns="0" bIns="0" rtlCol="0" vert="horz">
            <a:spAutoFit/>
          </a:bodyPr>
          <a:lstStyle/>
          <a:p>
            <a:pPr marL="462280" marR="5080" indent="-450215">
              <a:lnSpc>
                <a:spcPts val="2230"/>
              </a:lnSpc>
              <a:spcBef>
                <a:spcPts val="320"/>
              </a:spcBef>
            </a:pPr>
            <a:r>
              <a:rPr dirty="0">
                <a:solidFill>
                  <a:srgbClr val="003B69"/>
                </a:solidFill>
              </a:rPr>
              <a:t>10.</a:t>
            </a:r>
            <a:r>
              <a:rPr dirty="0" spc="-40">
                <a:solidFill>
                  <a:srgbClr val="003B69"/>
                </a:solidFill>
              </a:rPr>
              <a:t> </a:t>
            </a:r>
            <a:r>
              <a:rPr dirty="0" spc="-20">
                <a:solidFill>
                  <a:srgbClr val="003B69"/>
                </a:solidFill>
              </a:rPr>
              <a:t>EVALUACIONES </a:t>
            </a:r>
            <a:r>
              <a:rPr dirty="0">
                <a:solidFill>
                  <a:srgbClr val="003B69"/>
                </a:solidFill>
              </a:rPr>
              <a:t>DE</a:t>
            </a:r>
            <a:r>
              <a:rPr dirty="0" spc="-20">
                <a:solidFill>
                  <a:srgbClr val="003B69"/>
                </a:solidFill>
              </a:rPr>
              <a:t> </a:t>
            </a:r>
            <a:r>
              <a:rPr dirty="0" spc="-10">
                <a:solidFill>
                  <a:srgbClr val="003B69"/>
                </a:solidFill>
              </a:rPr>
              <a:t>CONFIABILIDAD </a:t>
            </a:r>
            <a:r>
              <a:rPr dirty="0">
                <a:solidFill>
                  <a:srgbClr val="003B69"/>
                </a:solidFill>
              </a:rPr>
              <a:t>DE</a:t>
            </a:r>
            <a:r>
              <a:rPr dirty="0" spc="-50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LAS</a:t>
            </a:r>
            <a:r>
              <a:rPr dirty="0" spc="-35">
                <a:solidFill>
                  <a:srgbClr val="003B69"/>
                </a:solidFill>
              </a:rPr>
              <a:t> </a:t>
            </a:r>
            <a:r>
              <a:rPr dirty="0" spc="-10">
                <a:solidFill>
                  <a:srgbClr val="003B69"/>
                </a:solidFill>
              </a:rPr>
              <a:t>SUBESTACIONES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5902452" y="2765011"/>
            <a:ext cx="2842260" cy="266700"/>
            <a:chOff x="5902452" y="2765011"/>
            <a:chExt cx="2842260" cy="2667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22264" y="2765011"/>
              <a:ext cx="2775204" cy="238596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02452" y="2939796"/>
              <a:ext cx="2842259" cy="91439"/>
            </a:xfrm>
            <a:prstGeom prst="rect">
              <a:avLst/>
            </a:prstGeom>
          </p:spPr>
        </p:pic>
      </p:grpSp>
      <p:sp>
        <p:nvSpPr>
          <p:cNvPr id="5" name="object 5" descr=""/>
          <p:cNvSpPr txBox="1"/>
          <p:nvPr/>
        </p:nvSpPr>
        <p:spPr>
          <a:xfrm>
            <a:off x="329590" y="1121790"/>
            <a:ext cx="8366125" cy="38976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020444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003B69"/>
                </a:solidFill>
                <a:latin typeface="Arial"/>
                <a:cs typeface="Arial"/>
              </a:rPr>
              <a:t>Ejecución</a:t>
            </a:r>
            <a:r>
              <a:rPr dirty="0" sz="2000" spc="-3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3B69"/>
                </a:solidFill>
                <a:latin typeface="Arial"/>
                <a:cs typeface="Arial"/>
              </a:rPr>
              <a:t>de</a:t>
            </a:r>
            <a:r>
              <a:rPr dirty="0" sz="2000" spc="-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3B69"/>
                </a:solidFill>
                <a:latin typeface="Arial"/>
                <a:cs typeface="Arial"/>
              </a:rPr>
              <a:t>las</a:t>
            </a:r>
            <a:r>
              <a:rPr dirty="0" sz="2000" spc="-20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03B69"/>
                </a:solidFill>
                <a:latin typeface="Arial"/>
                <a:cs typeface="Arial"/>
              </a:rPr>
              <a:t>Simulaciones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90"/>
              </a:spcBef>
            </a:pPr>
            <a:endParaRPr sz="2000">
              <a:latin typeface="Arial"/>
              <a:cs typeface="Arial"/>
            </a:endParaRPr>
          </a:p>
          <a:p>
            <a:pPr marL="355600" marR="56515" indent="-342900">
              <a:lnSpc>
                <a:spcPct val="14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Para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cada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S/E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han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sido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ejecutadas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simulaciones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en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cada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año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desde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2006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hasta</a:t>
            </a:r>
            <a:r>
              <a:rPr dirty="0" sz="1800" spc="-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2015</a:t>
            </a:r>
            <a:endParaRPr sz="18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30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El</a:t>
            </a:r>
            <a:r>
              <a:rPr dirty="0" sz="1800" spc="-4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modelo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S/E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ha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sido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adaptado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según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las </a:t>
            </a:r>
            <a:r>
              <a:rPr dirty="0" u="sng" sz="1800" b="1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</a:rPr>
              <a:t>expansiones</a:t>
            </a:r>
            <a:r>
              <a:rPr dirty="0" u="sng" sz="1800" spc="-15" b="1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800" b="1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</a:rPr>
              <a:t>ya</a:t>
            </a:r>
            <a:r>
              <a:rPr dirty="0" u="sng" sz="1800" spc="10" b="1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800" spc="-10" b="1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</a:rPr>
              <a:t>previstas</a:t>
            </a:r>
            <a:endParaRPr sz="18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865"/>
              </a:spcBef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(demandas,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refuerzos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líneas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y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transformadores,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etc.)</a:t>
            </a:r>
            <a:endParaRPr sz="1800">
              <a:latin typeface="Arial"/>
              <a:cs typeface="Arial"/>
            </a:endParaRPr>
          </a:p>
          <a:p>
            <a:pPr marL="355600" marR="5080" indent="-342900">
              <a:lnSpc>
                <a:spcPct val="140000"/>
              </a:lnSpc>
              <a:spcBef>
                <a:spcPts val="4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En</a:t>
            </a:r>
            <a:r>
              <a:rPr dirty="0" sz="1800" spc="-4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las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S/E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donde</a:t>
            </a:r>
            <a:r>
              <a:rPr dirty="0" sz="1800" spc="-4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se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prevén</a:t>
            </a:r>
            <a:r>
              <a:rPr dirty="0" sz="1800" spc="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maniobras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particulares,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han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sido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evaluados</a:t>
            </a:r>
            <a:r>
              <a:rPr dirty="0" sz="1800" spc="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50" b="1">
                <a:solidFill>
                  <a:srgbClr val="5F5F5F"/>
                </a:solidFill>
                <a:latin typeface="Arial"/>
                <a:cs typeface="Arial"/>
              </a:rPr>
              <a:t>y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comparados</a:t>
            </a:r>
            <a:r>
              <a:rPr dirty="0" sz="1800" spc="-4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los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casos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con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y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sin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activación</a:t>
            </a:r>
            <a:r>
              <a:rPr dirty="0" sz="1800" spc="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emergencia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(generación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cuyo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costo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se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tiene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en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cuenta)</a:t>
            </a:r>
            <a:endParaRPr sz="18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29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Evaluación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detalle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para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las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cargas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mineras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98117" y="260095"/>
            <a:ext cx="4952365" cy="614680"/>
          </a:xfrm>
          <a:prstGeom prst="rect"/>
        </p:spPr>
        <p:txBody>
          <a:bodyPr wrap="square" lIns="0" tIns="40640" rIns="0" bIns="0" rtlCol="0" vert="horz">
            <a:spAutoFit/>
          </a:bodyPr>
          <a:lstStyle/>
          <a:p>
            <a:pPr marL="462280" marR="5080" indent="-450215">
              <a:lnSpc>
                <a:spcPts val="2230"/>
              </a:lnSpc>
              <a:spcBef>
                <a:spcPts val="320"/>
              </a:spcBef>
            </a:pPr>
            <a:r>
              <a:rPr dirty="0">
                <a:solidFill>
                  <a:srgbClr val="003B69"/>
                </a:solidFill>
              </a:rPr>
              <a:t>10.</a:t>
            </a:r>
            <a:r>
              <a:rPr dirty="0" spc="-40">
                <a:solidFill>
                  <a:srgbClr val="003B69"/>
                </a:solidFill>
              </a:rPr>
              <a:t> </a:t>
            </a:r>
            <a:r>
              <a:rPr dirty="0" spc="-20">
                <a:solidFill>
                  <a:srgbClr val="003B69"/>
                </a:solidFill>
              </a:rPr>
              <a:t>EVALUACIONES </a:t>
            </a:r>
            <a:r>
              <a:rPr dirty="0">
                <a:solidFill>
                  <a:srgbClr val="003B69"/>
                </a:solidFill>
              </a:rPr>
              <a:t>DE</a:t>
            </a:r>
            <a:r>
              <a:rPr dirty="0" spc="-20">
                <a:solidFill>
                  <a:srgbClr val="003B69"/>
                </a:solidFill>
              </a:rPr>
              <a:t> </a:t>
            </a:r>
            <a:r>
              <a:rPr dirty="0" spc="-10">
                <a:solidFill>
                  <a:srgbClr val="003B69"/>
                </a:solidFill>
              </a:rPr>
              <a:t>CONFIABILIDAD </a:t>
            </a:r>
            <a:r>
              <a:rPr dirty="0">
                <a:solidFill>
                  <a:srgbClr val="003B69"/>
                </a:solidFill>
              </a:rPr>
              <a:t>DE</a:t>
            </a:r>
            <a:r>
              <a:rPr dirty="0" spc="-50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LAS</a:t>
            </a:r>
            <a:r>
              <a:rPr dirty="0" spc="-35">
                <a:solidFill>
                  <a:srgbClr val="003B69"/>
                </a:solidFill>
              </a:rPr>
              <a:t> </a:t>
            </a:r>
            <a:r>
              <a:rPr dirty="0" spc="-10">
                <a:solidFill>
                  <a:srgbClr val="003B69"/>
                </a:solidFill>
              </a:rPr>
              <a:t>SUBESTACIONES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410969" y="957452"/>
            <a:ext cx="386397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003B69"/>
                </a:solidFill>
                <a:latin typeface="Arial"/>
                <a:cs typeface="Arial"/>
              </a:rPr>
              <a:t>Resultados</a:t>
            </a:r>
            <a:r>
              <a:rPr dirty="0" sz="2000" spc="-50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3B69"/>
                </a:solidFill>
                <a:latin typeface="Arial"/>
                <a:cs typeface="Arial"/>
              </a:rPr>
              <a:t>de</a:t>
            </a:r>
            <a:r>
              <a:rPr dirty="0" sz="2000" spc="-2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3B69"/>
                </a:solidFill>
                <a:latin typeface="Arial"/>
                <a:cs typeface="Arial"/>
              </a:rPr>
              <a:t>las</a:t>
            </a:r>
            <a:r>
              <a:rPr dirty="0" sz="2000" spc="-1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03B69"/>
                </a:solidFill>
                <a:latin typeface="Arial"/>
                <a:cs typeface="Arial"/>
              </a:rPr>
              <a:t>simulaciones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468297" y="1341427"/>
          <a:ext cx="8460105" cy="46596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6580"/>
                <a:gridCol w="622934"/>
                <a:gridCol w="622935"/>
                <a:gridCol w="622935"/>
                <a:gridCol w="791845"/>
                <a:gridCol w="791845"/>
                <a:gridCol w="791845"/>
                <a:gridCol w="791844"/>
                <a:gridCol w="1481454"/>
              </a:tblGrid>
              <a:tr h="160655"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5"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dirty="0" sz="850" b="1">
                          <a:latin typeface="Arial"/>
                          <a:cs typeface="Arial"/>
                        </a:rPr>
                        <a:t>Indices</a:t>
                      </a:r>
                      <a:r>
                        <a:rPr dirty="0" sz="850" spc="9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50" b="1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850" spc="10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50" b="1">
                          <a:latin typeface="Arial"/>
                          <a:cs typeface="Arial"/>
                        </a:rPr>
                        <a:t>confiabilidad</a:t>
                      </a:r>
                      <a:r>
                        <a:rPr dirty="0" sz="850" spc="10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50" b="1">
                          <a:latin typeface="Arial"/>
                          <a:cs typeface="Arial"/>
                        </a:rPr>
                        <a:t>(año</a:t>
                      </a:r>
                      <a:r>
                        <a:rPr dirty="0" sz="850" spc="10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50" spc="-10" b="1">
                          <a:latin typeface="Arial"/>
                          <a:cs typeface="Arial"/>
                        </a:rPr>
                        <a:t>2006)</a:t>
                      </a:r>
                      <a:r>
                        <a:rPr dirty="0" sz="850" spc="-10">
                          <a:latin typeface="Arial MT"/>
                          <a:cs typeface="Arial MT"/>
                        </a:rPr>
                        <a:t>*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5080">
                    <a:lnL w="2857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99CC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54305">
                <a:tc>
                  <a:txBody>
                    <a:bodyPr/>
                    <a:lstStyle/>
                    <a:p>
                      <a:pPr marL="52641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 b="1">
                          <a:latin typeface="Arial"/>
                          <a:cs typeface="Arial"/>
                        </a:rPr>
                        <a:t>Subestaciones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5689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 b="1">
                          <a:latin typeface="Arial"/>
                          <a:cs typeface="Arial"/>
                        </a:rPr>
                        <a:t>Configuración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43840">
                        <a:lnSpc>
                          <a:spcPts val="1120"/>
                        </a:lnSpc>
                      </a:pPr>
                      <a:r>
                        <a:rPr dirty="0" sz="950" spc="-10" b="1">
                          <a:latin typeface="Arial"/>
                          <a:cs typeface="Arial"/>
                        </a:rPr>
                        <a:t>SAIFI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238125">
                        <a:lnSpc>
                          <a:spcPts val="1120"/>
                        </a:lnSpc>
                      </a:pPr>
                      <a:r>
                        <a:rPr dirty="0" sz="950" spc="-10" b="1">
                          <a:latin typeface="Arial"/>
                          <a:cs typeface="Arial"/>
                        </a:rPr>
                        <a:t>SAIDI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130810">
                        <a:lnSpc>
                          <a:spcPts val="1120"/>
                        </a:lnSpc>
                      </a:pPr>
                      <a:r>
                        <a:rPr dirty="0" sz="950" b="1">
                          <a:latin typeface="Arial"/>
                          <a:cs typeface="Arial"/>
                        </a:rPr>
                        <a:t>ENS</a:t>
                      </a:r>
                      <a:r>
                        <a:rPr dirty="0" sz="950" spc="5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 b="1">
                          <a:latin typeface="Arial"/>
                          <a:cs typeface="Arial"/>
                        </a:rPr>
                        <a:t>falla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99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434975">
                        <a:lnSpc>
                          <a:spcPts val="1120"/>
                        </a:lnSpc>
                      </a:pPr>
                      <a:r>
                        <a:rPr dirty="0" sz="950" b="1">
                          <a:latin typeface="Arial"/>
                          <a:cs typeface="Arial"/>
                        </a:rPr>
                        <a:t>ENS</a:t>
                      </a:r>
                      <a:r>
                        <a:rPr dirty="0" sz="950" spc="5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b="1">
                          <a:latin typeface="Arial"/>
                          <a:cs typeface="Arial"/>
                        </a:rPr>
                        <a:t>por</a:t>
                      </a:r>
                      <a:r>
                        <a:rPr dirty="0" sz="950" spc="5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 b="1">
                          <a:latin typeface="Arial"/>
                          <a:cs typeface="Arial"/>
                        </a:rPr>
                        <a:t>mantenimiento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99CC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54940">
                <a:tc>
                  <a:txBody>
                    <a:bodyPr/>
                    <a:lstStyle/>
                    <a:p>
                      <a:pPr algn="ctr" marL="952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25">
                          <a:latin typeface="Arial MT"/>
                          <a:cs typeface="Arial MT"/>
                        </a:rPr>
                        <a:t>S/E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>
                          <a:latin typeface="Arial MT"/>
                          <a:cs typeface="Arial MT"/>
                        </a:rPr>
                        <a:t>Barra</a:t>
                      </a:r>
                      <a:r>
                        <a:rPr dirty="0" sz="850" spc="7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 spc="-25">
                          <a:latin typeface="Arial MT"/>
                          <a:cs typeface="Arial MT"/>
                        </a:rPr>
                        <a:t>AT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>
                          <a:latin typeface="Arial MT"/>
                          <a:cs typeface="Arial MT"/>
                        </a:rPr>
                        <a:t>Barra</a:t>
                      </a:r>
                      <a:r>
                        <a:rPr dirty="0" sz="850" spc="7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 spc="-25">
                          <a:latin typeface="Arial MT"/>
                          <a:cs typeface="Arial MT"/>
                        </a:rPr>
                        <a:t>MT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>
                          <a:latin typeface="Arial MT"/>
                          <a:cs typeface="Arial MT"/>
                        </a:rPr>
                        <a:t>#</a:t>
                      </a:r>
                      <a:r>
                        <a:rPr dirty="0" sz="850" spc="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 spc="-10">
                          <a:latin typeface="Arial MT"/>
                          <a:cs typeface="Arial MT"/>
                        </a:rPr>
                        <a:t>Trafos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7645">
                        <a:lnSpc>
                          <a:spcPts val="1120"/>
                        </a:lnSpc>
                      </a:pPr>
                      <a:r>
                        <a:rPr dirty="0" sz="950">
                          <a:latin typeface="Arial MT"/>
                          <a:cs typeface="Arial MT"/>
                        </a:rPr>
                        <a:t>#</a:t>
                      </a:r>
                      <a:r>
                        <a:rPr dirty="0" sz="950" spc="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-10">
                          <a:latin typeface="Arial MT"/>
                          <a:cs typeface="Arial MT"/>
                        </a:rPr>
                        <a:t>Inter.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ts val="1120"/>
                        </a:lnSpc>
                      </a:pPr>
                      <a:r>
                        <a:rPr dirty="0" sz="950">
                          <a:latin typeface="Arial MT"/>
                          <a:cs typeface="Arial MT"/>
                        </a:rPr>
                        <a:t>horas</a:t>
                      </a:r>
                      <a:r>
                        <a:rPr dirty="0" sz="950" spc="10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-10">
                          <a:latin typeface="Arial MT"/>
                          <a:cs typeface="Arial MT"/>
                        </a:rPr>
                        <a:t>Inter.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ts val="1120"/>
                        </a:lnSpc>
                      </a:pPr>
                      <a:r>
                        <a:rPr dirty="0" sz="950" spc="-25">
                          <a:latin typeface="Arial MT"/>
                          <a:cs typeface="Arial MT"/>
                        </a:rPr>
                        <a:t>MWh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ts val="1120"/>
                        </a:lnSpc>
                      </a:pPr>
                      <a:r>
                        <a:rPr dirty="0" sz="950" spc="-25">
                          <a:latin typeface="Arial MT"/>
                          <a:cs typeface="Arial MT"/>
                        </a:rPr>
                        <a:t>MWh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ts val="1120"/>
                        </a:lnSpc>
                      </a:pPr>
                      <a:r>
                        <a:rPr dirty="0" sz="950">
                          <a:latin typeface="Arial MT"/>
                          <a:cs typeface="Arial MT"/>
                        </a:rPr>
                        <a:t>Comp.</a:t>
                      </a:r>
                      <a:r>
                        <a:rPr dirty="0" sz="950" spc="7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>
                          <a:latin typeface="Arial MT"/>
                          <a:cs typeface="Arial MT"/>
                        </a:rPr>
                        <a:t>en</a:t>
                      </a:r>
                      <a:r>
                        <a:rPr dirty="0" sz="950" spc="8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950" spc="-10">
                          <a:latin typeface="Arial MT"/>
                          <a:cs typeface="Arial MT"/>
                        </a:rPr>
                        <a:t>Mantenimiento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99CC"/>
                    </a:solidFill>
                  </a:tcPr>
                </a:tc>
              </a:tr>
              <a:tr h="154940"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Zorritos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Doble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Simple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50">
                          <a:latin typeface="Arial MT"/>
                          <a:cs typeface="Arial MT"/>
                        </a:rPr>
                        <a:t>1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1.7550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0.439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20">
                          <a:latin typeface="Arial MT"/>
                          <a:cs typeface="Arial MT"/>
                        </a:rPr>
                        <a:t>5.69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20">
                          <a:latin typeface="Arial MT"/>
                          <a:cs typeface="Arial MT"/>
                        </a:rPr>
                        <a:t>0.00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>
                          <a:latin typeface="Arial MT"/>
                          <a:cs typeface="Arial MT"/>
                        </a:rPr>
                        <a:t>Mant.</a:t>
                      </a:r>
                      <a:r>
                        <a:rPr dirty="0" sz="850" spc="5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>
                          <a:latin typeface="Arial MT"/>
                          <a:cs typeface="Arial MT"/>
                        </a:rPr>
                        <a:t>Trans.</a:t>
                      </a:r>
                      <a:r>
                        <a:rPr dirty="0" sz="850" spc="34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 spc="-10">
                          <a:latin typeface="Arial MT"/>
                          <a:cs typeface="Arial MT"/>
                        </a:rPr>
                        <a:t>Principal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4940"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>
                          <a:latin typeface="Arial MT"/>
                          <a:cs typeface="Arial MT"/>
                        </a:rPr>
                        <a:t>Zorritos</a:t>
                      </a:r>
                      <a:r>
                        <a:rPr dirty="0" sz="850" spc="10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>
                          <a:latin typeface="Arial MT"/>
                          <a:cs typeface="Arial MT"/>
                        </a:rPr>
                        <a:t>(no</a:t>
                      </a:r>
                      <a:r>
                        <a:rPr dirty="0" sz="850" spc="10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>
                          <a:latin typeface="Arial MT"/>
                          <a:cs typeface="Arial MT"/>
                        </a:rPr>
                        <a:t>disponible</a:t>
                      </a:r>
                      <a:r>
                        <a:rPr dirty="0" sz="850" spc="10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 spc="-10">
                          <a:latin typeface="Arial MT"/>
                          <a:cs typeface="Arial MT"/>
                        </a:rPr>
                        <a:t>Tumbes)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Doble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Simple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50">
                          <a:latin typeface="Arial MT"/>
                          <a:cs typeface="Arial MT"/>
                        </a:rPr>
                        <a:t>1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1.7550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12.960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168.04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20">
                          <a:latin typeface="Arial MT"/>
                          <a:cs typeface="Arial MT"/>
                        </a:rPr>
                        <a:t>0.00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>
                          <a:latin typeface="Arial MT"/>
                          <a:cs typeface="Arial MT"/>
                        </a:rPr>
                        <a:t>Mant.</a:t>
                      </a:r>
                      <a:r>
                        <a:rPr dirty="0" sz="850" spc="5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>
                          <a:latin typeface="Arial MT"/>
                          <a:cs typeface="Arial MT"/>
                        </a:rPr>
                        <a:t>Trans.</a:t>
                      </a:r>
                      <a:r>
                        <a:rPr dirty="0" sz="850" spc="34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 spc="-10">
                          <a:latin typeface="Arial MT"/>
                          <a:cs typeface="Arial MT"/>
                        </a:rPr>
                        <a:t>Principal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4940"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>
                          <a:latin typeface="Arial MT"/>
                          <a:cs typeface="Arial MT"/>
                        </a:rPr>
                        <a:t>Tingo</a:t>
                      </a:r>
                      <a:r>
                        <a:rPr dirty="0" sz="850" spc="8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 spc="-10">
                          <a:latin typeface="Arial MT"/>
                          <a:cs typeface="Arial MT"/>
                        </a:rPr>
                        <a:t>Maria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Doble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Simple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50">
                          <a:latin typeface="Arial MT"/>
                          <a:cs typeface="Arial MT"/>
                        </a:rPr>
                        <a:t>1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0.4452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6.273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13.02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20.96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>
                          <a:latin typeface="Arial MT"/>
                          <a:cs typeface="Arial MT"/>
                        </a:rPr>
                        <a:t>Mant.</a:t>
                      </a:r>
                      <a:r>
                        <a:rPr dirty="0" sz="850" spc="5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>
                          <a:latin typeface="Arial MT"/>
                          <a:cs typeface="Arial MT"/>
                        </a:rPr>
                        <a:t>Trans.</a:t>
                      </a:r>
                      <a:r>
                        <a:rPr dirty="0" sz="850" spc="34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 spc="-10">
                          <a:latin typeface="Arial MT"/>
                          <a:cs typeface="Arial MT"/>
                        </a:rPr>
                        <a:t>Principal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4940"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Huancavelica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Simple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Simple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50">
                          <a:latin typeface="Arial MT"/>
                          <a:cs typeface="Arial MT"/>
                        </a:rPr>
                        <a:t>1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0.4162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8.652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33.70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34.84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>
                          <a:latin typeface="Arial MT"/>
                          <a:cs typeface="Arial MT"/>
                        </a:rPr>
                        <a:t>Mant.</a:t>
                      </a:r>
                      <a:r>
                        <a:rPr dirty="0" sz="850" spc="5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>
                          <a:latin typeface="Arial MT"/>
                          <a:cs typeface="Arial MT"/>
                        </a:rPr>
                        <a:t>Trans.</a:t>
                      </a:r>
                      <a:r>
                        <a:rPr dirty="0" sz="850" spc="34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 spc="-10">
                          <a:latin typeface="Arial MT"/>
                          <a:cs typeface="Arial MT"/>
                        </a:rPr>
                        <a:t>Principal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4940"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Huanuco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Simple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Simple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50">
                          <a:latin typeface="Arial MT"/>
                          <a:cs typeface="Arial MT"/>
                        </a:rPr>
                        <a:t>1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0.7073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5.804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30.69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58.68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>
                          <a:latin typeface="Arial MT"/>
                          <a:cs typeface="Arial MT"/>
                        </a:rPr>
                        <a:t>Mant.</a:t>
                      </a:r>
                      <a:r>
                        <a:rPr dirty="0" sz="850" spc="5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>
                          <a:latin typeface="Arial MT"/>
                          <a:cs typeface="Arial MT"/>
                        </a:rPr>
                        <a:t>Trans.</a:t>
                      </a:r>
                      <a:r>
                        <a:rPr dirty="0" sz="850" spc="34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 spc="-10">
                          <a:latin typeface="Arial MT"/>
                          <a:cs typeface="Arial MT"/>
                        </a:rPr>
                        <a:t>Principal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4940"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Tocache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Simple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Simple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50">
                          <a:latin typeface="Arial MT"/>
                          <a:cs typeface="Arial MT"/>
                        </a:rPr>
                        <a:t>1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8.2345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24.277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50.03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20.10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>
                          <a:latin typeface="Arial MT"/>
                          <a:cs typeface="Arial MT"/>
                        </a:rPr>
                        <a:t>Mant.</a:t>
                      </a:r>
                      <a:r>
                        <a:rPr dirty="0" sz="850" spc="5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>
                          <a:latin typeface="Arial MT"/>
                          <a:cs typeface="Arial MT"/>
                        </a:rPr>
                        <a:t>Trans.</a:t>
                      </a:r>
                      <a:r>
                        <a:rPr dirty="0" sz="850" spc="34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 spc="-10">
                          <a:latin typeface="Arial MT"/>
                          <a:cs typeface="Arial MT"/>
                        </a:rPr>
                        <a:t>Principal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4940"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Aucayacu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Simple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Simple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50">
                          <a:latin typeface="Arial MT"/>
                          <a:cs typeface="Arial MT"/>
                        </a:rPr>
                        <a:t>1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2.5360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8.693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20">
                          <a:latin typeface="Arial MT"/>
                          <a:cs typeface="Arial MT"/>
                        </a:rPr>
                        <a:t>3.32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20">
                          <a:latin typeface="Arial MT"/>
                          <a:cs typeface="Arial MT"/>
                        </a:rPr>
                        <a:t>3.70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>
                          <a:latin typeface="Arial MT"/>
                          <a:cs typeface="Arial MT"/>
                        </a:rPr>
                        <a:t>Mant.</a:t>
                      </a:r>
                      <a:r>
                        <a:rPr dirty="0" sz="850" spc="5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>
                          <a:latin typeface="Arial MT"/>
                          <a:cs typeface="Arial MT"/>
                        </a:rPr>
                        <a:t>Trans.</a:t>
                      </a:r>
                      <a:r>
                        <a:rPr dirty="0" sz="850" spc="34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 spc="-10">
                          <a:latin typeface="Arial MT"/>
                          <a:cs typeface="Arial MT"/>
                        </a:rPr>
                        <a:t>Principal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4940"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Chimbote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Doble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Doble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50">
                          <a:latin typeface="Arial MT"/>
                          <a:cs typeface="Arial MT"/>
                        </a:rPr>
                        <a:t>2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0.0085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0.182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20">
                          <a:latin typeface="Arial MT"/>
                          <a:cs typeface="Arial MT"/>
                        </a:rPr>
                        <a:t>0.26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20">
                          <a:latin typeface="Arial MT"/>
                          <a:cs typeface="Arial MT"/>
                        </a:rPr>
                        <a:t>0.00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>
                          <a:latin typeface="Arial MT"/>
                          <a:cs typeface="Arial MT"/>
                        </a:rPr>
                        <a:t>Mant.</a:t>
                      </a:r>
                      <a:r>
                        <a:rPr dirty="0" sz="850" spc="5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>
                          <a:latin typeface="Arial MT"/>
                          <a:cs typeface="Arial MT"/>
                        </a:rPr>
                        <a:t>Trans.</a:t>
                      </a:r>
                      <a:r>
                        <a:rPr dirty="0" sz="850" spc="34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 spc="-10">
                          <a:latin typeface="Arial MT"/>
                          <a:cs typeface="Arial MT"/>
                        </a:rPr>
                        <a:t>Principal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4940"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Guadalupe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Doble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Simple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50">
                          <a:latin typeface="Arial MT"/>
                          <a:cs typeface="Arial MT"/>
                        </a:rPr>
                        <a:t>2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0.0000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0.000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20">
                          <a:latin typeface="Arial MT"/>
                          <a:cs typeface="Arial MT"/>
                        </a:rPr>
                        <a:t>0.00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63.33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>
                          <a:latin typeface="Arial MT"/>
                          <a:cs typeface="Arial MT"/>
                        </a:rPr>
                        <a:t>Mant.</a:t>
                      </a:r>
                      <a:r>
                        <a:rPr dirty="0" sz="850" spc="7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>
                          <a:latin typeface="Arial MT"/>
                          <a:cs typeface="Arial MT"/>
                        </a:rPr>
                        <a:t>Barra</a:t>
                      </a:r>
                      <a:r>
                        <a:rPr dirty="0" sz="850" spc="7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 spc="-20">
                          <a:latin typeface="Arial MT"/>
                          <a:cs typeface="Arial MT"/>
                        </a:rPr>
                        <a:t>60kV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4940"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>
                          <a:latin typeface="Arial MT"/>
                          <a:cs typeface="Arial MT"/>
                        </a:rPr>
                        <a:t>Tintaya</a:t>
                      </a:r>
                      <a:r>
                        <a:rPr dirty="0" sz="850" spc="8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>
                          <a:latin typeface="Arial MT"/>
                          <a:cs typeface="Arial MT"/>
                        </a:rPr>
                        <a:t>(solo</a:t>
                      </a:r>
                      <a:r>
                        <a:rPr dirty="0" sz="850" spc="9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>
                          <a:latin typeface="Arial MT"/>
                          <a:cs typeface="Arial MT"/>
                        </a:rPr>
                        <a:t>transf.</a:t>
                      </a:r>
                      <a:r>
                        <a:rPr dirty="0" sz="850" spc="8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 spc="-20">
                          <a:latin typeface="Arial MT"/>
                          <a:cs typeface="Arial MT"/>
                        </a:rPr>
                        <a:t>REP)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Simple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Simple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50">
                          <a:latin typeface="Arial MT"/>
                          <a:cs typeface="Arial MT"/>
                        </a:rPr>
                        <a:t>1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0.3474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5.390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82.84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215.40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>
                          <a:latin typeface="Arial MT"/>
                          <a:cs typeface="Arial MT"/>
                        </a:rPr>
                        <a:t>Mant.</a:t>
                      </a:r>
                      <a:r>
                        <a:rPr dirty="0" sz="850" spc="5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>
                          <a:latin typeface="Arial MT"/>
                          <a:cs typeface="Arial MT"/>
                        </a:rPr>
                        <a:t>Trans.</a:t>
                      </a:r>
                      <a:r>
                        <a:rPr dirty="0" sz="850" spc="34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 spc="-10">
                          <a:latin typeface="Arial MT"/>
                          <a:cs typeface="Arial MT"/>
                        </a:rPr>
                        <a:t>Principal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4940"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Quencoro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Simple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Simple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50">
                          <a:latin typeface="Arial MT"/>
                          <a:cs typeface="Arial MT"/>
                        </a:rPr>
                        <a:t>2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0.2141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1.821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20">
                          <a:latin typeface="Arial MT"/>
                          <a:cs typeface="Arial MT"/>
                        </a:rPr>
                        <a:t>1.29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43.03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>
                          <a:latin typeface="Arial MT"/>
                          <a:cs typeface="Arial MT"/>
                        </a:rPr>
                        <a:t>Mant.</a:t>
                      </a:r>
                      <a:r>
                        <a:rPr dirty="0" sz="850" spc="8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>
                          <a:latin typeface="Arial MT"/>
                          <a:cs typeface="Arial MT"/>
                        </a:rPr>
                        <a:t>Barras</a:t>
                      </a:r>
                      <a:r>
                        <a:rPr dirty="0" sz="850" spc="9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 spc="-25">
                          <a:latin typeface="Arial MT"/>
                          <a:cs typeface="Arial MT"/>
                        </a:rPr>
                        <a:t>MT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4940"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Combapata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Simple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Simple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50">
                          <a:latin typeface="Arial MT"/>
                          <a:cs typeface="Arial MT"/>
                        </a:rPr>
                        <a:t>1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9.7184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12.456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20.07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20">
                          <a:latin typeface="Arial MT"/>
                          <a:cs typeface="Arial MT"/>
                        </a:rPr>
                        <a:t>6.14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>
                          <a:latin typeface="Arial MT"/>
                          <a:cs typeface="Arial MT"/>
                        </a:rPr>
                        <a:t>Mant.</a:t>
                      </a:r>
                      <a:r>
                        <a:rPr dirty="0" sz="850" spc="5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>
                          <a:latin typeface="Arial MT"/>
                          <a:cs typeface="Arial MT"/>
                        </a:rPr>
                        <a:t>Trans.</a:t>
                      </a:r>
                      <a:r>
                        <a:rPr dirty="0" sz="850" spc="34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 spc="-10">
                          <a:latin typeface="Arial MT"/>
                          <a:cs typeface="Arial MT"/>
                        </a:rPr>
                        <a:t>Principal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4940"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Azángaro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Doble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Simple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50">
                          <a:latin typeface="Arial MT"/>
                          <a:cs typeface="Arial MT"/>
                        </a:rPr>
                        <a:t>1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0.2948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1.730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20">
                          <a:latin typeface="Arial MT"/>
                          <a:cs typeface="Arial MT"/>
                        </a:rPr>
                        <a:t>4.49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20">
                          <a:latin typeface="Arial MT"/>
                          <a:cs typeface="Arial MT"/>
                        </a:rPr>
                        <a:t>9.90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>
                          <a:latin typeface="Arial MT"/>
                          <a:cs typeface="Arial MT"/>
                        </a:rPr>
                        <a:t>Mant.</a:t>
                      </a:r>
                      <a:r>
                        <a:rPr dirty="0" sz="850" spc="5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>
                          <a:latin typeface="Arial MT"/>
                          <a:cs typeface="Arial MT"/>
                        </a:rPr>
                        <a:t>Trans.</a:t>
                      </a:r>
                      <a:r>
                        <a:rPr dirty="0" sz="850" spc="34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 spc="-10">
                          <a:latin typeface="Arial MT"/>
                          <a:cs typeface="Arial MT"/>
                        </a:rPr>
                        <a:t>Principal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4940"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Ayaviri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Simple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Simple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50">
                          <a:latin typeface="Arial MT"/>
                          <a:cs typeface="Arial MT"/>
                        </a:rPr>
                        <a:t>1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6.5033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17.419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11.07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20">
                          <a:latin typeface="Arial MT"/>
                          <a:cs typeface="Arial MT"/>
                        </a:rPr>
                        <a:t>5.70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>
                          <a:latin typeface="Arial MT"/>
                          <a:cs typeface="Arial MT"/>
                        </a:rPr>
                        <a:t>Mant.</a:t>
                      </a:r>
                      <a:r>
                        <a:rPr dirty="0" sz="850" spc="5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>
                          <a:latin typeface="Arial MT"/>
                          <a:cs typeface="Arial MT"/>
                        </a:rPr>
                        <a:t>Trans.</a:t>
                      </a:r>
                      <a:r>
                        <a:rPr dirty="0" sz="850" spc="34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 spc="-10">
                          <a:latin typeface="Arial MT"/>
                          <a:cs typeface="Arial MT"/>
                        </a:rPr>
                        <a:t>Principal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4940"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>
                          <a:latin typeface="Arial MT"/>
                          <a:cs typeface="Arial MT"/>
                        </a:rPr>
                        <a:t>Puno</a:t>
                      </a:r>
                      <a:r>
                        <a:rPr dirty="0" sz="850" spc="8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>
                          <a:latin typeface="Arial MT"/>
                          <a:cs typeface="Arial MT"/>
                        </a:rPr>
                        <a:t>(sin</a:t>
                      </a:r>
                      <a:r>
                        <a:rPr dirty="0" sz="850" spc="8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>
                          <a:latin typeface="Arial MT"/>
                          <a:cs typeface="Arial MT"/>
                        </a:rPr>
                        <a:t>central</a:t>
                      </a:r>
                      <a:r>
                        <a:rPr dirty="0" sz="850" spc="8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>
                          <a:latin typeface="Arial MT"/>
                          <a:cs typeface="Arial MT"/>
                        </a:rPr>
                        <a:t>Bella</a:t>
                      </a:r>
                      <a:r>
                        <a:rPr dirty="0" sz="850" spc="8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 spc="-10">
                          <a:latin typeface="Arial MT"/>
                          <a:cs typeface="Arial MT"/>
                        </a:rPr>
                        <a:t>Vista)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Simple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Simple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50">
                          <a:latin typeface="Arial MT"/>
                          <a:cs typeface="Arial MT"/>
                        </a:rPr>
                        <a:t>1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0.6657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4.993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34.77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24.80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>
                          <a:latin typeface="Arial MT"/>
                          <a:cs typeface="Arial MT"/>
                        </a:rPr>
                        <a:t>Mant.</a:t>
                      </a:r>
                      <a:r>
                        <a:rPr dirty="0" sz="850" spc="8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>
                          <a:latin typeface="Arial MT"/>
                          <a:cs typeface="Arial MT"/>
                        </a:rPr>
                        <a:t>Barras</a:t>
                      </a:r>
                      <a:r>
                        <a:rPr dirty="0" sz="850" spc="9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 spc="-25">
                          <a:latin typeface="Arial MT"/>
                          <a:cs typeface="Arial MT"/>
                        </a:rPr>
                        <a:t>MT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4940"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Juliaca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Simple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Simple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50">
                          <a:latin typeface="Arial MT"/>
                          <a:cs typeface="Arial MT"/>
                        </a:rPr>
                        <a:t>1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0.3848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0.893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14.11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46.94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>
                          <a:latin typeface="Arial MT"/>
                          <a:cs typeface="Arial MT"/>
                        </a:rPr>
                        <a:t>Mant.</a:t>
                      </a:r>
                      <a:r>
                        <a:rPr dirty="0" sz="850" spc="5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>
                          <a:latin typeface="Arial MT"/>
                          <a:cs typeface="Arial MT"/>
                        </a:rPr>
                        <a:t>Trans.</a:t>
                      </a:r>
                      <a:r>
                        <a:rPr dirty="0" sz="850" spc="34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 spc="-10">
                          <a:latin typeface="Arial MT"/>
                          <a:cs typeface="Arial MT"/>
                        </a:rPr>
                        <a:t>Principal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4940"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Independencia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Doble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Simple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50">
                          <a:latin typeface="Arial MT"/>
                          <a:cs typeface="Arial MT"/>
                        </a:rPr>
                        <a:t>2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0.0412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0.010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20">
                          <a:latin typeface="Arial MT"/>
                          <a:cs typeface="Arial MT"/>
                        </a:rPr>
                        <a:t>0.04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380.80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>
                          <a:latin typeface="Arial MT"/>
                          <a:cs typeface="Arial MT"/>
                        </a:rPr>
                        <a:t>Mant.</a:t>
                      </a:r>
                      <a:r>
                        <a:rPr dirty="0" sz="850" spc="7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>
                          <a:latin typeface="Arial MT"/>
                          <a:cs typeface="Arial MT"/>
                        </a:rPr>
                        <a:t>Barra</a:t>
                      </a:r>
                      <a:r>
                        <a:rPr dirty="0" sz="850" spc="7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 spc="-20">
                          <a:latin typeface="Arial MT"/>
                          <a:cs typeface="Arial MT"/>
                        </a:rPr>
                        <a:t>60kV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4940"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25">
                          <a:latin typeface="Arial MT"/>
                          <a:cs typeface="Arial MT"/>
                        </a:rPr>
                        <a:t>Ica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Simple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Simple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50">
                          <a:latin typeface="Arial MT"/>
                          <a:cs typeface="Arial MT"/>
                        </a:rPr>
                        <a:t>1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2.4944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15.491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529.04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359.57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>
                          <a:latin typeface="Arial MT"/>
                          <a:cs typeface="Arial MT"/>
                        </a:rPr>
                        <a:t>Mant.</a:t>
                      </a:r>
                      <a:r>
                        <a:rPr dirty="0" sz="850" spc="7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>
                          <a:latin typeface="Arial MT"/>
                          <a:cs typeface="Arial MT"/>
                        </a:rPr>
                        <a:t>Barra</a:t>
                      </a:r>
                      <a:r>
                        <a:rPr dirty="0" sz="850" spc="7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 spc="-20">
                          <a:latin typeface="Arial MT"/>
                          <a:cs typeface="Arial MT"/>
                        </a:rPr>
                        <a:t>60kV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4940"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>
                          <a:latin typeface="Arial MT"/>
                          <a:cs typeface="Arial MT"/>
                        </a:rPr>
                        <a:t>Marcona-San</a:t>
                      </a:r>
                      <a:r>
                        <a:rPr dirty="0" sz="850" spc="18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 spc="-10">
                          <a:latin typeface="Arial MT"/>
                          <a:cs typeface="Arial MT"/>
                        </a:rPr>
                        <a:t>Nicolas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Simple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Doble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50">
                          <a:latin typeface="Arial MT"/>
                          <a:cs typeface="Arial MT"/>
                        </a:rPr>
                        <a:t>1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2.7135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18.475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1231.53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20">
                          <a:latin typeface="Arial MT"/>
                          <a:cs typeface="Arial MT"/>
                        </a:rPr>
                        <a:t>0.00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>
                          <a:latin typeface="Arial MT"/>
                          <a:cs typeface="Arial MT"/>
                        </a:rPr>
                        <a:t>Mant.</a:t>
                      </a:r>
                      <a:r>
                        <a:rPr dirty="0" sz="850" spc="5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>
                          <a:latin typeface="Arial MT"/>
                          <a:cs typeface="Arial MT"/>
                        </a:rPr>
                        <a:t>Trans.</a:t>
                      </a:r>
                      <a:r>
                        <a:rPr dirty="0" sz="850" spc="34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 spc="-10">
                          <a:latin typeface="Arial MT"/>
                          <a:cs typeface="Arial MT"/>
                        </a:rPr>
                        <a:t>Principal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4940"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>
                          <a:latin typeface="Arial MT"/>
                          <a:cs typeface="Arial MT"/>
                        </a:rPr>
                        <a:t>Piura</a:t>
                      </a:r>
                      <a:r>
                        <a:rPr dirty="0" sz="850" spc="7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 spc="-10">
                          <a:latin typeface="Arial MT"/>
                          <a:cs typeface="Arial MT"/>
                        </a:rPr>
                        <a:t>Oeste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Simple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Simple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50">
                          <a:latin typeface="Arial MT"/>
                          <a:cs typeface="Arial MT"/>
                        </a:rPr>
                        <a:t>2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0.1113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2.289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272.46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119.49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>
                          <a:latin typeface="Arial MT"/>
                          <a:cs typeface="Arial MT"/>
                        </a:rPr>
                        <a:t>Mant.</a:t>
                      </a:r>
                      <a:r>
                        <a:rPr dirty="0" sz="850" spc="7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>
                          <a:latin typeface="Arial MT"/>
                          <a:cs typeface="Arial MT"/>
                        </a:rPr>
                        <a:t>Barra</a:t>
                      </a:r>
                      <a:r>
                        <a:rPr dirty="0" sz="850" spc="7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 spc="-20">
                          <a:latin typeface="Arial MT"/>
                          <a:cs typeface="Arial MT"/>
                        </a:rPr>
                        <a:t>60kV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4940"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>
                          <a:latin typeface="Arial MT"/>
                          <a:cs typeface="Arial MT"/>
                        </a:rPr>
                        <a:t>Chiclayo</a:t>
                      </a:r>
                      <a:r>
                        <a:rPr dirty="0" sz="850" spc="12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 spc="-10">
                          <a:latin typeface="Arial MT"/>
                          <a:cs typeface="Arial MT"/>
                        </a:rPr>
                        <a:t>Oeste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Doble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Doble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50">
                          <a:latin typeface="Arial MT"/>
                          <a:cs typeface="Arial MT"/>
                        </a:rPr>
                        <a:t>2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1.3400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0.060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16.51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20">
                          <a:latin typeface="Arial MT"/>
                          <a:cs typeface="Arial MT"/>
                        </a:rPr>
                        <a:t>0.00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>
                          <a:latin typeface="Arial MT"/>
                          <a:cs typeface="Arial MT"/>
                        </a:rPr>
                        <a:t>Mant.</a:t>
                      </a:r>
                      <a:r>
                        <a:rPr dirty="0" sz="850" spc="5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>
                          <a:latin typeface="Arial MT"/>
                          <a:cs typeface="Arial MT"/>
                        </a:rPr>
                        <a:t>Trans.</a:t>
                      </a:r>
                      <a:r>
                        <a:rPr dirty="0" sz="850" spc="34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 spc="-10">
                          <a:latin typeface="Arial MT"/>
                          <a:cs typeface="Arial MT"/>
                        </a:rPr>
                        <a:t>Principal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4940"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Socabaya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Doble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Doble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50">
                          <a:latin typeface="Arial MT"/>
                          <a:cs typeface="Arial MT"/>
                        </a:rPr>
                        <a:t>2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0.0017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0.390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20">
                          <a:latin typeface="Arial MT"/>
                          <a:cs typeface="Arial MT"/>
                        </a:rPr>
                        <a:t>6.13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20">
                          <a:latin typeface="Arial MT"/>
                          <a:cs typeface="Arial MT"/>
                        </a:rPr>
                        <a:t>0.00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>
                          <a:latin typeface="Arial MT"/>
                          <a:cs typeface="Arial MT"/>
                        </a:rPr>
                        <a:t>Mant.</a:t>
                      </a:r>
                      <a:r>
                        <a:rPr dirty="0" sz="850" spc="5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>
                          <a:latin typeface="Arial MT"/>
                          <a:cs typeface="Arial MT"/>
                        </a:rPr>
                        <a:t>Trans.</a:t>
                      </a:r>
                      <a:r>
                        <a:rPr dirty="0" sz="850" spc="34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 spc="-10">
                          <a:latin typeface="Arial MT"/>
                          <a:cs typeface="Arial MT"/>
                        </a:rPr>
                        <a:t>Principal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4940"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>
                          <a:latin typeface="Arial MT"/>
                          <a:cs typeface="Arial MT"/>
                        </a:rPr>
                        <a:t>Paramonga</a:t>
                      </a:r>
                      <a:r>
                        <a:rPr dirty="0" sz="850" spc="7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>
                          <a:latin typeface="Arial MT"/>
                          <a:cs typeface="Arial MT"/>
                        </a:rPr>
                        <a:t>N.</a:t>
                      </a:r>
                      <a:r>
                        <a:rPr dirty="0" sz="850" spc="7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>
                          <a:latin typeface="Arial MT"/>
                          <a:cs typeface="Arial MT"/>
                        </a:rPr>
                        <a:t>220</a:t>
                      </a:r>
                      <a:r>
                        <a:rPr dirty="0" sz="850" spc="7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>
                          <a:latin typeface="Arial MT"/>
                          <a:cs typeface="Arial MT"/>
                        </a:rPr>
                        <a:t>--&gt;</a:t>
                      </a:r>
                      <a:r>
                        <a:rPr dirty="0" sz="850" spc="7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>
                          <a:latin typeface="Arial MT"/>
                          <a:cs typeface="Arial MT"/>
                        </a:rPr>
                        <a:t>66</a:t>
                      </a:r>
                      <a:r>
                        <a:rPr dirty="0" sz="850" spc="7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 spc="-25">
                          <a:latin typeface="Arial MT"/>
                          <a:cs typeface="Arial MT"/>
                        </a:rPr>
                        <a:t>kV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Simple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Simple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50">
                          <a:latin typeface="Arial MT"/>
                          <a:cs typeface="Arial MT"/>
                        </a:rPr>
                        <a:t>2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0.3709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0.124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20">
                          <a:latin typeface="Arial MT"/>
                          <a:cs typeface="Arial MT"/>
                        </a:rPr>
                        <a:t>1.03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68.39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>
                          <a:latin typeface="Arial MT"/>
                          <a:cs typeface="Arial MT"/>
                        </a:rPr>
                        <a:t>Mant.</a:t>
                      </a:r>
                      <a:r>
                        <a:rPr dirty="0" sz="850" spc="7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>
                          <a:latin typeface="Arial MT"/>
                          <a:cs typeface="Arial MT"/>
                        </a:rPr>
                        <a:t>Barra</a:t>
                      </a:r>
                      <a:r>
                        <a:rPr dirty="0" sz="850" spc="7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 spc="-20">
                          <a:latin typeface="Arial MT"/>
                          <a:cs typeface="Arial MT"/>
                        </a:rPr>
                        <a:t>66kV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4940"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Huayucachi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Simple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Simple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50">
                          <a:latin typeface="Arial MT"/>
                          <a:cs typeface="Arial MT"/>
                        </a:rPr>
                        <a:t>2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0.0107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1.385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82.49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116.97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50">
                          <a:latin typeface="Arial MT"/>
                          <a:cs typeface="Arial MT"/>
                        </a:rPr>
                        <a:t>Mant.</a:t>
                      </a:r>
                      <a:r>
                        <a:rPr dirty="0" sz="850" spc="7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>
                          <a:latin typeface="Arial MT"/>
                          <a:cs typeface="Arial MT"/>
                        </a:rPr>
                        <a:t>Barra</a:t>
                      </a:r>
                      <a:r>
                        <a:rPr dirty="0" sz="850" spc="7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 spc="-20">
                          <a:latin typeface="Arial MT"/>
                          <a:cs typeface="Arial MT"/>
                        </a:rPr>
                        <a:t>60kV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4940"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Huacho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Simple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Simple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50">
                          <a:latin typeface="Arial MT"/>
                          <a:cs typeface="Arial MT"/>
                        </a:rPr>
                        <a:t>1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0.3709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0.185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20">
                          <a:latin typeface="Arial MT"/>
                          <a:cs typeface="Arial MT"/>
                        </a:rPr>
                        <a:t>2.03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20">
                          <a:latin typeface="Arial MT"/>
                          <a:cs typeface="Arial MT"/>
                        </a:rPr>
                        <a:t>1.17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>
                          <a:latin typeface="Arial MT"/>
                          <a:cs typeface="Arial MT"/>
                        </a:rPr>
                        <a:t>Mant.</a:t>
                      </a:r>
                      <a:r>
                        <a:rPr dirty="0" sz="850" spc="7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>
                          <a:latin typeface="Arial MT"/>
                          <a:cs typeface="Arial MT"/>
                        </a:rPr>
                        <a:t>Barra</a:t>
                      </a:r>
                      <a:r>
                        <a:rPr dirty="0" sz="850" spc="7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 spc="-20">
                          <a:latin typeface="Arial MT"/>
                          <a:cs typeface="Arial MT"/>
                        </a:rPr>
                        <a:t>60kV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4940"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>
                          <a:latin typeface="Arial MT"/>
                          <a:cs typeface="Arial MT"/>
                        </a:rPr>
                        <a:t>Talara</a:t>
                      </a:r>
                      <a:r>
                        <a:rPr dirty="0" sz="850" spc="8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>
                          <a:latin typeface="Arial MT"/>
                          <a:cs typeface="Arial MT"/>
                        </a:rPr>
                        <a:t>(sin</a:t>
                      </a:r>
                      <a:r>
                        <a:rPr dirty="0" sz="850" spc="8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>
                          <a:latin typeface="Arial MT"/>
                          <a:cs typeface="Arial MT"/>
                        </a:rPr>
                        <a:t>central</a:t>
                      </a:r>
                      <a:r>
                        <a:rPr dirty="0" sz="850" spc="8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 spc="-10">
                          <a:latin typeface="Arial MT"/>
                          <a:cs typeface="Arial MT"/>
                        </a:rPr>
                        <a:t>Malacas)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Doble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Simple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50">
                          <a:latin typeface="Arial MT"/>
                          <a:cs typeface="Arial MT"/>
                        </a:rPr>
                        <a:t>1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0.4235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48.503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618.60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169.19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850">
                          <a:latin typeface="Arial MT"/>
                          <a:cs typeface="Arial MT"/>
                        </a:rPr>
                        <a:t>Mant.</a:t>
                      </a:r>
                      <a:r>
                        <a:rPr dirty="0" sz="850" spc="7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>
                          <a:latin typeface="Arial MT"/>
                          <a:cs typeface="Arial MT"/>
                        </a:rPr>
                        <a:t>Barra</a:t>
                      </a:r>
                      <a:r>
                        <a:rPr dirty="0" sz="850" spc="7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 spc="-10">
                          <a:latin typeface="Arial MT"/>
                          <a:cs typeface="Arial MT"/>
                        </a:rPr>
                        <a:t>13.2kV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1143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61290"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850">
                          <a:latin typeface="Arial MT"/>
                          <a:cs typeface="Arial MT"/>
                        </a:rPr>
                        <a:t>Trujillo</a:t>
                      </a:r>
                      <a:r>
                        <a:rPr dirty="0" sz="850" spc="6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>
                          <a:latin typeface="Arial MT"/>
                          <a:cs typeface="Arial MT"/>
                        </a:rPr>
                        <a:t>Norte</a:t>
                      </a:r>
                      <a:r>
                        <a:rPr dirty="0" sz="850" spc="6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>
                          <a:latin typeface="Arial MT"/>
                          <a:cs typeface="Arial MT"/>
                        </a:rPr>
                        <a:t>220</a:t>
                      </a:r>
                      <a:r>
                        <a:rPr dirty="0" sz="850" spc="6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>
                          <a:latin typeface="Arial MT"/>
                          <a:cs typeface="Arial MT"/>
                        </a:rPr>
                        <a:t>y</a:t>
                      </a:r>
                      <a:r>
                        <a:rPr dirty="0" sz="850" spc="5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>
                          <a:latin typeface="Arial MT"/>
                          <a:cs typeface="Arial MT"/>
                        </a:rPr>
                        <a:t>138</a:t>
                      </a:r>
                      <a:r>
                        <a:rPr dirty="0" sz="850" spc="6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 spc="-25">
                          <a:latin typeface="Arial MT"/>
                          <a:cs typeface="Arial MT"/>
                        </a:rPr>
                        <a:t>kV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8255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Doble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8255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Anillo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850" spc="-50">
                          <a:latin typeface="Arial MT"/>
                          <a:cs typeface="Arial MT"/>
                        </a:rPr>
                        <a:t>2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8255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0.0000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0.000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850" spc="-20">
                          <a:latin typeface="Arial MT"/>
                          <a:cs typeface="Arial MT"/>
                        </a:rPr>
                        <a:t>0.00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850" spc="-10">
                          <a:latin typeface="Arial MT"/>
                          <a:cs typeface="Arial MT"/>
                        </a:rPr>
                        <a:t>173.09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8255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850">
                          <a:latin typeface="Arial MT"/>
                          <a:cs typeface="Arial MT"/>
                        </a:rPr>
                        <a:t>Mant.</a:t>
                      </a:r>
                      <a:r>
                        <a:rPr dirty="0" sz="850" spc="7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>
                          <a:latin typeface="Arial MT"/>
                          <a:cs typeface="Arial MT"/>
                        </a:rPr>
                        <a:t>Barra</a:t>
                      </a:r>
                      <a:r>
                        <a:rPr dirty="0" sz="850" spc="7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50" spc="-20">
                          <a:latin typeface="Arial MT"/>
                          <a:cs typeface="Arial MT"/>
                        </a:rPr>
                        <a:t>10kV</a:t>
                      </a:r>
                      <a:endParaRPr sz="850">
                        <a:latin typeface="Arial MT"/>
                        <a:cs typeface="Arial MT"/>
                      </a:endParaRPr>
                    </a:p>
                  </a:txBody>
                  <a:tcPr marL="0" marR="0" marB="0" marT="8255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 descr=""/>
          <p:cNvSpPr txBox="1"/>
          <p:nvPr/>
        </p:nvSpPr>
        <p:spPr>
          <a:xfrm>
            <a:off x="547062" y="5995769"/>
            <a:ext cx="6167120" cy="354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20100"/>
              </a:lnSpc>
              <a:spcBef>
                <a:spcPts val="90"/>
              </a:spcBef>
            </a:pPr>
            <a:r>
              <a:rPr dirty="0" sz="900">
                <a:latin typeface="Tahoma"/>
                <a:cs typeface="Tahoma"/>
              </a:rPr>
              <a:t>SAIFI:</a:t>
            </a:r>
            <a:r>
              <a:rPr dirty="0" sz="900" spc="265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Índice</a:t>
            </a:r>
            <a:r>
              <a:rPr dirty="0" sz="900" spc="235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medio</a:t>
            </a:r>
            <a:r>
              <a:rPr dirty="0" sz="900" spc="215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de</a:t>
            </a:r>
            <a:r>
              <a:rPr dirty="0" sz="900" spc="135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la</a:t>
            </a:r>
            <a:r>
              <a:rPr dirty="0" sz="900" spc="135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frecuencia</a:t>
            </a:r>
            <a:r>
              <a:rPr dirty="0" sz="900" spc="235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de</a:t>
            </a:r>
            <a:r>
              <a:rPr dirty="0" sz="900" spc="135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interrupción</a:t>
            </a:r>
            <a:r>
              <a:rPr dirty="0" sz="900" spc="195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del</a:t>
            </a:r>
            <a:r>
              <a:rPr dirty="0" sz="900" spc="120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sistema</a:t>
            </a:r>
            <a:r>
              <a:rPr dirty="0" sz="900" spc="140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(System</a:t>
            </a:r>
            <a:r>
              <a:rPr dirty="0" sz="900" spc="135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Average</a:t>
            </a:r>
            <a:r>
              <a:rPr dirty="0" sz="900" spc="250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Interruption</a:t>
            </a:r>
            <a:r>
              <a:rPr dirty="0" sz="900" spc="105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Frequency</a:t>
            </a:r>
            <a:r>
              <a:rPr dirty="0" sz="900" spc="195">
                <a:latin typeface="Tahoma"/>
                <a:cs typeface="Tahoma"/>
              </a:rPr>
              <a:t> </a:t>
            </a:r>
            <a:r>
              <a:rPr dirty="0" sz="900" spc="-10">
                <a:latin typeface="Tahoma"/>
                <a:cs typeface="Tahoma"/>
              </a:rPr>
              <a:t>Index) </a:t>
            </a:r>
            <a:r>
              <a:rPr dirty="0" sz="900" spc="10">
                <a:latin typeface="Tahoma"/>
                <a:cs typeface="Tahoma"/>
              </a:rPr>
              <a:t>SAIDI:</a:t>
            </a:r>
            <a:r>
              <a:rPr dirty="0" sz="900" spc="160">
                <a:latin typeface="Tahoma"/>
                <a:cs typeface="Tahoma"/>
              </a:rPr>
              <a:t> </a:t>
            </a:r>
            <a:r>
              <a:rPr dirty="0" sz="900" spc="10">
                <a:latin typeface="Tahoma"/>
                <a:cs typeface="Tahoma"/>
              </a:rPr>
              <a:t>Índice</a:t>
            </a:r>
            <a:r>
              <a:rPr dirty="0" sz="900" spc="135">
                <a:latin typeface="Tahoma"/>
                <a:cs typeface="Tahoma"/>
              </a:rPr>
              <a:t> </a:t>
            </a:r>
            <a:r>
              <a:rPr dirty="0" sz="900" spc="10">
                <a:latin typeface="Tahoma"/>
                <a:cs typeface="Tahoma"/>
              </a:rPr>
              <a:t>medio</a:t>
            </a:r>
            <a:r>
              <a:rPr dirty="0" sz="900" spc="120">
                <a:latin typeface="Tahoma"/>
                <a:cs typeface="Tahoma"/>
              </a:rPr>
              <a:t> </a:t>
            </a:r>
            <a:r>
              <a:rPr dirty="0" sz="900" spc="10">
                <a:latin typeface="Tahoma"/>
                <a:cs typeface="Tahoma"/>
              </a:rPr>
              <a:t>de</a:t>
            </a:r>
            <a:r>
              <a:rPr dirty="0" sz="900" spc="55">
                <a:latin typeface="Tahoma"/>
                <a:cs typeface="Tahoma"/>
              </a:rPr>
              <a:t> </a:t>
            </a:r>
            <a:r>
              <a:rPr dirty="0" sz="900" spc="10">
                <a:latin typeface="Tahoma"/>
                <a:cs typeface="Tahoma"/>
              </a:rPr>
              <a:t>la</a:t>
            </a:r>
            <a:r>
              <a:rPr dirty="0" sz="900" spc="60">
                <a:latin typeface="Tahoma"/>
                <a:cs typeface="Tahoma"/>
              </a:rPr>
              <a:t> </a:t>
            </a:r>
            <a:r>
              <a:rPr dirty="0" sz="900" spc="10">
                <a:latin typeface="Tahoma"/>
                <a:cs typeface="Tahoma"/>
              </a:rPr>
              <a:t>duración</a:t>
            </a:r>
            <a:r>
              <a:rPr dirty="0" sz="900" spc="100">
                <a:latin typeface="Tahoma"/>
                <a:cs typeface="Tahoma"/>
              </a:rPr>
              <a:t> </a:t>
            </a:r>
            <a:r>
              <a:rPr dirty="0" sz="900" spc="10">
                <a:latin typeface="Tahoma"/>
                <a:cs typeface="Tahoma"/>
              </a:rPr>
              <a:t>de</a:t>
            </a:r>
            <a:r>
              <a:rPr dirty="0" sz="900" spc="55">
                <a:latin typeface="Tahoma"/>
                <a:cs typeface="Tahoma"/>
              </a:rPr>
              <a:t> </a:t>
            </a:r>
            <a:r>
              <a:rPr dirty="0" sz="900" spc="10">
                <a:latin typeface="Tahoma"/>
                <a:cs typeface="Tahoma"/>
              </a:rPr>
              <a:t>la</a:t>
            </a:r>
            <a:r>
              <a:rPr dirty="0" sz="900" spc="55">
                <a:latin typeface="Tahoma"/>
                <a:cs typeface="Tahoma"/>
              </a:rPr>
              <a:t> </a:t>
            </a:r>
            <a:r>
              <a:rPr dirty="0" sz="900" spc="10">
                <a:latin typeface="Tahoma"/>
                <a:cs typeface="Tahoma"/>
              </a:rPr>
              <a:t>interrupción</a:t>
            </a:r>
            <a:r>
              <a:rPr dirty="0" sz="900" spc="25">
                <a:latin typeface="Tahoma"/>
                <a:cs typeface="Tahoma"/>
              </a:rPr>
              <a:t> </a:t>
            </a:r>
            <a:r>
              <a:rPr dirty="0" sz="900" spc="10">
                <a:latin typeface="Tahoma"/>
                <a:cs typeface="Tahoma"/>
              </a:rPr>
              <a:t>en</a:t>
            </a:r>
            <a:r>
              <a:rPr dirty="0" sz="900" spc="20">
                <a:latin typeface="Tahoma"/>
                <a:cs typeface="Tahoma"/>
              </a:rPr>
              <a:t> </a:t>
            </a:r>
            <a:r>
              <a:rPr dirty="0" sz="900" spc="10">
                <a:latin typeface="Tahoma"/>
                <a:cs typeface="Tahoma"/>
              </a:rPr>
              <a:t>el</a:t>
            </a:r>
            <a:r>
              <a:rPr dirty="0" sz="900" spc="125">
                <a:latin typeface="Tahoma"/>
                <a:cs typeface="Tahoma"/>
              </a:rPr>
              <a:t> </a:t>
            </a:r>
            <a:r>
              <a:rPr dirty="0" sz="900" spc="10">
                <a:latin typeface="Tahoma"/>
                <a:cs typeface="Tahoma"/>
              </a:rPr>
              <a:t>sistema</a:t>
            </a:r>
            <a:r>
              <a:rPr dirty="0" sz="900" spc="135">
                <a:latin typeface="Tahoma"/>
                <a:cs typeface="Tahoma"/>
              </a:rPr>
              <a:t> </a:t>
            </a:r>
            <a:r>
              <a:rPr dirty="0" sz="900" spc="10">
                <a:latin typeface="Tahoma"/>
                <a:cs typeface="Tahoma"/>
              </a:rPr>
              <a:t>(System</a:t>
            </a:r>
            <a:r>
              <a:rPr dirty="0" sz="900" spc="140">
                <a:latin typeface="Tahoma"/>
                <a:cs typeface="Tahoma"/>
              </a:rPr>
              <a:t> </a:t>
            </a:r>
            <a:r>
              <a:rPr dirty="0" sz="900" spc="10">
                <a:latin typeface="Tahoma"/>
                <a:cs typeface="Tahoma"/>
              </a:rPr>
              <a:t>Average</a:t>
            </a:r>
            <a:r>
              <a:rPr dirty="0" sz="900" spc="235">
                <a:latin typeface="Tahoma"/>
                <a:cs typeface="Tahoma"/>
              </a:rPr>
              <a:t> </a:t>
            </a:r>
            <a:r>
              <a:rPr dirty="0" sz="900" spc="10">
                <a:latin typeface="Tahoma"/>
                <a:cs typeface="Tahoma"/>
              </a:rPr>
              <a:t>Interruption</a:t>
            </a:r>
            <a:r>
              <a:rPr dirty="0" sz="900" spc="110">
                <a:latin typeface="Tahoma"/>
                <a:cs typeface="Tahoma"/>
              </a:rPr>
              <a:t> </a:t>
            </a:r>
            <a:r>
              <a:rPr dirty="0" sz="900" spc="10">
                <a:latin typeface="Tahoma"/>
                <a:cs typeface="Tahoma"/>
              </a:rPr>
              <a:t>Duration</a:t>
            </a:r>
            <a:r>
              <a:rPr dirty="0" sz="900" spc="114">
                <a:latin typeface="Tahoma"/>
                <a:cs typeface="Tahoma"/>
              </a:rPr>
              <a:t> </a:t>
            </a:r>
            <a:r>
              <a:rPr dirty="0" sz="900" spc="-10">
                <a:latin typeface="Tahoma"/>
                <a:cs typeface="Tahoma"/>
              </a:rPr>
              <a:t>Index)</a:t>
            </a:r>
            <a:endParaRPr sz="90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98117" y="260095"/>
            <a:ext cx="4952365" cy="614680"/>
          </a:xfrm>
          <a:prstGeom prst="rect"/>
        </p:spPr>
        <p:txBody>
          <a:bodyPr wrap="square" lIns="0" tIns="40640" rIns="0" bIns="0" rtlCol="0" vert="horz">
            <a:spAutoFit/>
          </a:bodyPr>
          <a:lstStyle/>
          <a:p>
            <a:pPr marL="462280" marR="5080" indent="-450215">
              <a:lnSpc>
                <a:spcPts val="2230"/>
              </a:lnSpc>
              <a:spcBef>
                <a:spcPts val="320"/>
              </a:spcBef>
            </a:pPr>
            <a:r>
              <a:rPr dirty="0">
                <a:solidFill>
                  <a:srgbClr val="003B69"/>
                </a:solidFill>
              </a:rPr>
              <a:t>10.</a:t>
            </a:r>
            <a:r>
              <a:rPr dirty="0" spc="-40">
                <a:solidFill>
                  <a:srgbClr val="003B69"/>
                </a:solidFill>
              </a:rPr>
              <a:t> </a:t>
            </a:r>
            <a:r>
              <a:rPr dirty="0" spc="-20">
                <a:solidFill>
                  <a:srgbClr val="003B69"/>
                </a:solidFill>
              </a:rPr>
              <a:t>EVALUACIONES </a:t>
            </a:r>
            <a:r>
              <a:rPr dirty="0">
                <a:solidFill>
                  <a:srgbClr val="003B69"/>
                </a:solidFill>
              </a:rPr>
              <a:t>DE</a:t>
            </a:r>
            <a:r>
              <a:rPr dirty="0" spc="-20">
                <a:solidFill>
                  <a:srgbClr val="003B69"/>
                </a:solidFill>
              </a:rPr>
              <a:t> </a:t>
            </a:r>
            <a:r>
              <a:rPr dirty="0" spc="-10">
                <a:solidFill>
                  <a:srgbClr val="003B69"/>
                </a:solidFill>
              </a:rPr>
              <a:t>CONFIABILIDAD </a:t>
            </a:r>
            <a:r>
              <a:rPr dirty="0">
                <a:solidFill>
                  <a:srgbClr val="003B69"/>
                </a:solidFill>
              </a:rPr>
              <a:t>DE</a:t>
            </a:r>
            <a:r>
              <a:rPr dirty="0" spc="-50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LAS</a:t>
            </a:r>
            <a:r>
              <a:rPr dirty="0" spc="-35">
                <a:solidFill>
                  <a:srgbClr val="003B69"/>
                </a:solidFill>
              </a:rPr>
              <a:t> </a:t>
            </a:r>
            <a:r>
              <a:rPr dirty="0" spc="-10">
                <a:solidFill>
                  <a:srgbClr val="003B69"/>
                </a:solidFill>
              </a:rPr>
              <a:t>SUBESTACIONES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1199375"/>
            <a:ext cx="6001385" cy="1013460"/>
          </a:xfrm>
          <a:prstGeom prst="rect">
            <a:avLst/>
          </a:prstGeom>
        </p:spPr>
        <p:txBody>
          <a:bodyPr wrap="square" lIns="0" tIns="156845" rIns="0" bIns="0" rtlCol="0" vert="horz">
            <a:spAutoFit/>
          </a:bodyPr>
          <a:lstStyle/>
          <a:p>
            <a:pPr marL="671195">
              <a:lnSpc>
                <a:spcPct val="100000"/>
              </a:lnSpc>
              <a:spcBef>
                <a:spcPts val="1235"/>
              </a:spcBef>
            </a:pPr>
            <a:r>
              <a:rPr dirty="0" sz="2000" b="1">
                <a:solidFill>
                  <a:srgbClr val="003B69"/>
                </a:solidFill>
                <a:latin typeface="Arial"/>
                <a:cs typeface="Arial"/>
              </a:rPr>
              <a:t>Ejemplos</a:t>
            </a:r>
            <a:r>
              <a:rPr dirty="0" sz="2000" spc="-3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3B69"/>
                </a:solidFill>
                <a:latin typeface="Arial"/>
                <a:cs typeface="Arial"/>
              </a:rPr>
              <a:t>de</a:t>
            </a:r>
            <a:r>
              <a:rPr dirty="0" sz="2000" spc="-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3B69"/>
                </a:solidFill>
                <a:latin typeface="Arial"/>
                <a:cs typeface="Arial"/>
              </a:rPr>
              <a:t>resultados</a:t>
            </a:r>
            <a:r>
              <a:rPr dirty="0" sz="2000" spc="-3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3B69"/>
                </a:solidFill>
                <a:latin typeface="Arial"/>
                <a:cs typeface="Arial"/>
              </a:rPr>
              <a:t>de</a:t>
            </a:r>
            <a:r>
              <a:rPr dirty="0" sz="2000" spc="-20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3B69"/>
                </a:solidFill>
                <a:latin typeface="Arial"/>
                <a:cs typeface="Arial"/>
              </a:rPr>
              <a:t>las</a:t>
            </a:r>
            <a:r>
              <a:rPr dirty="0" sz="2000" spc="-20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03B69"/>
                </a:solidFill>
                <a:latin typeface="Arial"/>
                <a:cs typeface="Arial"/>
              </a:rPr>
              <a:t>simulaciones</a:t>
            </a: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360"/>
              </a:spcBef>
              <a:buChar char="•"/>
              <a:tabLst>
                <a:tab pos="354965" algn="l"/>
              </a:tabLst>
            </a:pPr>
            <a:r>
              <a:rPr dirty="0" sz="2400" spc="-10">
                <a:latin typeface="Arial MT"/>
                <a:cs typeface="Arial MT"/>
              </a:rPr>
              <a:t>Subestaciones</a:t>
            </a:r>
            <a:r>
              <a:rPr dirty="0" sz="2400" spc="-6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Guadalupe</a:t>
            </a:r>
            <a:r>
              <a:rPr dirty="0" sz="2400" spc="-7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y</a:t>
            </a:r>
            <a:r>
              <a:rPr dirty="0" sz="2400" spc="-90">
                <a:latin typeface="Arial MT"/>
                <a:cs typeface="Arial MT"/>
              </a:rPr>
              <a:t> </a:t>
            </a:r>
            <a:r>
              <a:rPr dirty="0" sz="2400" spc="-20">
                <a:latin typeface="Arial MT"/>
                <a:cs typeface="Arial MT"/>
              </a:rPr>
              <a:t>Puno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9580" y="2632323"/>
            <a:ext cx="3399929" cy="2356495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8094" y="5119587"/>
            <a:ext cx="5060674" cy="701559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64629" y="2605122"/>
            <a:ext cx="3952551" cy="2245082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98117" y="260095"/>
            <a:ext cx="4952365" cy="614680"/>
          </a:xfrm>
          <a:prstGeom prst="rect"/>
        </p:spPr>
        <p:txBody>
          <a:bodyPr wrap="square" lIns="0" tIns="40640" rIns="0" bIns="0" rtlCol="0" vert="horz">
            <a:spAutoFit/>
          </a:bodyPr>
          <a:lstStyle/>
          <a:p>
            <a:pPr marL="462280" marR="5080" indent="-450215">
              <a:lnSpc>
                <a:spcPts val="2230"/>
              </a:lnSpc>
              <a:spcBef>
                <a:spcPts val="320"/>
              </a:spcBef>
            </a:pPr>
            <a:r>
              <a:rPr dirty="0">
                <a:solidFill>
                  <a:srgbClr val="003B69"/>
                </a:solidFill>
              </a:rPr>
              <a:t>10.</a:t>
            </a:r>
            <a:r>
              <a:rPr dirty="0" spc="-40">
                <a:solidFill>
                  <a:srgbClr val="003B69"/>
                </a:solidFill>
              </a:rPr>
              <a:t> </a:t>
            </a:r>
            <a:r>
              <a:rPr dirty="0" spc="-20">
                <a:solidFill>
                  <a:srgbClr val="003B69"/>
                </a:solidFill>
              </a:rPr>
              <a:t>EVALUACIONES </a:t>
            </a:r>
            <a:r>
              <a:rPr dirty="0">
                <a:solidFill>
                  <a:srgbClr val="003B69"/>
                </a:solidFill>
              </a:rPr>
              <a:t>DE</a:t>
            </a:r>
            <a:r>
              <a:rPr dirty="0" spc="-20">
                <a:solidFill>
                  <a:srgbClr val="003B69"/>
                </a:solidFill>
              </a:rPr>
              <a:t> </a:t>
            </a:r>
            <a:r>
              <a:rPr dirty="0" spc="-10">
                <a:solidFill>
                  <a:srgbClr val="003B69"/>
                </a:solidFill>
              </a:rPr>
              <a:t>CONFIABILIDAD </a:t>
            </a:r>
            <a:r>
              <a:rPr dirty="0">
                <a:solidFill>
                  <a:srgbClr val="003B69"/>
                </a:solidFill>
              </a:rPr>
              <a:t>DE</a:t>
            </a:r>
            <a:r>
              <a:rPr dirty="0" spc="-50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LAS</a:t>
            </a:r>
            <a:r>
              <a:rPr dirty="0" spc="-35">
                <a:solidFill>
                  <a:srgbClr val="003B69"/>
                </a:solidFill>
              </a:rPr>
              <a:t> </a:t>
            </a:r>
            <a:r>
              <a:rPr dirty="0" spc="-10">
                <a:solidFill>
                  <a:srgbClr val="003B69"/>
                </a:solidFill>
              </a:rPr>
              <a:t>SUBESTACIONES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74065" y="1446402"/>
            <a:ext cx="8152765" cy="40633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56845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003B69"/>
                </a:solidFill>
                <a:latin typeface="Arial"/>
                <a:cs typeface="Arial"/>
              </a:rPr>
              <a:t>Ejemplos</a:t>
            </a:r>
            <a:r>
              <a:rPr dirty="0" sz="2000" spc="-3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3B69"/>
                </a:solidFill>
                <a:latin typeface="Arial"/>
                <a:cs typeface="Arial"/>
              </a:rPr>
              <a:t>de</a:t>
            </a:r>
            <a:r>
              <a:rPr dirty="0" sz="2000" spc="-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3B69"/>
                </a:solidFill>
                <a:latin typeface="Arial"/>
                <a:cs typeface="Arial"/>
              </a:rPr>
              <a:t>resultados</a:t>
            </a:r>
            <a:r>
              <a:rPr dirty="0" sz="2000" spc="-3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3B69"/>
                </a:solidFill>
                <a:latin typeface="Arial"/>
                <a:cs typeface="Arial"/>
              </a:rPr>
              <a:t>de</a:t>
            </a:r>
            <a:r>
              <a:rPr dirty="0" sz="2000" spc="-20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3B69"/>
                </a:solidFill>
                <a:latin typeface="Arial"/>
                <a:cs typeface="Arial"/>
              </a:rPr>
              <a:t>las</a:t>
            </a:r>
            <a:r>
              <a:rPr dirty="0" sz="2000" spc="-20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03B69"/>
                </a:solidFill>
                <a:latin typeface="Arial"/>
                <a:cs typeface="Arial"/>
              </a:rPr>
              <a:t>simulaciones</a:t>
            </a: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2115"/>
              </a:spcBef>
              <a:buChar char="•"/>
              <a:tabLst>
                <a:tab pos="354965" algn="l"/>
              </a:tabLst>
            </a:pP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Ha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sido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evaluado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el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efecto del</a:t>
            </a:r>
            <a:r>
              <a:rPr dirty="0" sz="1600" spc="-1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mantenimiento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los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transformadores</a:t>
            </a:r>
            <a:endParaRPr sz="1600">
              <a:latin typeface="Arial MT"/>
              <a:cs typeface="Arial MT"/>
            </a:endParaRPr>
          </a:p>
          <a:p>
            <a:pPr lvl="1" marL="756285" indent="-286385">
              <a:lnSpc>
                <a:spcPct val="100000"/>
              </a:lnSpc>
              <a:spcBef>
                <a:spcPts val="1345"/>
              </a:spcBef>
              <a:buChar char="•"/>
              <a:tabLst>
                <a:tab pos="756285" algn="l"/>
              </a:tabLst>
            </a:pP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2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veces/año</a:t>
            </a:r>
            <a:endParaRPr sz="1600">
              <a:latin typeface="Arial MT"/>
              <a:cs typeface="Arial MT"/>
            </a:endParaRPr>
          </a:p>
          <a:p>
            <a:pPr lvl="1" marL="756285" indent="-286385">
              <a:lnSpc>
                <a:spcPct val="100000"/>
              </a:lnSpc>
              <a:spcBef>
                <a:spcPts val="1345"/>
              </a:spcBef>
              <a:buChar char="•"/>
              <a:tabLst>
                <a:tab pos="756285" algn="l"/>
              </a:tabLst>
            </a:pP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8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horas/intervención</a:t>
            </a:r>
            <a:endParaRPr sz="1600">
              <a:latin typeface="Arial MT"/>
              <a:cs typeface="Arial MT"/>
            </a:endParaRPr>
          </a:p>
          <a:p>
            <a:pPr lvl="1" marL="756285" indent="-286385">
              <a:lnSpc>
                <a:spcPct val="100000"/>
              </a:lnSpc>
              <a:spcBef>
                <a:spcPts val="1345"/>
              </a:spcBef>
              <a:buChar char="•"/>
              <a:tabLst>
                <a:tab pos="756285" algn="l"/>
              </a:tabLst>
            </a:pP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Mantenimiento</a:t>
            </a:r>
            <a:r>
              <a:rPr dirty="0" sz="1600" spc="-4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en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condiciones</a:t>
            </a:r>
            <a:r>
              <a:rPr dirty="0" sz="1600" spc="-5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mínima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demanda</a:t>
            </a:r>
            <a:endParaRPr sz="1600">
              <a:latin typeface="Arial MT"/>
              <a:cs typeface="Arial MT"/>
            </a:endParaRPr>
          </a:p>
          <a:p>
            <a:pPr marL="355600" marR="263525" indent="-342900">
              <a:lnSpc>
                <a:spcPct val="150000"/>
              </a:lnSpc>
              <a:spcBef>
                <a:spcPts val="385"/>
              </a:spcBef>
              <a:buChar char="•"/>
              <a:tabLst>
                <a:tab pos="355600" algn="l"/>
              </a:tabLst>
            </a:pP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Se</a:t>
            </a:r>
            <a:r>
              <a:rPr dirty="0" sz="1600" spc="-5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han</a:t>
            </a:r>
            <a:r>
              <a:rPr dirty="0" sz="1600" spc="-4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identificado</a:t>
            </a:r>
            <a:r>
              <a:rPr dirty="0" sz="1600" spc="-5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situaciones</a:t>
            </a:r>
            <a:r>
              <a:rPr dirty="0" sz="1600" spc="-5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críticas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causadas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por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elementos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aguas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abajo</a:t>
            </a:r>
            <a:r>
              <a:rPr dirty="0" sz="1600" spc="-5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los 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transformadores</a:t>
            </a:r>
            <a:r>
              <a:rPr dirty="0" sz="1600" spc="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principales</a:t>
            </a:r>
            <a:endParaRPr sz="1600">
              <a:latin typeface="Arial MT"/>
              <a:cs typeface="Arial MT"/>
            </a:endParaRPr>
          </a:p>
          <a:p>
            <a:pPr lvl="1" marL="756285" indent="-286385">
              <a:lnSpc>
                <a:spcPct val="100000"/>
              </a:lnSpc>
              <a:spcBef>
                <a:spcPts val="1345"/>
              </a:spcBef>
              <a:buChar char="•"/>
              <a:tabLst>
                <a:tab pos="756285" algn="l"/>
              </a:tabLst>
            </a:pP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Limitación</a:t>
            </a:r>
            <a:r>
              <a:rPr dirty="0" sz="1600" spc="-7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en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la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capacidad</a:t>
            </a:r>
            <a:r>
              <a:rPr dirty="0" sz="1600" spc="-4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transporte</a:t>
            </a:r>
            <a:r>
              <a:rPr dirty="0" sz="1600" spc="-1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las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líneas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MT</a:t>
            </a:r>
            <a:endParaRPr sz="1600">
              <a:latin typeface="Arial MT"/>
              <a:cs typeface="Arial MT"/>
            </a:endParaRPr>
          </a:p>
          <a:p>
            <a:pPr lvl="1" marL="756285" marR="5080" indent="-287020">
              <a:lnSpc>
                <a:spcPct val="150000"/>
              </a:lnSpc>
              <a:spcBef>
                <a:spcPts val="385"/>
              </a:spcBef>
              <a:buChar char="•"/>
              <a:tabLst>
                <a:tab pos="756285" algn="l"/>
              </a:tabLst>
            </a:pP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Limitación</a:t>
            </a:r>
            <a:r>
              <a:rPr dirty="0" sz="1600" spc="-8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en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la</a:t>
            </a:r>
            <a:r>
              <a:rPr dirty="0" sz="1600" spc="-5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capacidad</a:t>
            </a:r>
            <a:r>
              <a:rPr dirty="0" sz="1600" spc="-5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transformadores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MT/MT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por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el</a:t>
            </a:r>
            <a:r>
              <a:rPr dirty="0" sz="1600" spc="-4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incremento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carga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en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los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años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98117" y="260095"/>
            <a:ext cx="4952365" cy="614680"/>
          </a:xfrm>
          <a:prstGeom prst="rect"/>
        </p:spPr>
        <p:txBody>
          <a:bodyPr wrap="square" lIns="0" tIns="40640" rIns="0" bIns="0" rtlCol="0" vert="horz">
            <a:spAutoFit/>
          </a:bodyPr>
          <a:lstStyle/>
          <a:p>
            <a:pPr marL="462280" marR="5080" indent="-450215">
              <a:lnSpc>
                <a:spcPts val="2230"/>
              </a:lnSpc>
              <a:spcBef>
                <a:spcPts val="320"/>
              </a:spcBef>
            </a:pPr>
            <a:r>
              <a:rPr dirty="0">
                <a:solidFill>
                  <a:srgbClr val="003B69"/>
                </a:solidFill>
              </a:rPr>
              <a:t>10.</a:t>
            </a:r>
            <a:r>
              <a:rPr dirty="0" spc="-40">
                <a:solidFill>
                  <a:srgbClr val="003B69"/>
                </a:solidFill>
              </a:rPr>
              <a:t> </a:t>
            </a:r>
            <a:r>
              <a:rPr dirty="0" spc="-20">
                <a:solidFill>
                  <a:srgbClr val="003B69"/>
                </a:solidFill>
              </a:rPr>
              <a:t>EVALUACIONES </a:t>
            </a:r>
            <a:r>
              <a:rPr dirty="0">
                <a:solidFill>
                  <a:srgbClr val="003B69"/>
                </a:solidFill>
              </a:rPr>
              <a:t>DE</a:t>
            </a:r>
            <a:r>
              <a:rPr dirty="0" spc="-20">
                <a:solidFill>
                  <a:srgbClr val="003B69"/>
                </a:solidFill>
              </a:rPr>
              <a:t> </a:t>
            </a:r>
            <a:r>
              <a:rPr dirty="0" spc="-10">
                <a:solidFill>
                  <a:srgbClr val="003B69"/>
                </a:solidFill>
              </a:rPr>
              <a:t>CONFIABILIDAD </a:t>
            </a:r>
            <a:r>
              <a:rPr dirty="0">
                <a:solidFill>
                  <a:srgbClr val="003B69"/>
                </a:solidFill>
              </a:rPr>
              <a:t>DE</a:t>
            </a:r>
            <a:r>
              <a:rPr dirty="0" spc="-50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LAS</a:t>
            </a:r>
            <a:r>
              <a:rPr dirty="0" spc="-35">
                <a:solidFill>
                  <a:srgbClr val="003B69"/>
                </a:solidFill>
              </a:rPr>
              <a:t> </a:t>
            </a:r>
            <a:r>
              <a:rPr dirty="0" spc="-10">
                <a:solidFill>
                  <a:srgbClr val="003B69"/>
                </a:solidFill>
              </a:rPr>
              <a:t>SUBESTACIONES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49406" y="3660965"/>
            <a:ext cx="1948180" cy="1173480"/>
          </a:xfrm>
          <a:prstGeom prst="rect">
            <a:avLst/>
          </a:prstGeom>
          <a:ln w="20034">
            <a:solidFill>
              <a:srgbClr val="000000"/>
            </a:solidFill>
          </a:ln>
        </p:spPr>
        <p:txBody>
          <a:bodyPr wrap="square" lIns="0" tIns="48895" rIns="0" bIns="0" rtlCol="0" vert="horz">
            <a:spAutoFit/>
          </a:bodyPr>
          <a:lstStyle/>
          <a:p>
            <a:pPr marL="495934">
              <a:lnSpc>
                <a:spcPts val="1280"/>
              </a:lnSpc>
              <a:spcBef>
                <a:spcPts val="385"/>
              </a:spcBef>
            </a:pPr>
            <a:r>
              <a:rPr dirty="0" sz="1100" b="1">
                <a:latin typeface="Times New Roman"/>
                <a:cs typeface="Times New Roman"/>
              </a:rPr>
              <a:t>Ninguna</a:t>
            </a:r>
            <a:r>
              <a:rPr dirty="0" sz="1100" spc="-45" b="1">
                <a:latin typeface="Times New Roman"/>
                <a:cs typeface="Times New Roman"/>
              </a:rPr>
              <a:t> </a:t>
            </a:r>
            <a:r>
              <a:rPr dirty="0" sz="1100" spc="-10" b="1">
                <a:latin typeface="Times New Roman"/>
                <a:cs typeface="Times New Roman"/>
              </a:rPr>
              <a:t>Acción</a:t>
            </a:r>
            <a:endParaRPr sz="1100">
              <a:latin typeface="Times New Roman"/>
              <a:cs typeface="Times New Roman"/>
            </a:endParaRPr>
          </a:p>
          <a:p>
            <a:pPr marL="258445" marR="252095" indent="275590">
              <a:lnSpc>
                <a:spcPct val="95500"/>
              </a:lnSpc>
              <a:spcBef>
                <a:spcPts val="20"/>
              </a:spcBef>
            </a:pPr>
            <a:r>
              <a:rPr dirty="0" sz="1100">
                <a:latin typeface="Times New Roman"/>
                <a:cs typeface="Times New Roman"/>
              </a:rPr>
              <a:t>Comparada</a:t>
            </a:r>
            <a:r>
              <a:rPr dirty="0" sz="1100" spc="-60">
                <a:latin typeface="Times New Roman"/>
                <a:cs typeface="Times New Roman"/>
              </a:rPr>
              <a:t> </a:t>
            </a:r>
            <a:r>
              <a:rPr dirty="0" sz="1100" spc="-25">
                <a:latin typeface="Times New Roman"/>
                <a:cs typeface="Times New Roman"/>
              </a:rPr>
              <a:t>con </a:t>
            </a:r>
            <a:r>
              <a:rPr dirty="0" sz="1100" b="1">
                <a:latin typeface="Times New Roman"/>
                <a:cs typeface="Times New Roman"/>
              </a:rPr>
              <a:t>Acción</a:t>
            </a:r>
            <a:r>
              <a:rPr dirty="0" sz="1100" spc="-35" b="1">
                <a:latin typeface="Times New Roman"/>
                <a:cs typeface="Times New Roman"/>
              </a:rPr>
              <a:t> </a:t>
            </a:r>
            <a:r>
              <a:rPr dirty="0" sz="1100" b="1">
                <a:latin typeface="Times New Roman"/>
                <a:cs typeface="Times New Roman"/>
              </a:rPr>
              <a:t>de</a:t>
            </a:r>
            <a:r>
              <a:rPr dirty="0" sz="1100" spc="-30" b="1">
                <a:latin typeface="Times New Roman"/>
                <a:cs typeface="Times New Roman"/>
              </a:rPr>
              <a:t> </a:t>
            </a:r>
            <a:r>
              <a:rPr dirty="0" sz="1100" b="1">
                <a:latin typeface="Times New Roman"/>
                <a:cs typeface="Times New Roman"/>
              </a:rPr>
              <a:t>Revisión</a:t>
            </a:r>
            <a:r>
              <a:rPr dirty="0" sz="1100" spc="-25" b="1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de</a:t>
            </a:r>
            <a:r>
              <a:rPr dirty="0" sz="1100" spc="-30">
                <a:latin typeface="Times New Roman"/>
                <a:cs typeface="Times New Roman"/>
              </a:rPr>
              <a:t> </a:t>
            </a:r>
            <a:r>
              <a:rPr dirty="0" sz="1100" spc="-25">
                <a:latin typeface="Times New Roman"/>
                <a:cs typeface="Times New Roman"/>
              </a:rPr>
              <a:t>la </a:t>
            </a:r>
            <a:r>
              <a:rPr dirty="0" sz="1100">
                <a:latin typeface="Times New Roman"/>
                <a:cs typeface="Times New Roman"/>
              </a:rPr>
              <a:t>Estructura</a:t>
            </a:r>
            <a:r>
              <a:rPr dirty="0" sz="1100" spc="-3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de</a:t>
            </a:r>
            <a:r>
              <a:rPr dirty="0" sz="1100" spc="-2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subestación </a:t>
            </a:r>
            <a:r>
              <a:rPr dirty="0" sz="1100">
                <a:latin typeface="Times New Roman"/>
                <a:cs typeface="Times New Roman"/>
              </a:rPr>
              <a:t>(refuerzo</a:t>
            </a:r>
            <a:r>
              <a:rPr dirty="0" sz="1100" spc="-4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transformador,</a:t>
            </a:r>
            <a:endParaRPr sz="1100">
              <a:latin typeface="Times New Roman"/>
              <a:cs typeface="Times New Roman"/>
            </a:endParaRPr>
          </a:p>
          <a:p>
            <a:pPr marL="121285">
              <a:lnSpc>
                <a:spcPts val="1305"/>
              </a:lnSpc>
            </a:pPr>
            <a:r>
              <a:rPr dirty="0" sz="1100">
                <a:latin typeface="Times New Roman"/>
                <a:cs typeface="Times New Roman"/>
              </a:rPr>
              <a:t>transformador</a:t>
            </a:r>
            <a:r>
              <a:rPr dirty="0" sz="1100" spc="-3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de</a:t>
            </a:r>
            <a:r>
              <a:rPr dirty="0" sz="1100" spc="-3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reserva,</a:t>
            </a:r>
            <a:r>
              <a:rPr dirty="0" sz="1100" spc="-3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etc.)</a:t>
            </a:r>
            <a:endParaRPr sz="1100">
              <a:latin typeface="Times New Roman"/>
              <a:cs typeface="Times New Roman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2403569" y="2323814"/>
            <a:ext cx="1579245" cy="900430"/>
            <a:chOff x="2403569" y="2323814"/>
            <a:chExt cx="1579245" cy="900430"/>
          </a:xfrm>
        </p:grpSpPr>
        <p:sp>
          <p:nvSpPr>
            <p:cNvPr id="4" name="object 4" descr=""/>
            <p:cNvSpPr/>
            <p:nvPr/>
          </p:nvSpPr>
          <p:spPr>
            <a:xfrm>
              <a:off x="2413729" y="2333974"/>
              <a:ext cx="1558925" cy="880110"/>
            </a:xfrm>
            <a:custGeom>
              <a:avLst/>
              <a:gdLst/>
              <a:ahLst/>
              <a:cxnLst/>
              <a:rect l="l" t="t" r="r" b="b"/>
              <a:pathLst>
                <a:path w="1558925" h="880110">
                  <a:moveTo>
                    <a:pt x="778418" y="0"/>
                  </a:moveTo>
                  <a:lnTo>
                    <a:pt x="717686" y="1326"/>
                  </a:lnTo>
                  <a:lnTo>
                    <a:pt x="658215" y="5241"/>
                  </a:lnTo>
                  <a:lnTo>
                    <a:pt x="600180" y="11645"/>
                  </a:lnTo>
                  <a:lnTo>
                    <a:pt x="543754" y="20440"/>
                  </a:lnTo>
                  <a:lnTo>
                    <a:pt x="489113" y="31526"/>
                  </a:lnTo>
                  <a:lnTo>
                    <a:pt x="436431" y="44805"/>
                  </a:lnTo>
                  <a:lnTo>
                    <a:pt x="385882" y="60179"/>
                  </a:lnTo>
                  <a:lnTo>
                    <a:pt x="337642" y="77548"/>
                  </a:lnTo>
                  <a:lnTo>
                    <a:pt x="291885" y="96815"/>
                  </a:lnTo>
                  <a:lnTo>
                    <a:pt x="248785" y="117880"/>
                  </a:lnTo>
                  <a:lnTo>
                    <a:pt x="208517" y="140644"/>
                  </a:lnTo>
                  <a:lnTo>
                    <a:pt x="171255" y="165009"/>
                  </a:lnTo>
                  <a:lnTo>
                    <a:pt x="137175" y="190877"/>
                  </a:lnTo>
                  <a:lnTo>
                    <a:pt x="106450" y="218148"/>
                  </a:lnTo>
                  <a:lnTo>
                    <a:pt x="79256" y="246723"/>
                  </a:lnTo>
                  <a:lnTo>
                    <a:pt x="36155" y="307394"/>
                  </a:lnTo>
                  <a:lnTo>
                    <a:pt x="9271" y="372100"/>
                  </a:lnTo>
                  <a:lnTo>
                    <a:pt x="0" y="440051"/>
                  </a:lnTo>
                  <a:lnTo>
                    <a:pt x="2347" y="474381"/>
                  </a:lnTo>
                  <a:lnTo>
                    <a:pt x="20599" y="540801"/>
                  </a:lnTo>
                  <a:lnTo>
                    <a:pt x="55766" y="603576"/>
                  </a:lnTo>
                  <a:lnTo>
                    <a:pt x="106450" y="661917"/>
                  </a:lnTo>
                  <a:lnTo>
                    <a:pt x="137175" y="689179"/>
                  </a:lnTo>
                  <a:lnTo>
                    <a:pt x="171255" y="715037"/>
                  </a:lnTo>
                  <a:lnTo>
                    <a:pt x="208517" y="739392"/>
                  </a:lnTo>
                  <a:lnTo>
                    <a:pt x="248785" y="762147"/>
                  </a:lnTo>
                  <a:lnTo>
                    <a:pt x="291885" y="783202"/>
                  </a:lnTo>
                  <a:lnTo>
                    <a:pt x="337642" y="802459"/>
                  </a:lnTo>
                  <a:lnTo>
                    <a:pt x="385882" y="819819"/>
                  </a:lnTo>
                  <a:lnTo>
                    <a:pt x="436431" y="835184"/>
                  </a:lnTo>
                  <a:lnTo>
                    <a:pt x="489113" y="848456"/>
                  </a:lnTo>
                  <a:lnTo>
                    <a:pt x="543754" y="859535"/>
                  </a:lnTo>
                  <a:lnTo>
                    <a:pt x="600180" y="868324"/>
                  </a:lnTo>
                  <a:lnTo>
                    <a:pt x="658215" y="874724"/>
                  </a:lnTo>
                  <a:lnTo>
                    <a:pt x="717686" y="878636"/>
                  </a:lnTo>
                  <a:lnTo>
                    <a:pt x="778418" y="879962"/>
                  </a:lnTo>
                  <a:lnTo>
                    <a:pt x="839413" y="878636"/>
                  </a:lnTo>
                  <a:lnTo>
                    <a:pt x="899120" y="874724"/>
                  </a:lnTo>
                  <a:lnTo>
                    <a:pt x="957364" y="868324"/>
                  </a:lnTo>
                  <a:lnTo>
                    <a:pt x="1013973" y="859535"/>
                  </a:lnTo>
                  <a:lnTo>
                    <a:pt x="1068775" y="848456"/>
                  </a:lnTo>
                  <a:lnTo>
                    <a:pt x="1121595" y="835184"/>
                  </a:lnTo>
                  <a:lnTo>
                    <a:pt x="1172261" y="819819"/>
                  </a:lnTo>
                  <a:lnTo>
                    <a:pt x="1220599" y="802459"/>
                  </a:lnTo>
                  <a:lnTo>
                    <a:pt x="1266438" y="783202"/>
                  </a:lnTo>
                  <a:lnTo>
                    <a:pt x="1309604" y="762147"/>
                  </a:lnTo>
                  <a:lnTo>
                    <a:pt x="1349924" y="739392"/>
                  </a:lnTo>
                  <a:lnTo>
                    <a:pt x="1387225" y="715037"/>
                  </a:lnTo>
                  <a:lnTo>
                    <a:pt x="1421334" y="689179"/>
                  </a:lnTo>
                  <a:lnTo>
                    <a:pt x="1452078" y="661917"/>
                  </a:lnTo>
                  <a:lnTo>
                    <a:pt x="1479284" y="633350"/>
                  </a:lnTo>
                  <a:lnTo>
                    <a:pt x="1522390" y="572694"/>
                  </a:lnTo>
                  <a:lnTo>
                    <a:pt x="1549268" y="507998"/>
                  </a:lnTo>
                  <a:lnTo>
                    <a:pt x="1558536" y="440051"/>
                  </a:lnTo>
                  <a:lnTo>
                    <a:pt x="1556190" y="405719"/>
                  </a:lnTo>
                  <a:lnTo>
                    <a:pt x="1537944" y="339292"/>
                  </a:lnTo>
                  <a:lnTo>
                    <a:pt x="1502779" y="276505"/>
                  </a:lnTo>
                  <a:lnTo>
                    <a:pt x="1452078" y="218148"/>
                  </a:lnTo>
                  <a:lnTo>
                    <a:pt x="1421334" y="190877"/>
                  </a:lnTo>
                  <a:lnTo>
                    <a:pt x="1387225" y="165009"/>
                  </a:lnTo>
                  <a:lnTo>
                    <a:pt x="1349924" y="140644"/>
                  </a:lnTo>
                  <a:lnTo>
                    <a:pt x="1309604" y="117880"/>
                  </a:lnTo>
                  <a:lnTo>
                    <a:pt x="1266438" y="96815"/>
                  </a:lnTo>
                  <a:lnTo>
                    <a:pt x="1220599" y="77548"/>
                  </a:lnTo>
                  <a:lnTo>
                    <a:pt x="1172261" y="60179"/>
                  </a:lnTo>
                  <a:lnTo>
                    <a:pt x="1121595" y="44805"/>
                  </a:lnTo>
                  <a:lnTo>
                    <a:pt x="1068775" y="31526"/>
                  </a:lnTo>
                  <a:lnTo>
                    <a:pt x="1013973" y="20440"/>
                  </a:lnTo>
                  <a:lnTo>
                    <a:pt x="957364" y="11645"/>
                  </a:lnTo>
                  <a:lnTo>
                    <a:pt x="899120" y="5241"/>
                  </a:lnTo>
                  <a:lnTo>
                    <a:pt x="839413" y="1326"/>
                  </a:lnTo>
                  <a:lnTo>
                    <a:pt x="7784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2413729" y="2333974"/>
              <a:ext cx="1558925" cy="880110"/>
            </a:xfrm>
            <a:custGeom>
              <a:avLst/>
              <a:gdLst/>
              <a:ahLst/>
              <a:cxnLst/>
              <a:rect l="l" t="t" r="r" b="b"/>
              <a:pathLst>
                <a:path w="1558925" h="880110">
                  <a:moveTo>
                    <a:pt x="0" y="440051"/>
                  </a:moveTo>
                  <a:lnTo>
                    <a:pt x="9271" y="507998"/>
                  </a:lnTo>
                  <a:lnTo>
                    <a:pt x="36155" y="572694"/>
                  </a:lnTo>
                  <a:lnTo>
                    <a:pt x="79256" y="633350"/>
                  </a:lnTo>
                  <a:lnTo>
                    <a:pt x="106450" y="661917"/>
                  </a:lnTo>
                  <a:lnTo>
                    <a:pt x="137175" y="689179"/>
                  </a:lnTo>
                  <a:lnTo>
                    <a:pt x="171255" y="715037"/>
                  </a:lnTo>
                  <a:lnTo>
                    <a:pt x="208517" y="739392"/>
                  </a:lnTo>
                  <a:lnTo>
                    <a:pt x="248785" y="762147"/>
                  </a:lnTo>
                  <a:lnTo>
                    <a:pt x="291885" y="783202"/>
                  </a:lnTo>
                  <a:lnTo>
                    <a:pt x="337642" y="802459"/>
                  </a:lnTo>
                  <a:lnTo>
                    <a:pt x="385882" y="819819"/>
                  </a:lnTo>
                  <a:lnTo>
                    <a:pt x="436431" y="835184"/>
                  </a:lnTo>
                  <a:lnTo>
                    <a:pt x="489113" y="848456"/>
                  </a:lnTo>
                  <a:lnTo>
                    <a:pt x="543754" y="859535"/>
                  </a:lnTo>
                  <a:lnTo>
                    <a:pt x="600180" y="868324"/>
                  </a:lnTo>
                  <a:lnTo>
                    <a:pt x="658215" y="874724"/>
                  </a:lnTo>
                  <a:lnTo>
                    <a:pt x="717686" y="878636"/>
                  </a:lnTo>
                  <a:lnTo>
                    <a:pt x="778418" y="879962"/>
                  </a:lnTo>
                  <a:lnTo>
                    <a:pt x="839413" y="878636"/>
                  </a:lnTo>
                  <a:lnTo>
                    <a:pt x="899120" y="874724"/>
                  </a:lnTo>
                  <a:lnTo>
                    <a:pt x="957364" y="868324"/>
                  </a:lnTo>
                  <a:lnTo>
                    <a:pt x="1013973" y="859535"/>
                  </a:lnTo>
                  <a:lnTo>
                    <a:pt x="1068775" y="848456"/>
                  </a:lnTo>
                  <a:lnTo>
                    <a:pt x="1121595" y="835184"/>
                  </a:lnTo>
                  <a:lnTo>
                    <a:pt x="1172261" y="819819"/>
                  </a:lnTo>
                  <a:lnTo>
                    <a:pt x="1220599" y="802459"/>
                  </a:lnTo>
                  <a:lnTo>
                    <a:pt x="1266438" y="783202"/>
                  </a:lnTo>
                  <a:lnTo>
                    <a:pt x="1309604" y="762147"/>
                  </a:lnTo>
                  <a:lnTo>
                    <a:pt x="1349924" y="739392"/>
                  </a:lnTo>
                  <a:lnTo>
                    <a:pt x="1387225" y="715037"/>
                  </a:lnTo>
                  <a:lnTo>
                    <a:pt x="1421334" y="689179"/>
                  </a:lnTo>
                  <a:lnTo>
                    <a:pt x="1452078" y="661917"/>
                  </a:lnTo>
                  <a:lnTo>
                    <a:pt x="1479284" y="633350"/>
                  </a:lnTo>
                  <a:lnTo>
                    <a:pt x="1522390" y="572694"/>
                  </a:lnTo>
                  <a:lnTo>
                    <a:pt x="1549268" y="507998"/>
                  </a:lnTo>
                  <a:lnTo>
                    <a:pt x="1558536" y="440051"/>
                  </a:lnTo>
                  <a:lnTo>
                    <a:pt x="1556190" y="405719"/>
                  </a:lnTo>
                  <a:lnTo>
                    <a:pt x="1537944" y="339292"/>
                  </a:lnTo>
                  <a:lnTo>
                    <a:pt x="1502779" y="276505"/>
                  </a:lnTo>
                  <a:lnTo>
                    <a:pt x="1452078" y="218148"/>
                  </a:lnTo>
                  <a:lnTo>
                    <a:pt x="1421334" y="190877"/>
                  </a:lnTo>
                  <a:lnTo>
                    <a:pt x="1387225" y="165009"/>
                  </a:lnTo>
                  <a:lnTo>
                    <a:pt x="1349924" y="140644"/>
                  </a:lnTo>
                  <a:lnTo>
                    <a:pt x="1309604" y="117880"/>
                  </a:lnTo>
                  <a:lnTo>
                    <a:pt x="1266438" y="96815"/>
                  </a:lnTo>
                  <a:lnTo>
                    <a:pt x="1220599" y="77548"/>
                  </a:lnTo>
                  <a:lnTo>
                    <a:pt x="1172261" y="60179"/>
                  </a:lnTo>
                  <a:lnTo>
                    <a:pt x="1121595" y="44805"/>
                  </a:lnTo>
                  <a:lnTo>
                    <a:pt x="1068775" y="31526"/>
                  </a:lnTo>
                  <a:lnTo>
                    <a:pt x="1013973" y="20440"/>
                  </a:lnTo>
                  <a:lnTo>
                    <a:pt x="957364" y="11645"/>
                  </a:lnTo>
                  <a:lnTo>
                    <a:pt x="899120" y="5241"/>
                  </a:lnTo>
                  <a:lnTo>
                    <a:pt x="839413" y="1326"/>
                  </a:lnTo>
                  <a:lnTo>
                    <a:pt x="778418" y="0"/>
                  </a:lnTo>
                  <a:lnTo>
                    <a:pt x="717686" y="1326"/>
                  </a:lnTo>
                  <a:lnTo>
                    <a:pt x="658215" y="5241"/>
                  </a:lnTo>
                  <a:lnTo>
                    <a:pt x="600180" y="11645"/>
                  </a:lnTo>
                  <a:lnTo>
                    <a:pt x="543754" y="20440"/>
                  </a:lnTo>
                  <a:lnTo>
                    <a:pt x="489113" y="31526"/>
                  </a:lnTo>
                  <a:lnTo>
                    <a:pt x="436431" y="44805"/>
                  </a:lnTo>
                  <a:lnTo>
                    <a:pt x="385882" y="60179"/>
                  </a:lnTo>
                  <a:lnTo>
                    <a:pt x="337642" y="77548"/>
                  </a:lnTo>
                  <a:lnTo>
                    <a:pt x="291885" y="96815"/>
                  </a:lnTo>
                  <a:lnTo>
                    <a:pt x="248785" y="117880"/>
                  </a:lnTo>
                  <a:lnTo>
                    <a:pt x="208517" y="140644"/>
                  </a:lnTo>
                  <a:lnTo>
                    <a:pt x="171255" y="165009"/>
                  </a:lnTo>
                  <a:lnTo>
                    <a:pt x="137175" y="190877"/>
                  </a:lnTo>
                  <a:lnTo>
                    <a:pt x="106450" y="218148"/>
                  </a:lnTo>
                  <a:lnTo>
                    <a:pt x="79256" y="246723"/>
                  </a:lnTo>
                  <a:lnTo>
                    <a:pt x="36155" y="307394"/>
                  </a:lnTo>
                  <a:lnTo>
                    <a:pt x="9271" y="372100"/>
                  </a:lnTo>
                  <a:lnTo>
                    <a:pt x="0" y="440051"/>
                  </a:lnTo>
                  <a:close/>
                </a:path>
              </a:pathLst>
            </a:custGeom>
            <a:ln w="200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2767034" y="2480598"/>
            <a:ext cx="852805" cy="3854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>
              <a:lnSpc>
                <a:spcPts val="1410"/>
              </a:lnSpc>
              <a:spcBef>
                <a:spcPts val="110"/>
              </a:spcBef>
            </a:pPr>
            <a:r>
              <a:rPr dirty="0" sz="1200" spc="-25" b="1">
                <a:latin typeface="Arial"/>
                <a:cs typeface="Arial"/>
              </a:rPr>
              <a:t>ENS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ts val="1410"/>
              </a:lnSpc>
            </a:pPr>
            <a:r>
              <a:rPr dirty="0" sz="1200" b="1">
                <a:latin typeface="Arial"/>
                <a:cs typeface="Arial"/>
              </a:rPr>
              <a:t>(energía</a:t>
            </a:r>
            <a:r>
              <a:rPr dirty="0" sz="1200" spc="-10" b="1">
                <a:latin typeface="Arial"/>
                <a:cs typeface="Arial"/>
              </a:rPr>
              <a:t> </a:t>
            </a:r>
            <a:r>
              <a:rPr dirty="0" sz="1200" spc="-25" b="1">
                <a:latin typeface="Arial"/>
                <a:cs typeface="Arial"/>
              </a:rPr>
              <a:t>no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745306" y="2833614"/>
            <a:ext cx="895985" cy="2101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200" spc="-10" b="1">
                <a:latin typeface="Arial"/>
                <a:cs typeface="Arial"/>
              </a:rPr>
              <a:t>suministrad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2220043" y="5382804"/>
            <a:ext cx="1363345" cy="892175"/>
          </a:xfrm>
          <a:custGeom>
            <a:avLst/>
            <a:gdLst/>
            <a:ahLst/>
            <a:cxnLst/>
            <a:rect l="l" t="t" r="r" b="b"/>
            <a:pathLst>
              <a:path w="1363345" h="892175">
                <a:moveTo>
                  <a:pt x="0" y="892022"/>
                </a:moveTo>
                <a:lnTo>
                  <a:pt x="1363179" y="892022"/>
                </a:lnTo>
                <a:lnTo>
                  <a:pt x="1363179" y="0"/>
                </a:lnTo>
                <a:lnTo>
                  <a:pt x="0" y="0"/>
                </a:lnTo>
                <a:lnTo>
                  <a:pt x="0" y="892022"/>
                </a:lnTo>
                <a:close/>
              </a:path>
            </a:pathLst>
          </a:custGeom>
          <a:ln w="200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2230061" y="5417240"/>
            <a:ext cx="1343660" cy="67754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algn="ctr" marL="148590" marR="144145" indent="-1270">
              <a:lnSpc>
                <a:spcPct val="96500"/>
              </a:lnSpc>
              <a:spcBef>
                <a:spcPts val="135"/>
              </a:spcBef>
            </a:pPr>
            <a:r>
              <a:rPr dirty="0" sz="1100">
                <a:latin typeface="Times New Roman"/>
                <a:cs typeface="Times New Roman"/>
              </a:rPr>
              <a:t>Año</a:t>
            </a:r>
            <a:r>
              <a:rPr dirty="0" sz="1100" spc="-2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X</a:t>
            </a:r>
            <a:r>
              <a:rPr dirty="0" sz="1100" spc="-2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(entre</a:t>
            </a:r>
            <a:r>
              <a:rPr dirty="0" sz="1100" spc="-25">
                <a:latin typeface="Times New Roman"/>
                <a:cs typeface="Times New Roman"/>
              </a:rPr>
              <a:t> el </a:t>
            </a:r>
            <a:r>
              <a:rPr dirty="0" sz="1100">
                <a:latin typeface="Times New Roman"/>
                <a:cs typeface="Times New Roman"/>
              </a:rPr>
              <a:t>2006</a:t>
            </a:r>
            <a:r>
              <a:rPr dirty="0" sz="1100" spc="-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y</a:t>
            </a:r>
            <a:r>
              <a:rPr dirty="0" sz="1100" spc="-2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el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2015)</a:t>
            </a:r>
            <a:r>
              <a:rPr dirty="0" sz="1100" spc="-5">
                <a:latin typeface="Times New Roman"/>
                <a:cs typeface="Times New Roman"/>
              </a:rPr>
              <a:t> </a:t>
            </a:r>
            <a:r>
              <a:rPr dirty="0" sz="1100" spc="-25">
                <a:latin typeface="Times New Roman"/>
                <a:cs typeface="Times New Roman"/>
              </a:rPr>
              <a:t>en </a:t>
            </a:r>
            <a:r>
              <a:rPr dirty="0" sz="1100">
                <a:latin typeface="Times New Roman"/>
                <a:cs typeface="Times New Roman"/>
              </a:rPr>
              <a:t>el</a:t>
            </a:r>
            <a:r>
              <a:rPr dirty="0" sz="1100" spc="-2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cual</a:t>
            </a:r>
            <a:r>
              <a:rPr dirty="0" sz="1100" spc="-2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efectuar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 spc="-25">
                <a:latin typeface="Times New Roman"/>
                <a:cs typeface="Times New Roman"/>
              </a:rPr>
              <a:t>la </a:t>
            </a:r>
            <a:r>
              <a:rPr dirty="0" sz="1100">
                <a:latin typeface="Times New Roman"/>
                <a:cs typeface="Times New Roman"/>
              </a:rPr>
              <a:t>acción</a:t>
            </a:r>
            <a:r>
              <a:rPr dirty="0" sz="1100" spc="-2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de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revisión</a:t>
            </a:r>
            <a:endParaRPr sz="1100">
              <a:latin typeface="Times New Roman"/>
              <a:cs typeface="Times New Roman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3731733" y="4701761"/>
            <a:ext cx="1677035" cy="901065"/>
            <a:chOff x="3731733" y="4701761"/>
            <a:chExt cx="1677035" cy="901065"/>
          </a:xfrm>
        </p:grpSpPr>
        <p:sp>
          <p:nvSpPr>
            <p:cNvPr id="11" name="object 11" descr=""/>
            <p:cNvSpPr/>
            <p:nvPr/>
          </p:nvSpPr>
          <p:spPr>
            <a:xfrm>
              <a:off x="3741893" y="4711921"/>
              <a:ext cx="1656714" cy="880744"/>
            </a:xfrm>
            <a:custGeom>
              <a:avLst/>
              <a:gdLst/>
              <a:ahLst/>
              <a:cxnLst/>
              <a:rect l="l" t="t" r="r" b="b"/>
              <a:pathLst>
                <a:path w="1656714" h="880745">
                  <a:moveTo>
                    <a:pt x="828448" y="0"/>
                  </a:moveTo>
                  <a:lnTo>
                    <a:pt x="766585" y="1209"/>
                  </a:lnTo>
                  <a:lnTo>
                    <a:pt x="705963" y="4781"/>
                  </a:lnTo>
                  <a:lnTo>
                    <a:pt x="646741" y="10629"/>
                  </a:lnTo>
                  <a:lnTo>
                    <a:pt x="589079" y="18667"/>
                  </a:lnTo>
                  <a:lnTo>
                    <a:pt x="533137" y="28810"/>
                  </a:lnTo>
                  <a:lnTo>
                    <a:pt x="479074" y="40971"/>
                  </a:lnTo>
                  <a:lnTo>
                    <a:pt x="427050" y="55065"/>
                  </a:lnTo>
                  <a:lnTo>
                    <a:pt x="377225" y="71006"/>
                  </a:lnTo>
                  <a:lnTo>
                    <a:pt x="329759" y="88708"/>
                  </a:lnTo>
                  <a:lnTo>
                    <a:pt x="284811" y="108086"/>
                  </a:lnTo>
                  <a:lnTo>
                    <a:pt x="242541" y="129052"/>
                  </a:lnTo>
                  <a:lnTo>
                    <a:pt x="203109" y="151522"/>
                  </a:lnTo>
                  <a:lnTo>
                    <a:pt x="166675" y="175410"/>
                  </a:lnTo>
                  <a:lnTo>
                    <a:pt x="133397" y="200629"/>
                  </a:lnTo>
                  <a:lnTo>
                    <a:pt x="103436" y="227094"/>
                  </a:lnTo>
                  <a:lnTo>
                    <a:pt x="76952" y="254719"/>
                  </a:lnTo>
                  <a:lnTo>
                    <a:pt x="35052" y="313106"/>
                  </a:lnTo>
                  <a:lnTo>
                    <a:pt x="8976" y="375103"/>
                  </a:lnTo>
                  <a:lnTo>
                    <a:pt x="0" y="440023"/>
                  </a:lnTo>
                  <a:lnTo>
                    <a:pt x="2270" y="472808"/>
                  </a:lnTo>
                  <a:lnTo>
                    <a:pt x="19956" y="536368"/>
                  </a:lnTo>
                  <a:lnTo>
                    <a:pt x="54104" y="596671"/>
                  </a:lnTo>
                  <a:lnTo>
                    <a:pt x="103436" y="653027"/>
                  </a:lnTo>
                  <a:lnTo>
                    <a:pt x="133397" y="679510"/>
                  </a:lnTo>
                  <a:lnTo>
                    <a:pt x="166675" y="704748"/>
                  </a:lnTo>
                  <a:lnTo>
                    <a:pt x="203109" y="728655"/>
                  </a:lnTo>
                  <a:lnTo>
                    <a:pt x="242541" y="751145"/>
                  </a:lnTo>
                  <a:lnTo>
                    <a:pt x="284811" y="772131"/>
                  </a:lnTo>
                  <a:lnTo>
                    <a:pt x="329759" y="791527"/>
                  </a:lnTo>
                  <a:lnTo>
                    <a:pt x="377225" y="809247"/>
                  </a:lnTo>
                  <a:lnTo>
                    <a:pt x="427050" y="825205"/>
                  </a:lnTo>
                  <a:lnTo>
                    <a:pt x="479074" y="839316"/>
                  </a:lnTo>
                  <a:lnTo>
                    <a:pt x="533137" y="851491"/>
                  </a:lnTo>
                  <a:lnTo>
                    <a:pt x="589079" y="861646"/>
                  </a:lnTo>
                  <a:lnTo>
                    <a:pt x="646741" y="869695"/>
                  </a:lnTo>
                  <a:lnTo>
                    <a:pt x="705963" y="875550"/>
                  </a:lnTo>
                  <a:lnTo>
                    <a:pt x="766585" y="879127"/>
                  </a:lnTo>
                  <a:lnTo>
                    <a:pt x="828448" y="880338"/>
                  </a:lnTo>
                  <a:lnTo>
                    <a:pt x="890275" y="879127"/>
                  </a:lnTo>
                  <a:lnTo>
                    <a:pt x="950864" y="875550"/>
                  </a:lnTo>
                  <a:lnTo>
                    <a:pt x="1010056" y="869695"/>
                  </a:lnTo>
                  <a:lnTo>
                    <a:pt x="1067691" y="861646"/>
                  </a:lnTo>
                  <a:lnTo>
                    <a:pt x="1123609" y="851491"/>
                  </a:lnTo>
                  <a:lnTo>
                    <a:pt x="1177651" y="839316"/>
                  </a:lnTo>
                  <a:lnTo>
                    <a:pt x="1229655" y="825205"/>
                  </a:lnTo>
                  <a:lnTo>
                    <a:pt x="1279464" y="809247"/>
                  </a:lnTo>
                  <a:lnTo>
                    <a:pt x="1326916" y="791527"/>
                  </a:lnTo>
                  <a:lnTo>
                    <a:pt x="1371851" y="772131"/>
                  </a:lnTo>
                  <a:lnTo>
                    <a:pt x="1414111" y="751145"/>
                  </a:lnTo>
                  <a:lnTo>
                    <a:pt x="1453534" y="728655"/>
                  </a:lnTo>
                  <a:lnTo>
                    <a:pt x="1489962" y="704748"/>
                  </a:lnTo>
                  <a:lnTo>
                    <a:pt x="1523234" y="679510"/>
                  </a:lnTo>
                  <a:lnTo>
                    <a:pt x="1553190" y="653027"/>
                  </a:lnTo>
                  <a:lnTo>
                    <a:pt x="1579671" y="625385"/>
                  </a:lnTo>
                  <a:lnTo>
                    <a:pt x="1621566" y="566969"/>
                  </a:lnTo>
                  <a:lnTo>
                    <a:pt x="1647642" y="504952"/>
                  </a:lnTo>
                  <a:lnTo>
                    <a:pt x="1656618" y="440023"/>
                  </a:lnTo>
                  <a:lnTo>
                    <a:pt x="1654347" y="407240"/>
                  </a:lnTo>
                  <a:lnTo>
                    <a:pt x="1636662" y="343697"/>
                  </a:lnTo>
                  <a:lnTo>
                    <a:pt x="1602516" y="283419"/>
                  </a:lnTo>
                  <a:lnTo>
                    <a:pt x="1553190" y="227094"/>
                  </a:lnTo>
                  <a:lnTo>
                    <a:pt x="1523234" y="200629"/>
                  </a:lnTo>
                  <a:lnTo>
                    <a:pt x="1489962" y="175410"/>
                  </a:lnTo>
                  <a:lnTo>
                    <a:pt x="1453534" y="151522"/>
                  </a:lnTo>
                  <a:lnTo>
                    <a:pt x="1414111" y="129052"/>
                  </a:lnTo>
                  <a:lnTo>
                    <a:pt x="1371851" y="108086"/>
                  </a:lnTo>
                  <a:lnTo>
                    <a:pt x="1326916" y="88708"/>
                  </a:lnTo>
                  <a:lnTo>
                    <a:pt x="1279464" y="71006"/>
                  </a:lnTo>
                  <a:lnTo>
                    <a:pt x="1229655" y="55065"/>
                  </a:lnTo>
                  <a:lnTo>
                    <a:pt x="1177651" y="40971"/>
                  </a:lnTo>
                  <a:lnTo>
                    <a:pt x="1123609" y="28810"/>
                  </a:lnTo>
                  <a:lnTo>
                    <a:pt x="1067691" y="18667"/>
                  </a:lnTo>
                  <a:lnTo>
                    <a:pt x="1010056" y="10629"/>
                  </a:lnTo>
                  <a:lnTo>
                    <a:pt x="950864" y="4781"/>
                  </a:lnTo>
                  <a:lnTo>
                    <a:pt x="890275" y="1209"/>
                  </a:lnTo>
                  <a:lnTo>
                    <a:pt x="8284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3741893" y="4711921"/>
              <a:ext cx="1656714" cy="880744"/>
            </a:xfrm>
            <a:custGeom>
              <a:avLst/>
              <a:gdLst/>
              <a:ahLst/>
              <a:cxnLst/>
              <a:rect l="l" t="t" r="r" b="b"/>
              <a:pathLst>
                <a:path w="1656714" h="880745">
                  <a:moveTo>
                    <a:pt x="0" y="440023"/>
                  </a:moveTo>
                  <a:lnTo>
                    <a:pt x="8976" y="504952"/>
                  </a:lnTo>
                  <a:lnTo>
                    <a:pt x="35052" y="566969"/>
                  </a:lnTo>
                  <a:lnTo>
                    <a:pt x="76952" y="625385"/>
                  </a:lnTo>
                  <a:lnTo>
                    <a:pt x="103436" y="653027"/>
                  </a:lnTo>
                  <a:lnTo>
                    <a:pt x="133397" y="679510"/>
                  </a:lnTo>
                  <a:lnTo>
                    <a:pt x="166675" y="704748"/>
                  </a:lnTo>
                  <a:lnTo>
                    <a:pt x="203109" y="728655"/>
                  </a:lnTo>
                  <a:lnTo>
                    <a:pt x="242541" y="751145"/>
                  </a:lnTo>
                  <a:lnTo>
                    <a:pt x="284811" y="772131"/>
                  </a:lnTo>
                  <a:lnTo>
                    <a:pt x="329759" y="791527"/>
                  </a:lnTo>
                  <a:lnTo>
                    <a:pt x="377225" y="809247"/>
                  </a:lnTo>
                  <a:lnTo>
                    <a:pt x="427050" y="825205"/>
                  </a:lnTo>
                  <a:lnTo>
                    <a:pt x="479074" y="839316"/>
                  </a:lnTo>
                  <a:lnTo>
                    <a:pt x="533137" y="851491"/>
                  </a:lnTo>
                  <a:lnTo>
                    <a:pt x="589079" y="861646"/>
                  </a:lnTo>
                  <a:lnTo>
                    <a:pt x="646741" y="869695"/>
                  </a:lnTo>
                  <a:lnTo>
                    <a:pt x="705963" y="875550"/>
                  </a:lnTo>
                  <a:lnTo>
                    <a:pt x="766585" y="879127"/>
                  </a:lnTo>
                  <a:lnTo>
                    <a:pt x="828448" y="880338"/>
                  </a:lnTo>
                  <a:lnTo>
                    <a:pt x="890275" y="879127"/>
                  </a:lnTo>
                  <a:lnTo>
                    <a:pt x="950864" y="875550"/>
                  </a:lnTo>
                  <a:lnTo>
                    <a:pt x="1010056" y="869695"/>
                  </a:lnTo>
                  <a:lnTo>
                    <a:pt x="1067691" y="861646"/>
                  </a:lnTo>
                  <a:lnTo>
                    <a:pt x="1123609" y="851491"/>
                  </a:lnTo>
                  <a:lnTo>
                    <a:pt x="1177651" y="839316"/>
                  </a:lnTo>
                  <a:lnTo>
                    <a:pt x="1229655" y="825205"/>
                  </a:lnTo>
                  <a:lnTo>
                    <a:pt x="1279464" y="809247"/>
                  </a:lnTo>
                  <a:lnTo>
                    <a:pt x="1326916" y="791527"/>
                  </a:lnTo>
                  <a:lnTo>
                    <a:pt x="1371851" y="772131"/>
                  </a:lnTo>
                  <a:lnTo>
                    <a:pt x="1414111" y="751145"/>
                  </a:lnTo>
                  <a:lnTo>
                    <a:pt x="1453534" y="728655"/>
                  </a:lnTo>
                  <a:lnTo>
                    <a:pt x="1489962" y="704748"/>
                  </a:lnTo>
                  <a:lnTo>
                    <a:pt x="1523234" y="679510"/>
                  </a:lnTo>
                  <a:lnTo>
                    <a:pt x="1553190" y="653027"/>
                  </a:lnTo>
                  <a:lnTo>
                    <a:pt x="1579671" y="625385"/>
                  </a:lnTo>
                  <a:lnTo>
                    <a:pt x="1621566" y="566969"/>
                  </a:lnTo>
                  <a:lnTo>
                    <a:pt x="1647642" y="504952"/>
                  </a:lnTo>
                  <a:lnTo>
                    <a:pt x="1656618" y="440023"/>
                  </a:lnTo>
                  <a:lnTo>
                    <a:pt x="1654347" y="407240"/>
                  </a:lnTo>
                  <a:lnTo>
                    <a:pt x="1636662" y="343697"/>
                  </a:lnTo>
                  <a:lnTo>
                    <a:pt x="1602516" y="283419"/>
                  </a:lnTo>
                  <a:lnTo>
                    <a:pt x="1553190" y="227094"/>
                  </a:lnTo>
                  <a:lnTo>
                    <a:pt x="1523234" y="200629"/>
                  </a:lnTo>
                  <a:lnTo>
                    <a:pt x="1489962" y="175410"/>
                  </a:lnTo>
                  <a:lnTo>
                    <a:pt x="1453534" y="151522"/>
                  </a:lnTo>
                  <a:lnTo>
                    <a:pt x="1414111" y="129052"/>
                  </a:lnTo>
                  <a:lnTo>
                    <a:pt x="1371851" y="108086"/>
                  </a:lnTo>
                  <a:lnTo>
                    <a:pt x="1326916" y="88708"/>
                  </a:lnTo>
                  <a:lnTo>
                    <a:pt x="1279464" y="71006"/>
                  </a:lnTo>
                  <a:lnTo>
                    <a:pt x="1229655" y="55065"/>
                  </a:lnTo>
                  <a:lnTo>
                    <a:pt x="1177651" y="40971"/>
                  </a:lnTo>
                  <a:lnTo>
                    <a:pt x="1123609" y="28810"/>
                  </a:lnTo>
                  <a:lnTo>
                    <a:pt x="1067691" y="18667"/>
                  </a:lnTo>
                  <a:lnTo>
                    <a:pt x="1010056" y="10629"/>
                  </a:lnTo>
                  <a:lnTo>
                    <a:pt x="950864" y="4781"/>
                  </a:lnTo>
                  <a:lnTo>
                    <a:pt x="890275" y="1209"/>
                  </a:lnTo>
                  <a:lnTo>
                    <a:pt x="828448" y="0"/>
                  </a:lnTo>
                  <a:lnTo>
                    <a:pt x="766585" y="1209"/>
                  </a:lnTo>
                  <a:lnTo>
                    <a:pt x="705963" y="4781"/>
                  </a:lnTo>
                  <a:lnTo>
                    <a:pt x="646741" y="10629"/>
                  </a:lnTo>
                  <a:lnTo>
                    <a:pt x="589079" y="18667"/>
                  </a:lnTo>
                  <a:lnTo>
                    <a:pt x="533137" y="28810"/>
                  </a:lnTo>
                  <a:lnTo>
                    <a:pt x="479074" y="40971"/>
                  </a:lnTo>
                  <a:lnTo>
                    <a:pt x="427050" y="55065"/>
                  </a:lnTo>
                  <a:lnTo>
                    <a:pt x="377225" y="71006"/>
                  </a:lnTo>
                  <a:lnTo>
                    <a:pt x="329759" y="88708"/>
                  </a:lnTo>
                  <a:lnTo>
                    <a:pt x="284811" y="108086"/>
                  </a:lnTo>
                  <a:lnTo>
                    <a:pt x="242541" y="129052"/>
                  </a:lnTo>
                  <a:lnTo>
                    <a:pt x="203109" y="151522"/>
                  </a:lnTo>
                  <a:lnTo>
                    <a:pt x="166675" y="175410"/>
                  </a:lnTo>
                  <a:lnTo>
                    <a:pt x="133397" y="200629"/>
                  </a:lnTo>
                  <a:lnTo>
                    <a:pt x="103436" y="227094"/>
                  </a:lnTo>
                  <a:lnTo>
                    <a:pt x="76952" y="254719"/>
                  </a:lnTo>
                  <a:lnTo>
                    <a:pt x="35052" y="313106"/>
                  </a:lnTo>
                  <a:lnTo>
                    <a:pt x="8976" y="375103"/>
                  </a:lnTo>
                  <a:lnTo>
                    <a:pt x="0" y="440023"/>
                  </a:lnTo>
                  <a:close/>
                </a:path>
              </a:pathLst>
            </a:custGeom>
            <a:ln w="200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4051351" y="4831651"/>
            <a:ext cx="1035685" cy="514984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algn="ctr" marL="12065" marR="5080" indent="-635">
              <a:lnSpc>
                <a:spcPct val="96300"/>
              </a:lnSpc>
              <a:spcBef>
                <a:spcPts val="140"/>
              </a:spcBef>
            </a:pPr>
            <a:r>
              <a:rPr dirty="0" sz="1100">
                <a:latin typeface="Times New Roman"/>
                <a:cs typeface="Times New Roman"/>
              </a:rPr>
              <a:t>ENS</a:t>
            </a:r>
            <a:r>
              <a:rPr dirty="0" sz="1100" spc="-5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resultante </a:t>
            </a:r>
            <a:r>
              <a:rPr dirty="0" sz="1100">
                <a:latin typeface="Times New Roman"/>
                <a:cs typeface="Times New Roman"/>
              </a:rPr>
              <a:t>después</a:t>
            </a:r>
            <a:r>
              <a:rPr dirty="0" sz="1100" spc="-3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de</a:t>
            </a:r>
            <a:r>
              <a:rPr dirty="0" sz="1100" spc="-25">
                <a:latin typeface="Times New Roman"/>
                <a:cs typeface="Times New Roman"/>
              </a:rPr>
              <a:t> la </a:t>
            </a:r>
            <a:r>
              <a:rPr dirty="0" sz="1100">
                <a:latin typeface="Times New Roman"/>
                <a:cs typeface="Times New Roman"/>
              </a:rPr>
              <a:t>acción</a:t>
            </a:r>
            <a:r>
              <a:rPr dirty="0" sz="1100" spc="-2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de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revisión</a:t>
            </a:r>
            <a:endParaRPr sz="1100">
              <a:latin typeface="Times New Roman"/>
              <a:cs typeface="Times New Roman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4617008" y="3525321"/>
            <a:ext cx="1577340" cy="704850"/>
            <a:chOff x="4617008" y="3525321"/>
            <a:chExt cx="1577340" cy="704850"/>
          </a:xfrm>
        </p:grpSpPr>
        <p:sp>
          <p:nvSpPr>
            <p:cNvPr id="15" name="object 15" descr=""/>
            <p:cNvSpPr/>
            <p:nvPr/>
          </p:nvSpPr>
          <p:spPr>
            <a:xfrm>
              <a:off x="4627168" y="3535481"/>
              <a:ext cx="1557020" cy="684530"/>
            </a:xfrm>
            <a:custGeom>
              <a:avLst/>
              <a:gdLst/>
              <a:ahLst/>
              <a:cxnLst/>
              <a:rect l="l" t="t" r="r" b="b"/>
              <a:pathLst>
                <a:path w="1557020" h="684529">
                  <a:moveTo>
                    <a:pt x="778028" y="0"/>
                  </a:moveTo>
                  <a:lnTo>
                    <a:pt x="714294" y="1128"/>
                  </a:lnTo>
                  <a:lnTo>
                    <a:pt x="651965" y="4454"/>
                  </a:lnTo>
                  <a:lnTo>
                    <a:pt x="591243" y="9892"/>
                  </a:lnTo>
                  <a:lnTo>
                    <a:pt x="532328" y="17355"/>
                  </a:lnTo>
                  <a:lnTo>
                    <a:pt x="475423" y="26756"/>
                  </a:lnTo>
                  <a:lnTo>
                    <a:pt x="420729" y="38009"/>
                  </a:lnTo>
                  <a:lnTo>
                    <a:pt x="368447" y="51025"/>
                  </a:lnTo>
                  <a:lnTo>
                    <a:pt x="318779" y="65720"/>
                  </a:lnTo>
                  <a:lnTo>
                    <a:pt x="271926" y="82005"/>
                  </a:lnTo>
                  <a:lnTo>
                    <a:pt x="228091" y="99794"/>
                  </a:lnTo>
                  <a:lnTo>
                    <a:pt x="187474" y="119001"/>
                  </a:lnTo>
                  <a:lnTo>
                    <a:pt x="150277" y="139538"/>
                  </a:lnTo>
                  <a:lnTo>
                    <a:pt x="116701" y="161319"/>
                  </a:lnTo>
                  <a:lnTo>
                    <a:pt x="61220" y="208264"/>
                  </a:lnTo>
                  <a:lnTo>
                    <a:pt x="22644" y="259143"/>
                  </a:lnTo>
                  <a:lnTo>
                    <a:pt x="2583" y="313261"/>
                  </a:lnTo>
                  <a:lnTo>
                    <a:pt x="0" y="341318"/>
                  </a:lnTo>
                  <a:lnTo>
                    <a:pt x="2583" y="369405"/>
                  </a:lnTo>
                  <a:lnTo>
                    <a:pt x="22644" y="423639"/>
                  </a:lnTo>
                  <a:lnTo>
                    <a:pt x="61220" y="474691"/>
                  </a:lnTo>
                  <a:lnTo>
                    <a:pt x="116701" y="521849"/>
                  </a:lnTo>
                  <a:lnTo>
                    <a:pt x="150277" y="543745"/>
                  </a:lnTo>
                  <a:lnTo>
                    <a:pt x="187474" y="564402"/>
                  </a:lnTo>
                  <a:lnTo>
                    <a:pt x="228091" y="583729"/>
                  </a:lnTo>
                  <a:lnTo>
                    <a:pt x="271926" y="601637"/>
                  </a:lnTo>
                  <a:lnTo>
                    <a:pt x="318779" y="618038"/>
                  </a:lnTo>
                  <a:lnTo>
                    <a:pt x="368447" y="632843"/>
                  </a:lnTo>
                  <a:lnTo>
                    <a:pt x="420729" y="645963"/>
                  </a:lnTo>
                  <a:lnTo>
                    <a:pt x="475423" y="657308"/>
                  </a:lnTo>
                  <a:lnTo>
                    <a:pt x="532328" y="666790"/>
                  </a:lnTo>
                  <a:lnTo>
                    <a:pt x="591243" y="674320"/>
                  </a:lnTo>
                  <a:lnTo>
                    <a:pt x="651965" y="679809"/>
                  </a:lnTo>
                  <a:lnTo>
                    <a:pt x="714294" y="683167"/>
                  </a:lnTo>
                  <a:lnTo>
                    <a:pt x="778028" y="684307"/>
                  </a:lnTo>
                  <a:lnTo>
                    <a:pt x="841821" y="683167"/>
                  </a:lnTo>
                  <a:lnTo>
                    <a:pt x="904204" y="679809"/>
                  </a:lnTo>
                  <a:lnTo>
                    <a:pt x="964974" y="674320"/>
                  </a:lnTo>
                  <a:lnTo>
                    <a:pt x="1023932" y="666790"/>
                  </a:lnTo>
                  <a:lnTo>
                    <a:pt x="1080875" y="657308"/>
                  </a:lnTo>
                  <a:lnTo>
                    <a:pt x="1135602" y="645963"/>
                  </a:lnTo>
                  <a:lnTo>
                    <a:pt x="1187912" y="632843"/>
                  </a:lnTo>
                  <a:lnTo>
                    <a:pt x="1237605" y="618038"/>
                  </a:lnTo>
                  <a:lnTo>
                    <a:pt x="1284478" y="601637"/>
                  </a:lnTo>
                  <a:lnTo>
                    <a:pt x="1328330" y="583729"/>
                  </a:lnTo>
                  <a:lnTo>
                    <a:pt x="1368962" y="564402"/>
                  </a:lnTo>
                  <a:lnTo>
                    <a:pt x="1406170" y="543745"/>
                  </a:lnTo>
                  <a:lnTo>
                    <a:pt x="1439755" y="521849"/>
                  </a:lnTo>
                  <a:lnTo>
                    <a:pt x="1495247" y="474691"/>
                  </a:lnTo>
                  <a:lnTo>
                    <a:pt x="1533829" y="423639"/>
                  </a:lnTo>
                  <a:lnTo>
                    <a:pt x="1553891" y="369405"/>
                  </a:lnTo>
                  <a:lnTo>
                    <a:pt x="1556474" y="341318"/>
                  </a:lnTo>
                  <a:lnTo>
                    <a:pt x="1553891" y="313261"/>
                  </a:lnTo>
                  <a:lnTo>
                    <a:pt x="1533829" y="259143"/>
                  </a:lnTo>
                  <a:lnTo>
                    <a:pt x="1495247" y="208264"/>
                  </a:lnTo>
                  <a:lnTo>
                    <a:pt x="1439755" y="161319"/>
                  </a:lnTo>
                  <a:lnTo>
                    <a:pt x="1406170" y="139538"/>
                  </a:lnTo>
                  <a:lnTo>
                    <a:pt x="1368962" y="119001"/>
                  </a:lnTo>
                  <a:lnTo>
                    <a:pt x="1328330" y="99794"/>
                  </a:lnTo>
                  <a:lnTo>
                    <a:pt x="1284478" y="82005"/>
                  </a:lnTo>
                  <a:lnTo>
                    <a:pt x="1237605" y="65720"/>
                  </a:lnTo>
                  <a:lnTo>
                    <a:pt x="1187912" y="51025"/>
                  </a:lnTo>
                  <a:lnTo>
                    <a:pt x="1135602" y="38009"/>
                  </a:lnTo>
                  <a:lnTo>
                    <a:pt x="1080875" y="26756"/>
                  </a:lnTo>
                  <a:lnTo>
                    <a:pt x="1023932" y="17355"/>
                  </a:lnTo>
                  <a:lnTo>
                    <a:pt x="964974" y="9892"/>
                  </a:lnTo>
                  <a:lnTo>
                    <a:pt x="904204" y="4454"/>
                  </a:lnTo>
                  <a:lnTo>
                    <a:pt x="841821" y="1128"/>
                  </a:lnTo>
                  <a:lnTo>
                    <a:pt x="7780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4627168" y="3535481"/>
              <a:ext cx="1557020" cy="684530"/>
            </a:xfrm>
            <a:custGeom>
              <a:avLst/>
              <a:gdLst/>
              <a:ahLst/>
              <a:cxnLst/>
              <a:rect l="l" t="t" r="r" b="b"/>
              <a:pathLst>
                <a:path w="1557020" h="684529">
                  <a:moveTo>
                    <a:pt x="0" y="341318"/>
                  </a:moveTo>
                  <a:lnTo>
                    <a:pt x="10198" y="396875"/>
                  </a:lnTo>
                  <a:lnTo>
                    <a:pt x="39718" y="449607"/>
                  </a:lnTo>
                  <a:lnTo>
                    <a:pt x="86949" y="498801"/>
                  </a:lnTo>
                  <a:lnTo>
                    <a:pt x="150277" y="543745"/>
                  </a:lnTo>
                  <a:lnTo>
                    <a:pt x="187474" y="564402"/>
                  </a:lnTo>
                  <a:lnTo>
                    <a:pt x="228091" y="583729"/>
                  </a:lnTo>
                  <a:lnTo>
                    <a:pt x="271926" y="601637"/>
                  </a:lnTo>
                  <a:lnTo>
                    <a:pt x="318779" y="618038"/>
                  </a:lnTo>
                  <a:lnTo>
                    <a:pt x="368447" y="632843"/>
                  </a:lnTo>
                  <a:lnTo>
                    <a:pt x="420729" y="645963"/>
                  </a:lnTo>
                  <a:lnTo>
                    <a:pt x="475423" y="657308"/>
                  </a:lnTo>
                  <a:lnTo>
                    <a:pt x="532328" y="666790"/>
                  </a:lnTo>
                  <a:lnTo>
                    <a:pt x="591243" y="674320"/>
                  </a:lnTo>
                  <a:lnTo>
                    <a:pt x="651965" y="679809"/>
                  </a:lnTo>
                  <a:lnTo>
                    <a:pt x="714294" y="683167"/>
                  </a:lnTo>
                  <a:lnTo>
                    <a:pt x="778028" y="684307"/>
                  </a:lnTo>
                  <a:lnTo>
                    <a:pt x="841821" y="683167"/>
                  </a:lnTo>
                  <a:lnTo>
                    <a:pt x="904204" y="679809"/>
                  </a:lnTo>
                  <a:lnTo>
                    <a:pt x="964974" y="674320"/>
                  </a:lnTo>
                  <a:lnTo>
                    <a:pt x="1023932" y="666790"/>
                  </a:lnTo>
                  <a:lnTo>
                    <a:pt x="1080875" y="657308"/>
                  </a:lnTo>
                  <a:lnTo>
                    <a:pt x="1135602" y="645963"/>
                  </a:lnTo>
                  <a:lnTo>
                    <a:pt x="1187912" y="632843"/>
                  </a:lnTo>
                  <a:lnTo>
                    <a:pt x="1237605" y="618038"/>
                  </a:lnTo>
                  <a:lnTo>
                    <a:pt x="1284478" y="601637"/>
                  </a:lnTo>
                  <a:lnTo>
                    <a:pt x="1328330" y="583729"/>
                  </a:lnTo>
                  <a:lnTo>
                    <a:pt x="1368962" y="564402"/>
                  </a:lnTo>
                  <a:lnTo>
                    <a:pt x="1406170" y="543745"/>
                  </a:lnTo>
                  <a:lnTo>
                    <a:pt x="1439755" y="521849"/>
                  </a:lnTo>
                  <a:lnTo>
                    <a:pt x="1495247" y="474691"/>
                  </a:lnTo>
                  <a:lnTo>
                    <a:pt x="1533829" y="423639"/>
                  </a:lnTo>
                  <a:lnTo>
                    <a:pt x="1553891" y="369405"/>
                  </a:lnTo>
                  <a:lnTo>
                    <a:pt x="1556474" y="341318"/>
                  </a:lnTo>
                  <a:lnTo>
                    <a:pt x="1553891" y="313261"/>
                  </a:lnTo>
                  <a:lnTo>
                    <a:pt x="1533829" y="259143"/>
                  </a:lnTo>
                  <a:lnTo>
                    <a:pt x="1495247" y="208264"/>
                  </a:lnTo>
                  <a:lnTo>
                    <a:pt x="1439755" y="161319"/>
                  </a:lnTo>
                  <a:lnTo>
                    <a:pt x="1406170" y="139538"/>
                  </a:lnTo>
                  <a:lnTo>
                    <a:pt x="1368962" y="119001"/>
                  </a:lnTo>
                  <a:lnTo>
                    <a:pt x="1328330" y="99794"/>
                  </a:lnTo>
                  <a:lnTo>
                    <a:pt x="1284478" y="82005"/>
                  </a:lnTo>
                  <a:lnTo>
                    <a:pt x="1237605" y="65720"/>
                  </a:lnTo>
                  <a:lnTo>
                    <a:pt x="1187912" y="51025"/>
                  </a:lnTo>
                  <a:lnTo>
                    <a:pt x="1135602" y="38009"/>
                  </a:lnTo>
                  <a:lnTo>
                    <a:pt x="1080875" y="26756"/>
                  </a:lnTo>
                  <a:lnTo>
                    <a:pt x="1023932" y="17355"/>
                  </a:lnTo>
                  <a:lnTo>
                    <a:pt x="964974" y="9892"/>
                  </a:lnTo>
                  <a:lnTo>
                    <a:pt x="904204" y="4454"/>
                  </a:lnTo>
                  <a:lnTo>
                    <a:pt x="841821" y="1128"/>
                  </a:lnTo>
                  <a:lnTo>
                    <a:pt x="778028" y="0"/>
                  </a:lnTo>
                  <a:lnTo>
                    <a:pt x="714294" y="1128"/>
                  </a:lnTo>
                  <a:lnTo>
                    <a:pt x="651965" y="4454"/>
                  </a:lnTo>
                  <a:lnTo>
                    <a:pt x="591243" y="9892"/>
                  </a:lnTo>
                  <a:lnTo>
                    <a:pt x="532328" y="17355"/>
                  </a:lnTo>
                  <a:lnTo>
                    <a:pt x="475423" y="26756"/>
                  </a:lnTo>
                  <a:lnTo>
                    <a:pt x="420729" y="38009"/>
                  </a:lnTo>
                  <a:lnTo>
                    <a:pt x="368447" y="51025"/>
                  </a:lnTo>
                  <a:lnTo>
                    <a:pt x="318779" y="65720"/>
                  </a:lnTo>
                  <a:lnTo>
                    <a:pt x="271926" y="82005"/>
                  </a:lnTo>
                  <a:lnTo>
                    <a:pt x="228091" y="99794"/>
                  </a:lnTo>
                  <a:lnTo>
                    <a:pt x="187474" y="119001"/>
                  </a:lnTo>
                  <a:lnTo>
                    <a:pt x="150277" y="139538"/>
                  </a:lnTo>
                  <a:lnTo>
                    <a:pt x="116701" y="161319"/>
                  </a:lnTo>
                  <a:lnTo>
                    <a:pt x="61220" y="208264"/>
                  </a:lnTo>
                  <a:lnTo>
                    <a:pt x="22644" y="259143"/>
                  </a:lnTo>
                  <a:lnTo>
                    <a:pt x="2583" y="313261"/>
                  </a:lnTo>
                  <a:lnTo>
                    <a:pt x="0" y="341318"/>
                  </a:lnTo>
                  <a:close/>
                </a:path>
              </a:pathLst>
            </a:custGeom>
            <a:ln w="200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/>
          <p:nvPr/>
        </p:nvSpPr>
        <p:spPr>
          <a:xfrm>
            <a:off x="5000140" y="3650368"/>
            <a:ext cx="812800" cy="41846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247650" marR="5080" indent="-235585">
              <a:lnSpc>
                <a:spcPts val="1510"/>
              </a:lnSpc>
              <a:spcBef>
                <a:spcPts val="204"/>
              </a:spcBef>
            </a:pPr>
            <a:r>
              <a:rPr dirty="0" sz="1300">
                <a:latin typeface="Times New Roman"/>
                <a:cs typeface="Times New Roman"/>
              </a:rPr>
              <a:t>Precio de</a:t>
            </a:r>
            <a:r>
              <a:rPr dirty="0" sz="1300" spc="5">
                <a:latin typeface="Times New Roman"/>
                <a:cs typeface="Times New Roman"/>
              </a:rPr>
              <a:t> </a:t>
            </a:r>
            <a:r>
              <a:rPr dirty="0" sz="1300" spc="-25">
                <a:latin typeface="Times New Roman"/>
                <a:cs typeface="Times New Roman"/>
              </a:rPr>
              <a:t>la ENS</a:t>
            </a:r>
            <a:endParaRPr sz="1300">
              <a:latin typeface="Times New Roman"/>
              <a:cs typeface="Times New Roman"/>
            </a:endParaRPr>
          </a:p>
        </p:txBody>
      </p:sp>
      <p:grpSp>
        <p:nvGrpSpPr>
          <p:cNvPr id="18" name="object 18" descr=""/>
          <p:cNvGrpSpPr/>
          <p:nvPr/>
        </p:nvGrpSpPr>
        <p:grpSpPr>
          <a:xfrm>
            <a:off x="5580699" y="4442187"/>
            <a:ext cx="1188085" cy="1156970"/>
            <a:chOff x="5580699" y="4442187"/>
            <a:chExt cx="1188085" cy="1156970"/>
          </a:xfrm>
        </p:grpSpPr>
        <p:sp>
          <p:nvSpPr>
            <p:cNvPr id="19" name="object 19" descr=""/>
            <p:cNvSpPr/>
            <p:nvPr/>
          </p:nvSpPr>
          <p:spPr>
            <a:xfrm>
              <a:off x="5590859" y="4452347"/>
              <a:ext cx="1167765" cy="1136650"/>
            </a:xfrm>
            <a:custGeom>
              <a:avLst/>
              <a:gdLst/>
              <a:ahLst/>
              <a:cxnLst/>
              <a:rect l="l" t="t" r="r" b="b"/>
              <a:pathLst>
                <a:path w="1167765" h="1136650">
                  <a:moveTo>
                    <a:pt x="1025532" y="0"/>
                  </a:moveTo>
                  <a:lnTo>
                    <a:pt x="140256" y="0"/>
                  </a:lnTo>
                  <a:lnTo>
                    <a:pt x="96200" y="7275"/>
                  </a:lnTo>
                  <a:lnTo>
                    <a:pt x="57732" y="27526"/>
                  </a:lnTo>
                  <a:lnTo>
                    <a:pt x="27268" y="58384"/>
                  </a:lnTo>
                  <a:lnTo>
                    <a:pt x="7219" y="97484"/>
                  </a:lnTo>
                  <a:lnTo>
                    <a:pt x="0" y="142459"/>
                  </a:lnTo>
                  <a:lnTo>
                    <a:pt x="0" y="994027"/>
                  </a:lnTo>
                  <a:lnTo>
                    <a:pt x="7219" y="1039049"/>
                  </a:lnTo>
                  <a:lnTo>
                    <a:pt x="27268" y="1078174"/>
                  </a:lnTo>
                  <a:lnTo>
                    <a:pt x="57732" y="1109043"/>
                  </a:lnTo>
                  <a:lnTo>
                    <a:pt x="96200" y="1129295"/>
                  </a:lnTo>
                  <a:lnTo>
                    <a:pt x="140256" y="1136571"/>
                  </a:lnTo>
                  <a:lnTo>
                    <a:pt x="1025532" y="1136571"/>
                  </a:lnTo>
                  <a:lnTo>
                    <a:pt x="1070457" y="1129295"/>
                  </a:lnTo>
                  <a:lnTo>
                    <a:pt x="1109426" y="1109043"/>
                  </a:lnTo>
                  <a:lnTo>
                    <a:pt x="1140125" y="1078174"/>
                  </a:lnTo>
                  <a:lnTo>
                    <a:pt x="1160241" y="1039049"/>
                  </a:lnTo>
                  <a:lnTo>
                    <a:pt x="1167460" y="994027"/>
                  </a:lnTo>
                  <a:lnTo>
                    <a:pt x="1167460" y="142459"/>
                  </a:lnTo>
                  <a:lnTo>
                    <a:pt x="1160241" y="97484"/>
                  </a:lnTo>
                  <a:lnTo>
                    <a:pt x="1140125" y="58384"/>
                  </a:lnTo>
                  <a:lnTo>
                    <a:pt x="1109426" y="27526"/>
                  </a:lnTo>
                  <a:lnTo>
                    <a:pt x="1070457" y="7275"/>
                  </a:lnTo>
                  <a:lnTo>
                    <a:pt x="10255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5590859" y="4452347"/>
              <a:ext cx="1167765" cy="1136650"/>
            </a:xfrm>
            <a:custGeom>
              <a:avLst/>
              <a:gdLst/>
              <a:ahLst/>
              <a:cxnLst/>
              <a:rect l="l" t="t" r="r" b="b"/>
              <a:pathLst>
                <a:path w="1167765" h="1136650">
                  <a:moveTo>
                    <a:pt x="140256" y="0"/>
                  </a:moveTo>
                  <a:lnTo>
                    <a:pt x="96200" y="7275"/>
                  </a:lnTo>
                  <a:lnTo>
                    <a:pt x="57732" y="27526"/>
                  </a:lnTo>
                  <a:lnTo>
                    <a:pt x="27268" y="58384"/>
                  </a:lnTo>
                  <a:lnTo>
                    <a:pt x="7219" y="97484"/>
                  </a:lnTo>
                  <a:lnTo>
                    <a:pt x="0" y="142459"/>
                  </a:lnTo>
                  <a:lnTo>
                    <a:pt x="0" y="994027"/>
                  </a:lnTo>
                  <a:lnTo>
                    <a:pt x="7219" y="1039049"/>
                  </a:lnTo>
                  <a:lnTo>
                    <a:pt x="27268" y="1078174"/>
                  </a:lnTo>
                  <a:lnTo>
                    <a:pt x="57732" y="1109043"/>
                  </a:lnTo>
                  <a:lnTo>
                    <a:pt x="96200" y="1129295"/>
                  </a:lnTo>
                  <a:lnTo>
                    <a:pt x="140256" y="1136571"/>
                  </a:lnTo>
                  <a:lnTo>
                    <a:pt x="1025532" y="1136571"/>
                  </a:lnTo>
                  <a:lnTo>
                    <a:pt x="1070457" y="1129295"/>
                  </a:lnTo>
                  <a:lnTo>
                    <a:pt x="1109426" y="1109043"/>
                  </a:lnTo>
                  <a:lnTo>
                    <a:pt x="1140125" y="1078174"/>
                  </a:lnTo>
                  <a:lnTo>
                    <a:pt x="1160241" y="1039049"/>
                  </a:lnTo>
                  <a:lnTo>
                    <a:pt x="1167460" y="994027"/>
                  </a:lnTo>
                  <a:lnTo>
                    <a:pt x="1167460" y="142459"/>
                  </a:lnTo>
                  <a:lnTo>
                    <a:pt x="1160241" y="97484"/>
                  </a:lnTo>
                  <a:lnTo>
                    <a:pt x="1140125" y="58384"/>
                  </a:lnTo>
                  <a:lnTo>
                    <a:pt x="1109426" y="27526"/>
                  </a:lnTo>
                  <a:lnTo>
                    <a:pt x="1070457" y="7275"/>
                  </a:lnTo>
                  <a:lnTo>
                    <a:pt x="1025532" y="0"/>
                  </a:lnTo>
                  <a:lnTo>
                    <a:pt x="140256" y="0"/>
                  </a:lnTo>
                  <a:close/>
                </a:path>
              </a:pathLst>
            </a:custGeom>
            <a:ln w="200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 descr=""/>
          <p:cNvSpPr txBox="1"/>
          <p:nvPr/>
        </p:nvSpPr>
        <p:spPr>
          <a:xfrm>
            <a:off x="5646686" y="4528908"/>
            <a:ext cx="1052195" cy="1917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568325" algn="l"/>
              </a:tabLst>
            </a:pPr>
            <a:r>
              <a:rPr dirty="0" sz="1100" spc="-10">
                <a:solidFill>
                  <a:srgbClr val="0000FF"/>
                </a:solidFill>
                <a:latin typeface="Arial MT"/>
                <a:cs typeface="Arial MT"/>
              </a:rPr>
              <a:t>Costo</a:t>
            </a:r>
            <a:r>
              <a:rPr dirty="0" sz="1100">
                <a:solidFill>
                  <a:srgbClr val="0000FF"/>
                </a:solidFill>
                <a:latin typeface="Arial MT"/>
                <a:cs typeface="Arial MT"/>
              </a:rPr>
              <a:t>	</a:t>
            </a:r>
            <a:r>
              <a:rPr dirty="0" sz="1100" spc="-10">
                <a:solidFill>
                  <a:srgbClr val="0000FF"/>
                </a:solidFill>
                <a:latin typeface="Arial MT"/>
                <a:cs typeface="Arial MT"/>
              </a:rPr>
              <a:t>energía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5646686" y="4689471"/>
            <a:ext cx="1052195" cy="352425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marL="12700" marR="5080">
              <a:lnSpc>
                <a:spcPts val="1270"/>
              </a:lnSpc>
              <a:spcBef>
                <a:spcPts val="175"/>
              </a:spcBef>
            </a:pPr>
            <a:r>
              <a:rPr dirty="0" sz="1100">
                <a:solidFill>
                  <a:srgbClr val="0000FF"/>
                </a:solidFill>
                <a:latin typeface="Arial MT"/>
                <a:cs typeface="Arial MT"/>
              </a:rPr>
              <a:t>no</a:t>
            </a:r>
            <a:r>
              <a:rPr dirty="0" sz="1100" spc="33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dirty="0" sz="1100" spc="-10">
                <a:solidFill>
                  <a:srgbClr val="0000FF"/>
                </a:solidFill>
                <a:latin typeface="Arial MT"/>
                <a:cs typeface="Arial MT"/>
              </a:rPr>
              <a:t>suministrada </a:t>
            </a:r>
            <a:r>
              <a:rPr dirty="0" sz="1100">
                <a:solidFill>
                  <a:srgbClr val="0000FF"/>
                </a:solidFill>
                <a:latin typeface="Arial MT"/>
                <a:cs typeface="Arial MT"/>
              </a:rPr>
              <a:t>en</a:t>
            </a:r>
            <a:r>
              <a:rPr dirty="0" sz="1100" spc="375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0000FF"/>
                </a:solidFill>
                <a:latin typeface="Arial MT"/>
                <a:cs typeface="Arial MT"/>
              </a:rPr>
              <a:t>caso</a:t>
            </a:r>
            <a:r>
              <a:rPr dirty="0" sz="1100" spc="38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0000FF"/>
                </a:solidFill>
                <a:latin typeface="Arial MT"/>
                <a:cs typeface="Arial MT"/>
              </a:rPr>
              <a:t>de</a:t>
            </a:r>
            <a:r>
              <a:rPr dirty="0" sz="1100" spc="38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dirty="0" sz="1100" spc="-25">
                <a:solidFill>
                  <a:srgbClr val="0000FF"/>
                </a:solidFill>
                <a:latin typeface="Arial MT"/>
                <a:cs typeface="Arial MT"/>
              </a:rPr>
              <a:t>“la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5646686" y="5009037"/>
            <a:ext cx="1052195" cy="1917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885190" algn="l"/>
              </a:tabLst>
            </a:pPr>
            <a:r>
              <a:rPr dirty="0" sz="1100" spc="-10">
                <a:solidFill>
                  <a:srgbClr val="0000FF"/>
                </a:solidFill>
                <a:latin typeface="Arial MT"/>
                <a:cs typeface="Arial MT"/>
              </a:rPr>
              <a:t>Acción</a:t>
            </a:r>
            <a:r>
              <a:rPr dirty="0" sz="1100">
                <a:solidFill>
                  <a:srgbClr val="0000FF"/>
                </a:solidFill>
                <a:latin typeface="Arial MT"/>
                <a:cs typeface="Arial MT"/>
              </a:rPr>
              <a:t>	</a:t>
            </a:r>
            <a:r>
              <a:rPr dirty="0" sz="1100" spc="-25">
                <a:solidFill>
                  <a:srgbClr val="0000FF"/>
                </a:solidFill>
                <a:latin typeface="Arial MT"/>
                <a:cs typeface="Arial MT"/>
              </a:rPr>
              <a:t>de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5646686" y="5169641"/>
            <a:ext cx="1052830" cy="35242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>
              <a:lnSpc>
                <a:spcPts val="1260"/>
              </a:lnSpc>
              <a:spcBef>
                <a:spcPts val="180"/>
              </a:spcBef>
            </a:pPr>
            <a:r>
              <a:rPr dirty="0" sz="1100">
                <a:solidFill>
                  <a:srgbClr val="0000FF"/>
                </a:solidFill>
                <a:latin typeface="Arial MT"/>
                <a:cs typeface="Arial MT"/>
              </a:rPr>
              <a:t>Revisión”</a:t>
            </a:r>
            <a:r>
              <a:rPr dirty="0" sz="1100" spc="37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0000FF"/>
                </a:solidFill>
                <a:latin typeface="Arial MT"/>
                <a:cs typeface="Arial MT"/>
              </a:rPr>
              <a:t>en</a:t>
            </a:r>
            <a:r>
              <a:rPr dirty="0" sz="1100" spc="36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dirty="0" sz="1100" spc="-25">
                <a:solidFill>
                  <a:srgbClr val="0000FF"/>
                </a:solidFill>
                <a:latin typeface="Arial MT"/>
                <a:cs typeface="Arial MT"/>
              </a:rPr>
              <a:t>el </a:t>
            </a:r>
            <a:r>
              <a:rPr dirty="0" sz="1100">
                <a:solidFill>
                  <a:srgbClr val="0000FF"/>
                </a:solidFill>
                <a:latin typeface="Arial MT"/>
                <a:cs typeface="Arial MT"/>
              </a:rPr>
              <a:t>Año</a:t>
            </a:r>
            <a:r>
              <a:rPr dirty="0" sz="1100" spc="-5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dirty="0" sz="1100" spc="-60">
                <a:solidFill>
                  <a:srgbClr val="0000FF"/>
                </a:solidFill>
                <a:latin typeface="Arial MT"/>
                <a:cs typeface="Arial MT"/>
              </a:rPr>
              <a:t>X</a:t>
            </a:r>
            <a:endParaRPr sz="1100">
              <a:latin typeface="Arial MT"/>
              <a:cs typeface="Arial MT"/>
            </a:endParaRPr>
          </a:p>
        </p:txBody>
      </p:sp>
      <p:graphicFrame>
        <p:nvGraphicFramePr>
          <p:cNvPr id="25" name="object 25" descr=""/>
          <p:cNvGraphicFramePr>
            <a:graphicFrameLocks noGrp="1"/>
          </p:cNvGraphicFramePr>
          <p:nvPr/>
        </p:nvGraphicFramePr>
        <p:xfrm>
          <a:off x="6492859" y="2583364"/>
          <a:ext cx="1167130" cy="8445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0175"/>
                <a:gridCol w="811530"/>
                <a:gridCol w="128905"/>
              </a:tblGrid>
              <a:tr h="8445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3189" marR="115570" indent="1270">
                        <a:lnSpc>
                          <a:spcPts val="1520"/>
                        </a:lnSpc>
                        <a:spcBef>
                          <a:spcPts val="455"/>
                        </a:spcBef>
                      </a:pPr>
                      <a:r>
                        <a:rPr dirty="0" sz="1300" spc="-10">
                          <a:latin typeface="Times New Roman"/>
                          <a:cs typeface="Times New Roman"/>
                        </a:rPr>
                        <a:t>Valor Presente </a:t>
                      </a:r>
                      <a:r>
                        <a:rPr dirty="0" sz="1300" spc="-20">
                          <a:latin typeface="Times New Roman"/>
                          <a:cs typeface="Times New Roman"/>
                        </a:rPr>
                        <a:t>Neto </a:t>
                      </a:r>
                      <a:r>
                        <a:rPr dirty="0" sz="1300" spc="-10">
                          <a:latin typeface="Times New Roman"/>
                          <a:cs typeface="Times New Roman"/>
                        </a:rPr>
                        <a:t>(VPN)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78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6" name="object 26" descr=""/>
          <p:cNvSpPr/>
          <p:nvPr/>
        </p:nvSpPr>
        <p:spPr>
          <a:xfrm>
            <a:off x="5398511" y="3356118"/>
            <a:ext cx="0" cy="205104"/>
          </a:xfrm>
          <a:custGeom>
            <a:avLst/>
            <a:gdLst/>
            <a:ahLst/>
            <a:cxnLst/>
            <a:rect l="l" t="t" r="r" b="b"/>
            <a:pathLst>
              <a:path w="0" h="205104">
                <a:moveTo>
                  <a:pt x="0" y="204568"/>
                </a:moveTo>
                <a:lnTo>
                  <a:pt x="0" y="0"/>
                </a:lnTo>
              </a:path>
            </a:pathLst>
          </a:custGeom>
          <a:ln w="1001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/>
          <p:nvPr/>
        </p:nvSpPr>
        <p:spPr>
          <a:xfrm>
            <a:off x="7194132" y="3440229"/>
            <a:ext cx="109220" cy="109220"/>
          </a:xfrm>
          <a:custGeom>
            <a:avLst/>
            <a:gdLst/>
            <a:ahLst/>
            <a:cxnLst/>
            <a:rect l="l" t="t" r="r" b="b"/>
            <a:pathLst>
              <a:path w="109220" h="109220">
                <a:moveTo>
                  <a:pt x="53484" y="0"/>
                </a:moveTo>
                <a:lnTo>
                  <a:pt x="0" y="108620"/>
                </a:lnTo>
                <a:lnTo>
                  <a:pt x="108639" y="108620"/>
                </a:lnTo>
                <a:lnTo>
                  <a:pt x="534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8" name="object 28" descr=""/>
          <p:cNvGrpSpPr/>
          <p:nvPr/>
        </p:nvGrpSpPr>
        <p:grpSpPr>
          <a:xfrm>
            <a:off x="1653936" y="2695345"/>
            <a:ext cx="5637530" cy="3477895"/>
            <a:chOff x="1653936" y="2695345"/>
            <a:chExt cx="5637530" cy="3477895"/>
          </a:xfrm>
        </p:grpSpPr>
        <p:sp>
          <p:nvSpPr>
            <p:cNvPr id="29" name="object 29" descr=""/>
            <p:cNvSpPr/>
            <p:nvPr/>
          </p:nvSpPr>
          <p:spPr>
            <a:xfrm>
              <a:off x="3972265" y="2752301"/>
              <a:ext cx="591820" cy="0"/>
            </a:xfrm>
            <a:custGeom>
              <a:avLst/>
              <a:gdLst/>
              <a:ahLst/>
              <a:cxnLst/>
              <a:rect l="l" t="t" r="r" b="b"/>
              <a:pathLst>
                <a:path w="591820" h="0">
                  <a:moveTo>
                    <a:pt x="0" y="0"/>
                  </a:moveTo>
                  <a:lnTo>
                    <a:pt x="591390" y="0"/>
                  </a:lnTo>
                </a:path>
              </a:pathLst>
            </a:custGeom>
            <a:ln w="100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4560303" y="2698698"/>
              <a:ext cx="893444" cy="662940"/>
            </a:xfrm>
            <a:custGeom>
              <a:avLst/>
              <a:gdLst/>
              <a:ahLst/>
              <a:cxnLst/>
              <a:rect l="l" t="t" r="r" b="b"/>
              <a:pathLst>
                <a:path w="893445" h="662939">
                  <a:moveTo>
                    <a:pt x="108508" y="55283"/>
                  </a:moveTo>
                  <a:lnTo>
                    <a:pt x="0" y="0"/>
                  </a:lnTo>
                  <a:lnTo>
                    <a:pt x="0" y="108750"/>
                  </a:lnTo>
                  <a:lnTo>
                    <a:pt x="108508" y="55283"/>
                  </a:lnTo>
                  <a:close/>
                </a:path>
                <a:path w="893445" h="662939">
                  <a:moveTo>
                    <a:pt x="893356" y="662584"/>
                  </a:moveTo>
                  <a:lnTo>
                    <a:pt x="839876" y="553821"/>
                  </a:lnTo>
                  <a:lnTo>
                    <a:pt x="784860" y="662584"/>
                  </a:lnTo>
                  <a:lnTo>
                    <a:pt x="893356" y="6625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2083129" y="2748959"/>
              <a:ext cx="242570" cy="889000"/>
            </a:xfrm>
            <a:custGeom>
              <a:avLst/>
              <a:gdLst/>
              <a:ahLst/>
              <a:cxnLst/>
              <a:rect l="l" t="t" r="r" b="b"/>
              <a:pathLst>
                <a:path w="242569" h="889000">
                  <a:moveTo>
                    <a:pt x="0" y="888596"/>
                  </a:moveTo>
                  <a:lnTo>
                    <a:pt x="0" y="0"/>
                  </a:lnTo>
                </a:path>
                <a:path w="242569" h="889000">
                  <a:moveTo>
                    <a:pt x="0" y="0"/>
                  </a:moveTo>
                  <a:lnTo>
                    <a:pt x="242099" y="0"/>
                  </a:lnTo>
                </a:path>
              </a:pathLst>
            </a:custGeom>
            <a:ln w="100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2321900" y="2695345"/>
              <a:ext cx="108585" cy="109220"/>
            </a:xfrm>
            <a:custGeom>
              <a:avLst/>
              <a:gdLst/>
              <a:ahLst/>
              <a:cxnLst/>
              <a:rect l="l" t="t" r="r" b="b"/>
              <a:pathLst>
                <a:path w="108585" h="109219">
                  <a:moveTo>
                    <a:pt x="0" y="0"/>
                  </a:moveTo>
                  <a:lnTo>
                    <a:pt x="0" y="108759"/>
                  </a:lnTo>
                  <a:lnTo>
                    <a:pt x="108528" y="552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3200504" y="3317683"/>
              <a:ext cx="0" cy="2065655"/>
            </a:xfrm>
            <a:custGeom>
              <a:avLst/>
              <a:gdLst/>
              <a:ahLst/>
              <a:cxnLst/>
              <a:rect l="l" t="t" r="r" b="b"/>
              <a:pathLst>
                <a:path w="0" h="2065654">
                  <a:moveTo>
                    <a:pt x="0" y="2065120"/>
                  </a:moveTo>
                  <a:lnTo>
                    <a:pt x="0" y="0"/>
                  </a:lnTo>
                </a:path>
              </a:pathLst>
            </a:custGeom>
            <a:ln w="100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3147020" y="3212266"/>
              <a:ext cx="109220" cy="110489"/>
            </a:xfrm>
            <a:custGeom>
              <a:avLst/>
              <a:gdLst/>
              <a:ahLst/>
              <a:cxnLst/>
              <a:rect l="l" t="t" r="r" b="b"/>
              <a:pathLst>
                <a:path w="109220" h="110489">
                  <a:moveTo>
                    <a:pt x="55155" y="0"/>
                  </a:moveTo>
                  <a:lnTo>
                    <a:pt x="0" y="110430"/>
                  </a:lnTo>
                  <a:lnTo>
                    <a:pt x="108639" y="110430"/>
                  </a:lnTo>
                  <a:lnTo>
                    <a:pt x="551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3586593" y="6117578"/>
              <a:ext cx="3699510" cy="0"/>
            </a:xfrm>
            <a:custGeom>
              <a:avLst/>
              <a:gdLst/>
              <a:ahLst/>
              <a:cxnLst/>
              <a:rect l="l" t="t" r="r" b="b"/>
              <a:pathLst>
                <a:path w="3699509" h="0">
                  <a:moveTo>
                    <a:pt x="3165179" y="0"/>
                  </a:moveTo>
                  <a:lnTo>
                    <a:pt x="3699465" y="0"/>
                  </a:lnTo>
                </a:path>
                <a:path w="3699509" h="0">
                  <a:moveTo>
                    <a:pt x="0" y="0"/>
                  </a:moveTo>
                  <a:lnTo>
                    <a:pt x="1551460" y="0"/>
                  </a:lnTo>
                </a:path>
              </a:pathLst>
            </a:custGeom>
            <a:ln w="100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5134711" y="6064034"/>
              <a:ext cx="108585" cy="109220"/>
            </a:xfrm>
            <a:custGeom>
              <a:avLst/>
              <a:gdLst/>
              <a:ahLst/>
              <a:cxnLst/>
              <a:rect l="l" t="t" r="r" b="b"/>
              <a:pathLst>
                <a:path w="108585" h="109220">
                  <a:moveTo>
                    <a:pt x="0" y="0"/>
                  </a:moveTo>
                  <a:lnTo>
                    <a:pt x="0" y="108745"/>
                  </a:lnTo>
                  <a:lnTo>
                    <a:pt x="108500" y="535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3547873" y="5682596"/>
              <a:ext cx="1002665" cy="164465"/>
            </a:xfrm>
            <a:custGeom>
              <a:avLst/>
              <a:gdLst/>
              <a:ahLst/>
              <a:cxnLst/>
              <a:rect l="l" t="t" r="r" b="b"/>
              <a:pathLst>
                <a:path w="1002664" h="164464">
                  <a:moveTo>
                    <a:pt x="0" y="163960"/>
                  </a:moveTo>
                  <a:lnTo>
                    <a:pt x="1002411" y="163960"/>
                  </a:lnTo>
                </a:path>
                <a:path w="1002664" h="164464">
                  <a:moveTo>
                    <a:pt x="1002411" y="163960"/>
                  </a:moveTo>
                  <a:lnTo>
                    <a:pt x="1002411" y="0"/>
                  </a:lnTo>
                </a:path>
              </a:pathLst>
            </a:custGeom>
            <a:ln w="100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4496522" y="5578543"/>
              <a:ext cx="109220" cy="109220"/>
            </a:xfrm>
            <a:custGeom>
              <a:avLst/>
              <a:gdLst/>
              <a:ahLst/>
              <a:cxnLst/>
              <a:rect l="l" t="t" r="r" b="b"/>
              <a:pathLst>
                <a:path w="109220" h="109220">
                  <a:moveTo>
                    <a:pt x="55434" y="0"/>
                  </a:moveTo>
                  <a:lnTo>
                    <a:pt x="0" y="109079"/>
                  </a:lnTo>
                  <a:lnTo>
                    <a:pt x="108918" y="109079"/>
                  </a:lnTo>
                  <a:lnTo>
                    <a:pt x="554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1659016" y="4837391"/>
              <a:ext cx="436245" cy="932815"/>
            </a:xfrm>
            <a:custGeom>
              <a:avLst/>
              <a:gdLst/>
              <a:ahLst/>
              <a:cxnLst/>
              <a:rect l="l" t="t" r="r" b="b"/>
              <a:pathLst>
                <a:path w="436244" h="932814">
                  <a:moveTo>
                    <a:pt x="0" y="0"/>
                  </a:moveTo>
                  <a:lnTo>
                    <a:pt x="0" y="932211"/>
                  </a:lnTo>
                </a:path>
                <a:path w="436244" h="932814">
                  <a:moveTo>
                    <a:pt x="0" y="932211"/>
                  </a:moveTo>
                  <a:lnTo>
                    <a:pt x="435798" y="932211"/>
                  </a:lnTo>
                </a:path>
              </a:pathLst>
            </a:custGeom>
            <a:ln w="100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2091472" y="5716059"/>
              <a:ext cx="108585" cy="109220"/>
            </a:xfrm>
            <a:custGeom>
              <a:avLst/>
              <a:gdLst/>
              <a:ahLst/>
              <a:cxnLst/>
              <a:rect l="l" t="t" r="r" b="b"/>
              <a:pathLst>
                <a:path w="108585" h="109220">
                  <a:moveTo>
                    <a:pt x="0" y="0"/>
                  </a:moveTo>
                  <a:lnTo>
                    <a:pt x="0" y="108745"/>
                  </a:lnTo>
                  <a:lnTo>
                    <a:pt x="108528" y="535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7286059" y="5692636"/>
              <a:ext cx="0" cy="425450"/>
            </a:xfrm>
            <a:custGeom>
              <a:avLst/>
              <a:gdLst/>
              <a:ahLst/>
              <a:cxnLst/>
              <a:rect l="l" t="t" r="r" b="b"/>
              <a:pathLst>
                <a:path w="0" h="425450">
                  <a:moveTo>
                    <a:pt x="0" y="0"/>
                  </a:moveTo>
                  <a:lnTo>
                    <a:pt x="0" y="424941"/>
                  </a:lnTo>
                </a:path>
              </a:pathLst>
            </a:custGeom>
            <a:ln w="100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3731864" y="3270893"/>
              <a:ext cx="1085850" cy="407034"/>
            </a:xfrm>
            <a:custGeom>
              <a:avLst/>
              <a:gdLst/>
              <a:ahLst/>
              <a:cxnLst/>
              <a:rect l="l" t="t" r="r" b="b"/>
              <a:pathLst>
                <a:path w="1085850" h="407035">
                  <a:moveTo>
                    <a:pt x="905332" y="0"/>
                  </a:moveTo>
                  <a:lnTo>
                    <a:pt x="180230" y="0"/>
                  </a:lnTo>
                  <a:lnTo>
                    <a:pt x="110526" y="3786"/>
                  </a:lnTo>
                  <a:lnTo>
                    <a:pt x="53188" y="13995"/>
                  </a:lnTo>
                  <a:lnTo>
                    <a:pt x="14313" y="28904"/>
                  </a:lnTo>
                  <a:lnTo>
                    <a:pt x="0" y="46790"/>
                  </a:lnTo>
                  <a:lnTo>
                    <a:pt x="0" y="227823"/>
                  </a:lnTo>
                  <a:lnTo>
                    <a:pt x="14313" y="244743"/>
                  </a:lnTo>
                  <a:lnTo>
                    <a:pt x="53188" y="259156"/>
                  </a:lnTo>
                  <a:lnTo>
                    <a:pt x="110526" y="269183"/>
                  </a:lnTo>
                  <a:lnTo>
                    <a:pt x="180230" y="272943"/>
                  </a:lnTo>
                  <a:lnTo>
                    <a:pt x="632757" y="272943"/>
                  </a:lnTo>
                  <a:lnTo>
                    <a:pt x="1042246" y="406768"/>
                  </a:lnTo>
                  <a:lnTo>
                    <a:pt x="905332" y="272943"/>
                  </a:lnTo>
                  <a:lnTo>
                    <a:pt x="975741" y="269183"/>
                  </a:lnTo>
                  <a:lnTo>
                    <a:pt x="1033001" y="259156"/>
                  </a:lnTo>
                  <a:lnTo>
                    <a:pt x="1071484" y="244743"/>
                  </a:lnTo>
                  <a:lnTo>
                    <a:pt x="1085562" y="227823"/>
                  </a:lnTo>
                  <a:lnTo>
                    <a:pt x="1085562" y="46790"/>
                  </a:lnTo>
                  <a:lnTo>
                    <a:pt x="1071484" y="28904"/>
                  </a:lnTo>
                  <a:lnTo>
                    <a:pt x="1033001" y="13995"/>
                  </a:lnTo>
                  <a:lnTo>
                    <a:pt x="975741" y="3786"/>
                  </a:lnTo>
                  <a:lnTo>
                    <a:pt x="9053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3731864" y="3270893"/>
              <a:ext cx="1085850" cy="407034"/>
            </a:xfrm>
            <a:custGeom>
              <a:avLst/>
              <a:gdLst/>
              <a:ahLst/>
              <a:cxnLst/>
              <a:rect l="l" t="t" r="r" b="b"/>
              <a:pathLst>
                <a:path w="1085850" h="407035">
                  <a:moveTo>
                    <a:pt x="180230" y="0"/>
                  </a:moveTo>
                  <a:lnTo>
                    <a:pt x="110526" y="3786"/>
                  </a:lnTo>
                  <a:lnTo>
                    <a:pt x="53188" y="13995"/>
                  </a:lnTo>
                  <a:lnTo>
                    <a:pt x="14313" y="28904"/>
                  </a:lnTo>
                  <a:lnTo>
                    <a:pt x="0" y="46790"/>
                  </a:lnTo>
                  <a:lnTo>
                    <a:pt x="0" y="159170"/>
                  </a:lnTo>
                  <a:lnTo>
                    <a:pt x="0" y="227823"/>
                  </a:lnTo>
                  <a:lnTo>
                    <a:pt x="14313" y="244743"/>
                  </a:lnTo>
                  <a:lnTo>
                    <a:pt x="53188" y="259156"/>
                  </a:lnTo>
                  <a:lnTo>
                    <a:pt x="110526" y="269183"/>
                  </a:lnTo>
                  <a:lnTo>
                    <a:pt x="180230" y="272943"/>
                  </a:lnTo>
                  <a:lnTo>
                    <a:pt x="632757" y="272943"/>
                  </a:lnTo>
                  <a:lnTo>
                    <a:pt x="1042246" y="406768"/>
                  </a:lnTo>
                  <a:lnTo>
                    <a:pt x="905332" y="272943"/>
                  </a:lnTo>
                  <a:lnTo>
                    <a:pt x="975741" y="269183"/>
                  </a:lnTo>
                  <a:lnTo>
                    <a:pt x="1033001" y="259156"/>
                  </a:lnTo>
                  <a:lnTo>
                    <a:pt x="1071484" y="244743"/>
                  </a:lnTo>
                  <a:lnTo>
                    <a:pt x="1085562" y="227823"/>
                  </a:lnTo>
                  <a:lnTo>
                    <a:pt x="1085562" y="159170"/>
                  </a:lnTo>
                  <a:lnTo>
                    <a:pt x="1085562" y="46790"/>
                  </a:lnTo>
                  <a:lnTo>
                    <a:pt x="1071484" y="28904"/>
                  </a:lnTo>
                  <a:lnTo>
                    <a:pt x="1033001" y="13995"/>
                  </a:lnTo>
                  <a:lnTo>
                    <a:pt x="975741" y="3786"/>
                  </a:lnTo>
                  <a:lnTo>
                    <a:pt x="905332" y="0"/>
                  </a:lnTo>
                  <a:lnTo>
                    <a:pt x="632757" y="0"/>
                  </a:lnTo>
                  <a:lnTo>
                    <a:pt x="180230" y="0"/>
                  </a:lnTo>
                  <a:close/>
                </a:path>
              </a:pathLst>
            </a:custGeom>
            <a:ln w="2003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 descr=""/>
          <p:cNvSpPr txBox="1"/>
          <p:nvPr/>
        </p:nvSpPr>
        <p:spPr>
          <a:xfrm>
            <a:off x="3862764" y="3314020"/>
            <a:ext cx="735330" cy="1758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50" spc="-10">
                <a:solidFill>
                  <a:srgbClr val="0000FF"/>
                </a:solidFill>
                <a:latin typeface="Times New Roman"/>
                <a:cs typeface="Times New Roman"/>
              </a:rPr>
              <a:t>Incertidumbre</a:t>
            </a:r>
            <a:endParaRPr sz="950">
              <a:latin typeface="Times New Roman"/>
              <a:cs typeface="Times New Roman"/>
            </a:endParaRPr>
          </a:p>
        </p:txBody>
      </p:sp>
      <p:grpSp>
        <p:nvGrpSpPr>
          <p:cNvPr id="45" name="object 45" descr=""/>
          <p:cNvGrpSpPr/>
          <p:nvPr/>
        </p:nvGrpSpPr>
        <p:grpSpPr>
          <a:xfrm>
            <a:off x="7000399" y="4465582"/>
            <a:ext cx="685165" cy="1237615"/>
            <a:chOff x="7000399" y="4465582"/>
            <a:chExt cx="685165" cy="1237615"/>
          </a:xfrm>
        </p:grpSpPr>
        <p:sp>
          <p:nvSpPr>
            <p:cNvPr id="46" name="object 46" descr=""/>
            <p:cNvSpPr/>
            <p:nvPr/>
          </p:nvSpPr>
          <p:spPr>
            <a:xfrm>
              <a:off x="7010559" y="4475742"/>
              <a:ext cx="664845" cy="1217295"/>
            </a:xfrm>
            <a:custGeom>
              <a:avLst/>
              <a:gdLst/>
              <a:ahLst/>
              <a:cxnLst/>
              <a:rect l="l" t="t" r="r" b="b"/>
              <a:pathLst>
                <a:path w="664845" h="1217295">
                  <a:moveTo>
                    <a:pt x="544592" y="0"/>
                  </a:moveTo>
                  <a:lnTo>
                    <a:pt x="108500" y="5013"/>
                  </a:lnTo>
                  <a:lnTo>
                    <a:pt x="66163" y="13616"/>
                  </a:lnTo>
                  <a:lnTo>
                    <a:pt x="31686" y="37181"/>
                  </a:lnTo>
                  <a:lnTo>
                    <a:pt x="8491" y="72339"/>
                  </a:lnTo>
                  <a:lnTo>
                    <a:pt x="0" y="115722"/>
                  </a:lnTo>
                  <a:lnTo>
                    <a:pt x="10028" y="1107828"/>
                  </a:lnTo>
                  <a:lnTo>
                    <a:pt x="18781" y="1150414"/>
                  </a:lnTo>
                  <a:lnTo>
                    <a:pt x="42550" y="1185067"/>
                  </a:lnTo>
                  <a:lnTo>
                    <a:pt x="77601" y="1208367"/>
                  </a:lnTo>
                  <a:lnTo>
                    <a:pt x="120200" y="1216894"/>
                  </a:lnTo>
                  <a:lnTo>
                    <a:pt x="556291" y="1211881"/>
                  </a:lnTo>
                  <a:lnTo>
                    <a:pt x="598629" y="1203092"/>
                  </a:lnTo>
                  <a:lnTo>
                    <a:pt x="633105" y="1179216"/>
                  </a:lnTo>
                  <a:lnTo>
                    <a:pt x="656300" y="1143984"/>
                  </a:lnTo>
                  <a:lnTo>
                    <a:pt x="664792" y="1101130"/>
                  </a:lnTo>
                  <a:lnTo>
                    <a:pt x="654763" y="109037"/>
                  </a:lnTo>
                  <a:lnTo>
                    <a:pt x="646010" y="66621"/>
                  </a:lnTo>
                  <a:lnTo>
                    <a:pt x="622241" y="31959"/>
                  </a:lnTo>
                  <a:lnTo>
                    <a:pt x="587190" y="8577"/>
                  </a:lnTo>
                  <a:lnTo>
                    <a:pt x="5445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7010559" y="4475742"/>
              <a:ext cx="664845" cy="1217295"/>
            </a:xfrm>
            <a:custGeom>
              <a:avLst/>
              <a:gdLst/>
              <a:ahLst/>
              <a:cxnLst/>
              <a:rect l="l" t="t" r="r" b="b"/>
              <a:pathLst>
                <a:path w="664845" h="1217295">
                  <a:moveTo>
                    <a:pt x="10028" y="1107828"/>
                  </a:moveTo>
                  <a:lnTo>
                    <a:pt x="18781" y="1150414"/>
                  </a:lnTo>
                  <a:lnTo>
                    <a:pt x="42550" y="1185067"/>
                  </a:lnTo>
                  <a:lnTo>
                    <a:pt x="77601" y="1208367"/>
                  </a:lnTo>
                  <a:lnTo>
                    <a:pt x="120200" y="1216894"/>
                  </a:lnTo>
                  <a:lnTo>
                    <a:pt x="556291" y="1211881"/>
                  </a:lnTo>
                  <a:lnTo>
                    <a:pt x="598629" y="1203092"/>
                  </a:lnTo>
                  <a:lnTo>
                    <a:pt x="633105" y="1179216"/>
                  </a:lnTo>
                  <a:lnTo>
                    <a:pt x="656300" y="1143984"/>
                  </a:lnTo>
                  <a:lnTo>
                    <a:pt x="664792" y="1101130"/>
                  </a:lnTo>
                  <a:lnTo>
                    <a:pt x="654763" y="109037"/>
                  </a:lnTo>
                  <a:lnTo>
                    <a:pt x="646010" y="66621"/>
                  </a:lnTo>
                  <a:lnTo>
                    <a:pt x="622241" y="31959"/>
                  </a:lnTo>
                  <a:lnTo>
                    <a:pt x="587190" y="8577"/>
                  </a:lnTo>
                  <a:lnTo>
                    <a:pt x="544592" y="0"/>
                  </a:lnTo>
                  <a:lnTo>
                    <a:pt x="108500" y="5013"/>
                  </a:lnTo>
                  <a:lnTo>
                    <a:pt x="66163" y="13616"/>
                  </a:lnTo>
                  <a:lnTo>
                    <a:pt x="31686" y="37181"/>
                  </a:lnTo>
                  <a:lnTo>
                    <a:pt x="8491" y="72339"/>
                  </a:lnTo>
                  <a:lnTo>
                    <a:pt x="0" y="115722"/>
                  </a:lnTo>
                  <a:lnTo>
                    <a:pt x="10028" y="1107828"/>
                  </a:lnTo>
                  <a:close/>
                </a:path>
              </a:pathLst>
            </a:custGeom>
            <a:ln w="200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8" name="object 48" descr=""/>
          <p:cNvSpPr txBox="1"/>
          <p:nvPr/>
        </p:nvSpPr>
        <p:spPr>
          <a:xfrm>
            <a:off x="7094705" y="3499977"/>
            <a:ext cx="179070" cy="9652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90"/>
              </a:lnSpc>
              <a:tabLst>
                <a:tab pos="951865" algn="l"/>
              </a:tabLst>
            </a:pPr>
            <a:r>
              <a:rPr dirty="0" u="sng" sz="11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7094705" y="4623478"/>
            <a:ext cx="506730" cy="92138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algn="ctr" marL="12700" marR="5080">
              <a:lnSpc>
                <a:spcPct val="97700"/>
              </a:lnSpc>
            </a:pPr>
            <a:r>
              <a:rPr dirty="0" sz="1100">
                <a:latin typeface="Times New Roman"/>
                <a:cs typeface="Times New Roman"/>
              </a:rPr>
              <a:t>Beneficios</a:t>
            </a:r>
            <a:r>
              <a:rPr dirty="0" sz="1100" spc="-3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de</a:t>
            </a:r>
            <a:r>
              <a:rPr dirty="0" sz="1100" spc="-25">
                <a:latin typeface="Times New Roman"/>
                <a:cs typeface="Times New Roman"/>
              </a:rPr>
              <a:t> la </a:t>
            </a:r>
            <a:r>
              <a:rPr dirty="0" sz="1100">
                <a:latin typeface="Times New Roman"/>
                <a:cs typeface="Times New Roman"/>
              </a:rPr>
              <a:t>Acción</a:t>
            </a:r>
            <a:r>
              <a:rPr dirty="0" sz="1100" spc="-45">
                <a:latin typeface="Times New Roman"/>
                <a:cs typeface="Times New Roman"/>
              </a:rPr>
              <a:t> </a:t>
            </a:r>
            <a:r>
              <a:rPr dirty="0" sz="1100" spc="-25">
                <a:latin typeface="Times New Roman"/>
                <a:cs typeface="Times New Roman"/>
              </a:rPr>
              <a:t>de </a:t>
            </a:r>
            <a:r>
              <a:rPr dirty="0" sz="1100" spc="-10">
                <a:latin typeface="Times New Roman"/>
                <a:cs typeface="Times New Roman"/>
              </a:rPr>
              <a:t>Revisión</a:t>
            </a:r>
            <a:endParaRPr sz="1100">
              <a:latin typeface="Times New Roman"/>
              <a:cs typeface="Times New Roman"/>
            </a:endParaRPr>
          </a:p>
        </p:txBody>
      </p:sp>
      <p:grpSp>
        <p:nvGrpSpPr>
          <p:cNvPr id="50" name="object 50" descr=""/>
          <p:cNvGrpSpPr/>
          <p:nvPr/>
        </p:nvGrpSpPr>
        <p:grpSpPr>
          <a:xfrm>
            <a:off x="4680381" y="2239843"/>
            <a:ext cx="1376680" cy="1022985"/>
            <a:chOff x="4680381" y="2239843"/>
            <a:chExt cx="1376680" cy="1022985"/>
          </a:xfrm>
        </p:grpSpPr>
        <p:sp>
          <p:nvSpPr>
            <p:cNvPr id="51" name="object 51" descr=""/>
            <p:cNvSpPr/>
            <p:nvPr/>
          </p:nvSpPr>
          <p:spPr>
            <a:xfrm>
              <a:off x="4690541" y="2250003"/>
              <a:ext cx="1356360" cy="1002665"/>
            </a:xfrm>
            <a:custGeom>
              <a:avLst/>
              <a:gdLst/>
              <a:ahLst/>
              <a:cxnLst/>
              <a:rect l="l" t="t" r="r" b="b"/>
              <a:pathLst>
                <a:path w="1356360" h="1002664">
                  <a:moveTo>
                    <a:pt x="1230972" y="0"/>
                  </a:moveTo>
                  <a:lnTo>
                    <a:pt x="125214" y="0"/>
                  </a:lnTo>
                  <a:lnTo>
                    <a:pt x="76798" y="9741"/>
                  </a:lnTo>
                  <a:lnTo>
                    <a:pt x="36961" y="36467"/>
                  </a:lnTo>
                  <a:lnTo>
                    <a:pt x="9947" y="76432"/>
                  </a:lnTo>
                  <a:lnTo>
                    <a:pt x="0" y="125888"/>
                  </a:lnTo>
                  <a:lnTo>
                    <a:pt x="0" y="877038"/>
                  </a:lnTo>
                  <a:lnTo>
                    <a:pt x="9947" y="925547"/>
                  </a:lnTo>
                  <a:lnTo>
                    <a:pt x="36961" y="965466"/>
                  </a:lnTo>
                  <a:lnTo>
                    <a:pt x="76798" y="992538"/>
                  </a:lnTo>
                  <a:lnTo>
                    <a:pt x="125214" y="1002508"/>
                  </a:lnTo>
                  <a:lnTo>
                    <a:pt x="1230972" y="1002508"/>
                  </a:lnTo>
                  <a:lnTo>
                    <a:pt x="1279447" y="992538"/>
                  </a:lnTo>
                  <a:lnTo>
                    <a:pt x="1319277" y="965466"/>
                  </a:lnTo>
                  <a:lnTo>
                    <a:pt x="1346259" y="925547"/>
                  </a:lnTo>
                  <a:lnTo>
                    <a:pt x="1356187" y="877038"/>
                  </a:lnTo>
                  <a:lnTo>
                    <a:pt x="1356187" y="125888"/>
                  </a:lnTo>
                  <a:lnTo>
                    <a:pt x="1346259" y="76432"/>
                  </a:lnTo>
                  <a:lnTo>
                    <a:pt x="1319277" y="36467"/>
                  </a:lnTo>
                  <a:lnTo>
                    <a:pt x="1279447" y="9741"/>
                  </a:lnTo>
                  <a:lnTo>
                    <a:pt x="12309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4690541" y="2250003"/>
              <a:ext cx="1356360" cy="1002665"/>
            </a:xfrm>
            <a:custGeom>
              <a:avLst/>
              <a:gdLst/>
              <a:ahLst/>
              <a:cxnLst/>
              <a:rect l="l" t="t" r="r" b="b"/>
              <a:pathLst>
                <a:path w="1356360" h="1002664">
                  <a:moveTo>
                    <a:pt x="125214" y="0"/>
                  </a:moveTo>
                  <a:lnTo>
                    <a:pt x="76798" y="9741"/>
                  </a:lnTo>
                  <a:lnTo>
                    <a:pt x="36961" y="36467"/>
                  </a:lnTo>
                  <a:lnTo>
                    <a:pt x="9947" y="76432"/>
                  </a:lnTo>
                  <a:lnTo>
                    <a:pt x="0" y="125888"/>
                  </a:lnTo>
                  <a:lnTo>
                    <a:pt x="0" y="877038"/>
                  </a:lnTo>
                  <a:lnTo>
                    <a:pt x="9947" y="925547"/>
                  </a:lnTo>
                  <a:lnTo>
                    <a:pt x="36961" y="965466"/>
                  </a:lnTo>
                  <a:lnTo>
                    <a:pt x="76798" y="992538"/>
                  </a:lnTo>
                  <a:lnTo>
                    <a:pt x="125214" y="1002508"/>
                  </a:lnTo>
                  <a:lnTo>
                    <a:pt x="1230972" y="1002508"/>
                  </a:lnTo>
                  <a:lnTo>
                    <a:pt x="1279447" y="992538"/>
                  </a:lnTo>
                  <a:lnTo>
                    <a:pt x="1319277" y="965466"/>
                  </a:lnTo>
                  <a:lnTo>
                    <a:pt x="1346259" y="925547"/>
                  </a:lnTo>
                  <a:lnTo>
                    <a:pt x="1356187" y="877038"/>
                  </a:lnTo>
                  <a:lnTo>
                    <a:pt x="1356187" y="125888"/>
                  </a:lnTo>
                  <a:lnTo>
                    <a:pt x="1346259" y="76432"/>
                  </a:lnTo>
                  <a:lnTo>
                    <a:pt x="1319277" y="36467"/>
                  </a:lnTo>
                  <a:lnTo>
                    <a:pt x="1279447" y="9741"/>
                  </a:lnTo>
                  <a:lnTo>
                    <a:pt x="1230972" y="0"/>
                  </a:lnTo>
                  <a:lnTo>
                    <a:pt x="125214" y="0"/>
                  </a:lnTo>
                  <a:close/>
                </a:path>
              </a:pathLst>
            </a:custGeom>
            <a:ln w="200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3" name="object 53" descr=""/>
          <p:cNvSpPr txBox="1"/>
          <p:nvPr/>
        </p:nvSpPr>
        <p:spPr>
          <a:xfrm>
            <a:off x="4823112" y="2482253"/>
            <a:ext cx="1089660" cy="511175"/>
          </a:xfrm>
          <a:prstGeom prst="rect">
            <a:avLst/>
          </a:prstGeom>
        </p:spPr>
        <p:txBody>
          <a:bodyPr wrap="square" lIns="0" tIns="19050" rIns="0" bIns="0" rtlCol="0" vert="horz">
            <a:spAutoFit/>
          </a:bodyPr>
          <a:lstStyle/>
          <a:p>
            <a:pPr algn="ctr" marL="12700" marR="5080" indent="-635">
              <a:lnSpc>
                <a:spcPct val="95300"/>
              </a:lnSpc>
              <a:spcBef>
                <a:spcPts val="150"/>
              </a:spcBef>
            </a:pPr>
            <a:r>
              <a:rPr dirty="0" sz="1100" spc="-10">
                <a:solidFill>
                  <a:srgbClr val="0000FF"/>
                </a:solidFill>
                <a:latin typeface="Arial MT"/>
                <a:cs typeface="Arial MT"/>
              </a:rPr>
              <a:t>suministrada</a:t>
            </a:r>
            <a:r>
              <a:rPr dirty="0" sz="1100" spc="25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dirty="0" sz="1100" spc="-25">
                <a:solidFill>
                  <a:srgbClr val="0000FF"/>
                </a:solidFill>
                <a:latin typeface="Arial MT"/>
                <a:cs typeface="Arial MT"/>
              </a:rPr>
              <a:t>en </a:t>
            </a:r>
            <a:r>
              <a:rPr dirty="0" sz="1100">
                <a:solidFill>
                  <a:srgbClr val="0000FF"/>
                </a:solidFill>
                <a:latin typeface="Arial MT"/>
                <a:cs typeface="Arial MT"/>
              </a:rPr>
              <a:t>caso</a:t>
            </a:r>
            <a:r>
              <a:rPr dirty="0" sz="1100" spc="-25">
                <a:solidFill>
                  <a:srgbClr val="0000FF"/>
                </a:solidFill>
                <a:latin typeface="Arial MT"/>
                <a:cs typeface="Arial MT"/>
              </a:rPr>
              <a:t> de</a:t>
            </a:r>
            <a:r>
              <a:rPr dirty="0" sz="1100" spc="50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0000FF"/>
                </a:solidFill>
                <a:latin typeface="Arial MT"/>
                <a:cs typeface="Arial MT"/>
              </a:rPr>
              <a:t>“Ninguna</a:t>
            </a:r>
            <a:r>
              <a:rPr dirty="0" sz="1100" spc="-7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dirty="0" sz="1100" spc="-10">
                <a:solidFill>
                  <a:srgbClr val="0000FF"/>
                </a:solidFill>
                <a:latin typeface="Arial MT"/>
                <a:cs typeface="Arial MT"/>
              </a:rPr>
              <a:t>Acción”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54" name="object 54" descr=""/>
          <p:cNvGrpSpPr/>
          <p:nvPr/>
        </p:nvGrpSpPr>
        <p:grpSpPr>
          <a:xfrm>
            <a:off x="1584364" y="1843379"/>
            <a:ext cx="6229985" cy="3360420"/>
            <a:chOff x="1584364" y="1843379"/>
            <a:chExt cx="6229985" cy="3360420"/>
          </a:xfrm>
        </p:grpSpPr>
        <p:sp>
          <p:nvSpPr>
            <p:cNvPr id="55" name="object 55" descr=""/>
            <p:cNvSpPr/>
            <p:nvPr/>
          </p:nvSpPr>
          <p:spPr>
            <a:xfrm>
              <a:off x="6046729" y="2825829"/>
              <a:ext cx="351155" cy="0"/>
            </a:xfrm>
            <a:custGeom>
              <a:avLst/>
              <a:gdLst/>
              <a:ahLst/>
              <a:cxnLst/>
              <a:rect l="l" t="t" r="r" b="b"/>
              <a:pathLst>
                <a:path w="351154" h="0">
                  <a:moveTo>
                    <a:pt x="0" y="0"/>
                  </a:moveTo>
                  <a:lnTo>
                    <a:pt x="350711" y="0"/>
                  </a:lnTo>
                </a:path>
              </a:pathLst>
            </a:custGeom>
            <a:ln w="100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6394097" y="2772354"/>
              <a:ext cx="109220" cy="109220"/>
            </a:xfrm>
            <a:custGeom>
              <a:avLst/>
              <a:gdLst/>
              <a:ahLst/>
              <a:cxnLst/>
              <a:rect l="l" t="t" r="r" b="b"/>
              <a:pathLst>
                <a:path w="109220" h="109219">
                  <a:moveTo>
                    <a:pt x="0" y="0"/>
                  </a:moveTo>
                  <a:lnTo>
                    <a:pt x="0" y="108759"/>
                  </a:lnTo>
                  <a:lnTo>
                    <a:pt x="108779" y="551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5398511" y="5148588"/>
              <a:ext cx="86995" cy="0"/>
            </a:xfrm>
            <a:custGeom>
              <a:avLst/>
              <a:gdLst/>
              <a:ahLst/>
              <a:cxnLst/>
              <a:rect l="l" t="t" r="r" b="b"/>
              <a:pathLst>
                <a:path w="86995" h="0">
                  <a:moveTo>
                    <a:pt x="0" y="0"/>
                  </a:moveTo>
                  <a:lnTo>
                    <a:pt x="86911" y="0"/>
                  </a:lnTo>
                </a:path>
              </a:pathLst>
            </a:custGeom>
            <a:ln w="100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5482080" y="5095016"/>
              <a:ext cx="109220" cy="109220"/>
            </a:xfrm>
            <a:custGeom>
              <a:avLst/>
              <a:gdLst/>
              <a:ahLst/>
              <a:cxnLst/>
              <a:rect l="l" t="t" r="r" b="b"/>
              <a:pathLst>
                <a:path w="109220" h="109220">
                  <a:moveTo>
                    <a:pt x="0" y="0"/>
                  </a:moveTo>
                  <a:lnTo>
                    <a:pt x="0" y="108787"/>
                  </a:lnTo>
                  <a:lnTo>
                    <a:pt x="108779" y="552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5898115" y="4141108"/>
              <a:ext cx="215900" cy="234315"/>
            </a:xfrm>
            <a:custGeom>
              <a:avLst/>
              <a:gdLst/>
              <a:ahLst/>
              <a:cxnLst/>
              <a:rect l="l" t="t" r="r" b="b"/>
              <a:pathLst>
                <a:path w="215900" h="234314">
                  <a:moveTo>
                    <a:pt x="0" y="0"/>
                  </a:moveTo>
                  <a:lnTo>
                    <a:pt x="215469" y="234229"/>
                  </a:lnTo>
                </a:path>
              </a:pathLst>
            </a:custGeom>
            <a:ln w="100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6070128" y="4335232"/>
              <a:ext cx="115570" cy="119380"/>
            </a:xfrm>
            <a:custGeom>
              <a:avLst/>
              <a:gdLst/>
              <a:ahLst/>
              <a:cxnLst/>
              <a:rect l="l" t="t" r="r" b="b"/>
              <a:pathLst>
                <a:path w="115570" h="119379">
                  <a:moveTo>
                    <a:pt x="80087" y="0"/>
                  </a:moveTo>
                  <a:lnTo>
                    <a:pt x="0" y="73527"/>
                  </a:lnTo>
                  <a:lnTo>
                    <a:pt x="115186" y="118785"/>
                  </a:lnTo>
                  <a:lnTo>
                    <a:pt x="8008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6405797" y="3552192"/>
              <a:ext cx="417830" cy="900430"/>
            </a:xfrm>
            <a:custGeom>
              <a:avLst/>
              <a:gdLst/>
              <a:ahLst/>
              <a:cxnLst/>
              <a:rect l="l" t="t" r="r" b="b"/>
              <a:pathLst>
                <a:path w="417829" h="900429">
                  <a:moveTo>
                    <a:pt x="0" y="900155"/>
                  </a:moveTo>
                  <a:lnTo>
                    <a:pt x="35120" y="862957"/>
                  </a:lnTo>
                  <a:lnTo>
                    <a:pt x="70044" y="825742"/>
                  </a:lnTo>
                  <a:lnTo>
                    <a:pt x="104517" y="788432"/>
                  </a:lnTo>
                  <a:lnTo>
                    <a:pt x="138286" y="750944"/>
                  </a:lnTo>
                  <a:lnTo>
                    <a:pt x="171095" y="713198"/>
                  </a:lnTo>
                  <a:lnTo>
                    <a:pt x="202689" y="675116"/>
                  </a:lnTo>
                  <a:lnTo>
                    <a:pt x="232816" y="636615"/>
                  </a:lnTo>
                  <a:lnTo>
                    <a:pt x="261220" y="597617"/>
                  </a:lnTo>
                  <a:lnTo>
                    <a:pt x="287647" y="558040"/>
                  </a:lnTo>
                  <a:lnTo>
                    <a:pt x="311843" y="517805"/>
                  </a:lnTo>
                  <a:lnTo>
                    <a:pt x="333552" y="476831"/>
                  </a:lnTo>
                  <a:lnTo>
                    <a:pt x="352522" y="435037"/>
                  </a:lnTo>
                  <a:lnTo>
                    <a:pt x="369284" y="389392"/>
                  </a:lnTo>
                  <a:lnTo>
                    <a:pt x="382992" y="342852"/>
                  </a:lnTo>
                  <a:lnTo>
                    <a:pt x="393935" y="295512"/>
                  </a:lnTo>
                  <a:lnTo>
                    <a:pt x="402402" y="247468"/>
                  </a:lnTo>
                  <a:lnTo>
                    <a:pt x="408682" y="198813"/>
                  </a:lnTo>
                  <a:lnTo>
                    <a:pt x="413063" y="149644"/>
                  </a:lnTo>
                  <a:lnTo>
                    <a:pt x="415835" y="100055"/>
                  </a:lnTo>
                  <a:lnTo>
                    <a:pt x="417286" y="50142"/>
                  </a:lnTo>
                  <a:lnTo>
                    <a:pt x="417706" y="0"/>
                  </a:lnTo>
                </a:path>
              </a:pathLst>
            </a:custGeom>
            <a:ln w="100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6770019" y="3443572"/>
              <a:ext cx="109220" cy="110489"/>
            </a:xfrm>
            <a:custGeom>
              <a:avLst/>
              <a:gdLst/>
              <a:ahLst/>
              <a:cxnLst/>
              <a:rect l="l" t="t" r="r" b="b"/>
              <a:pathLst>
                <a:path w="109220" h="110489">
                  <a:moveTo>
                    <a:pt x="53484" y="0"/>
                  </a:moveTo>
                  <a:lnTo>
                    <a:pt x="0" y="110291"/>
                  </a:lnTo>
                  <a:lnTo>
                    <a:pt x="108639" y="110291"/>
                  </a:lnTo>
                  <a:lnTo>
                    <a:pt x="534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6502877" y="1853539"/>
              <a:ext cx="1301115" cy="718185"/>
            </a:xfrm>
            <a:custGeom>
              <a:avLst/>
              <a:gdLst/>
              <a:ahLst/>
              <a:cxnLst/>
              <a:rect l="l" t="t" r="r" b="b"/>
              <a:pathLst>
                <a:path w="1301115" h="718185">
                  <a:moveTo>
                    <a:pt x="1084030" y="0"/>
                  </a:moveTo>
                  <a:lnTo>
                    <a:pt x="217140" y="0"/>
                  </a:lnTo>
                  <a:lnTo>
                    <a:pt x="148400" y="3998"/>
                  </a:lnTo>
                  <a:lnTo>
                    <a:pt x="88780" y="15142"/>
                  </a:lnTo>
                  <a:lnTo>
                    <a:pt x="41815" y="32154"/>
                  </a:lnTo>
                  <a:lnTo>
                    <a:pt x="11043" y="53759"/>
                  </a:lnTo>
                  <a:lnTo>
                    <a:pt x="0" y="78680"/>
                  </a:lnTo>
                  <a:lnTo>
                    <a:pt x="0" y="399805"/>
                  </a:lnTo>
                  <a:lnTo>
                    <a:pt x="41815" y="447017"/>
                  </a:lnTo>
                  <a:lnTo>
                    <a:pt x="88780" y="464606"/>
                  </a:lnTo>
                  <a:lnTo>
                    <a:pt x="148400" y="476234"/>
                  </a:lnTo>
                  <a:lnTo>
                    <a:pt x="217140" y="480435"/>
                  </a:lnTo>
                  <a:lnTo>
                    <a:pt x="516039" y="718007"/>
                  </a:lnTo>
                  <a:lnTo>
                    <a:pt x="542642" y="480435"/>
                  </a:lnTo>
                  <a:lnTo>
                    <a:pt x="1084030" y="480435"/>
                  </a:lnTo>
                  <a:lnTo>
                    <a:pt x="1152755" y="476234"/>
                  </a:lnTo>
                  <a:lnTo>
                    <a:pt x="1212341" y="464606"/>
                  </a:lnTo>
                  <a:lnTo>
                    <a:pt x="1259265" y="447017"/>
                  </a:lnTo>
                  <a:lnTo>
                    <a:pt x="1290002" y="424928"/>
                  </a:lnTo>
                  <a:lnTo>
                    <a:pt x="1301031" y="399805"/>
                  </a:lnTo>
                  <a:lnTo>
                    <a:pt x="1301031" y="78680"/>
                  </a:lnTo>
                  <a:lnTo>
                    <a:pt x="1290002" y="53759"/>
                  </a:lnTo>
                  <a:lnTo>
                    <a:pt x="1259265" y="32154"/>
                  </a:lnTo>
                  <a:lnTo>
                    <a:pt x="1212341" y="15142"/>
                  </a:lnTo>
                  <a:lnTo>
                    <a:pt x="1152755" y="3998"/>
                  </a:lnTo>
                  <a:lnTo>
                    <a:pt x="10840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6502877" y="1853539"/>
              <a:ext cx="1301115" cy="718185"/>
            </a:xfrm>
            <a:custGeom>
              <a:avLst/>
              <a:gdLst/>
              <a:ahLst/>
              <a:cxnLst/>
              <a:rect l="l" t="t" r="r" b="b"/>
              <a:pathLst>
                <a:path w="1301115" h="718185">
                  <a:moveTo>
                    <a:pt x="217140" y="0"/>
                  </a:moveTo>
                  <a:lnTo>
                    <a:pt x="148400" y="3998"/>
                  </a:lnTo>
                  <a:lnTo>
                    <a:pt x="88780" y="15142"/>
                  </a:lnTo>
                  <a:lnTo>
                    <a:pt x="41815" y="32154"/>
                  </a:lnTo>
                  <a:lnTo>
                    <a:pt x="0" y="78680"/>
                  </a:lnTo>
                  <a:lnTo>
                    <a:pt x="0" y="279348"/>
                  </a:lnTo>
                  <a:lnTo>
                    <a:pt x="0" y="399805"/>
                  </a:lnTo>
                  <a:lnTo>
                    <a:pt x="41815" y="447017"/>
                  </a:lnTo>
                  <a:lnTo>
                    <a:pt x="88780" y="464606"/>
                  </a:lnTo>
                  <a:lnTo>
                    <a:pt x="148400" y="476234"/>
                  </a:lnTo>
                  <a:lnTo>
                    <a:pt x="217140" y="480435"/>
                  </a:lnTo>
                  <a:lnTo>
                    <a:pt x="516039" y="718007"/>
                  </a:lnTo>
                  <a:lnTo>
                    <a:pt x="542642" y="480435"/>
                  </a:lnTo>
                  <a:lnTo>
                    <a:pt x="1084030" y="480435"/>
                  </a:lnTo>
                  <a:lnTo>
                    <a:pt x="1152755" y="476234"/>
                  </a:lnTo>
                  <a:lnTo>
                    <a:pt x="1212341" y="464606"/>
                  </a:lnTo>
                  <a:lnTo>
                    <a:pt x="1259265" y="447017"/>
                  </a:lnTo>
                  <a:lnTo>
                    <a:pt x="1290002" y="424928"/>
                  </a:lnTo>
                  <a:lnTo>
                    <a:pt x="1301031" y="399805"/>
                  </a:lnTo>
                  <a:lnTo>
                    <a:pt x="1301031" y="279348"/>
                  </a:lnTo>
                  <a:lnTo>
                    <a:pt x="1301031" y="78680"/>
                  </a:lnTo>
                  <a:lnTo>
                    <a:pt x="1259265" y="32154"/>
                  </a:lnTo>
                  <a:lnTo>
                    <a:pt x="1212341" y="15142"/>
                  </a:lnTo>
                  <a:lnTo>
                    <a:pt x="1152755" y="3998"/>
                  </a:lnTo>
                  <a:lnTo>
                    <a:pt x="1084030" y="0"/>
                  </a:lnTo>
                  <a:lnTo>
                    <a:pt x="542642" y="0"/>
                  </a:lnTo>
                  <a:lnTo>
                    <a:pt x="217140" y="0"/>
                  </a:lnTo>
                  <a:close/>
                </a:path>
              </a:pathLst>
            </a:custGeom>
            <a:ln w="2003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1600239" y="2424352"/>
              <a:ext cx="459740" cy="1168400"/>
            </a:xfrm>
            <a:custGeom>
              <a:avLst/>
              <a:gdLst/>
              <a:ahLst/>
              <a:cxnLst/>
              <a:rect l="l" t="t" r="r" b="b"/>
              <a:pathLst>
                <a:path w="459739" h="1168400">
                  <a:moveTo>
                    <a:pt x="230748" y="0"/>
                  </a:moveTo>
                  <a:lnTo>
                    <a:pt x="0" y="291046"/>
                  </a:lnTo>
                  <a:lnTo>
                    <a:pt x="115548" y="291046"/>
                  </a:lnTo>
                  <a:lnTo>
                    <a:pt x="115548" y="1168084"/>
                  </a:lnTo>
                  <a:lnTo>
                    <a:pt x="344290" y="1168084"/>
                  </a:lnTo>
                  <a:lnTo>
                    <a:pt x="344290" y="291046"/>
                  </a:lnTo>
                  <a:lnTo>
                    <a:pt x="459504" y="291046"/>
                  </a:lnTo>
                  <a:lnTo>
                    <a:pt x="2307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1600239" y="2424352"/>
              <a:ext cx="459740" cy="1168400"/>
            </a:xfrm>
            <a:custGeom>
              <a:avLst/>
              <a:gdLst/>
              <a:ahLst/>
              <a:cxnLst/>
              <a:rect l="l" t="t" r="r" b="b"/>
              <a:pathLst>
                <a:path w="459739" h="1168400">
                  <a:moveTo>
                    <a:pt x="0" y="291046"/>
                  </a:moveTo>
                  <a:lnTo>
                    <a:pt x="115548" y="291046"/>
                  </a:lnTo>
                  <a:lnTo>
                    <a:pt x="115548" y="1168084"/>
                  </a:lnTo>
                  <a:lnTo>
                    <a:pt x="344290" y="1168084"/>
                  </a:lnTo>
                  <a:lnTo>
                    <a:pt x="344290" y="291046"/>
                  </a:lnTo>
                  <a:lnTo>
                    <a:pt x="459504" y="291046"/>
                  </a:lnTo>
                  <a:lnTo>
                    <a:pt x="230748" y="0"/>
                  </a:lnTo>
                  <a:lnTo>
                    <a:pt x="0" y="291046"/>
                  </a:lnTo>
                  <a:close/>
                </a:path>
              </a:pathLst>
            </a:custGeom>
            <a:ln w="3172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7" name="object 67" descr=""/>
          <p:cNvSpPr txBox="1"/>
          <p:nvPr/>
        </p:nvSpPr>
        <p:spPr>
          <a:xfrm>
            <a:off x="1725065" y="2726396"/>
            <a:ext cx="164465" cy="850900"/>
          </a:xfrm>
          <a:prstGeom prst="rect">
            <a:avLst/>
          </a:prstGeom>
        </p:spPr>
        <p:txBody>
          <a:bodyPr wrap="square" lIns="0" tIns="317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950">
                <a:solidFill>
                  <a:srgbClr val="0000FF"/>
                </a:solidFill>
                <a:latin typeface="Times New Roman"/>
                <a:cs typeface="Times New Roman"/>
              </a:rPr>
              <a:t>Ninguna</a:t>
            </a:r>
            <a:r>
              <a:rPr dirty="0" sz="950" spc="10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950" spc="-10">
                <a:solidFill>
                  <a:srgbClr val="0000FF"/>
                </a:solidFill>
                <a:latin typeface="Times New Roman"/>
                <a:cs typeface="Times New Roman"/>
              </a:rPr>
              <a:t>Acción</a:t>
            </a:r>
            <a:endParaRPr sz="950">
              <a:latin typeface="Times New Roman"/>
              <a:cs typeface="Times New Roman"/>
            </a:endParaRPr>
          </a:p>
        </p:txBody>
      </p:sp>
      <p:grpSp>
        <p:nvGrpSpPr>
          <p:cNvPr id="68" name="object 68" descr=""/>
          <p:cNvGrpSpPr/>
          <p:nvPr/>
        </p:nvGrpSpPr>
        <p:grpSpPr>
          <a:xfrm>
            <a:off x="1227037" y="5015640"/>
            <a:ext cx="491490" cy="1355725"/>
            <a:chOff x="1227037" y="5015640"/>
            <a:chExt cx="491490" cy="1355725"/>
          </a:xfrm>
        </p:grpSpPr>
        <p:sp>
          <p:nvSpPr>
            <p:cNvPr id="69" name="object 69" descr=""/>
            <p:cNvSpPr/>
            <p:nvPr/>
          </p:nvSpPr>
          <p:spPr>
            <a:xfrm>
              <a:off x="1242912" y="5031515"/>
              <a:ext cx="459740" cy="1323975"/>
            </a:xfrm>
            <a:custGeom>
              <a:avLst/>
              <a:gdLst/>
              <a:ahLst/>
              <a:cxnLst/>
              <a:rect l="l" t="t" r="r" b="b"/>
              <a:pathLst>
                <a:path w="459739" h="1323975">
                  <a:moveTo>
                    <a:pt x="343970" y="0"/>
                  </a:moveTo>
                  <a:lnTo>
                    <a:pt x="115213" y="0"/>
                  </a:lnTo>
                  <a:lnTo>
                    <a:pt x="115213" y="992370"/>
                  </a:lnTo>
                  <a:lnTo>
                    <a:pt x="0" y="992370"/>
                  </a:lnTo>
                  <a:lnTo>
                    <a:pt x="230427" y="1323617"/>
                  </a:lnTo>
                  <a:lnTo>
                    <a:pt x="459518" y="992370"/>
                  </a:lnTo>
                  <a:lnTo>
                    <a:pt x="343970" y="992370"/>
                  </a:lnTo>
                  <a:lnTo>
                    <a:pt x="3439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1242912" y="5031515"/>
              <a:ext cx="459740" cy="1323975"/>
            </a:xfrm>
            <a:custGeom>
              <a:avLst/>
              <a:gdLst/>
              <a:ahLst/>
              <a:cxnLst/>
              <a:rect l="l" t="t" r="r" b="b"/>
              <a:pathLst>
                <a:path w="459739" h="1323975">
                  <a:moveTo>
                    <a:pt x="459518" y="992370"/>
                  </a:moveTo>
                  <a:lnTo>
                    <a:pt x="343970" y="992370"/>
                  </a:lnTo>
                  <a:lnTo>
                    <a:pt x="343970" y="0"/>
                  </a:lnTo>
                  <a:lnTo>
                    <a:pt x="115213" y="0"/>
                  </a:lnTo>
                  <a:lnTo>
                    <a:pt x="115213" y="992370"/>
                  </a:lnTo>
                  <a:lnTo>
                    <a:pt x="0" y="992370"/>
                  </a:lnTo>
                  <a:lnTo>
                    <a:pt x="230427" y="1323617"/>
                  </a:lnTo>
                  <a:lnTo>
                    <a:pt x="459518" y="992370"/>
                  </a:lnTo>
                  <a:close/>
                </a:path>
              </a:pathLst>
            </a:custGeom>
            <a:ln w="3172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1" name="object 71" descr=""/>
          <p:cNvSpPr txBox="1"/>
          <p:nvPr/>
        </p:nvSpPr>
        <p:spPr>
          <a:xfrm>
            <a:off x="1365746" y="5166781"/>
            <a:ext cx="164465" cy="1014094"/>
          </a:xfrm>
          <a:prstGeom prst="rect">
            <a:avLst/>
          </a:prstGeom>
        </p:spPr>
        <p:txBody>
          <a:bodyPr wrap="square" lIns="0" tIns="317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950">
                <a:solidFill>
                  <a:srgbClr val="0000FF"/>
                </a:solidFill>
                <a:latin typeface="Times New Roman"/>
                <a:cs typeface="Times New Roman"/>
              </a:rPr>
              <a:t>Acción</a:t>
            </a:r>
            <a:r>
              <a:rPr dirty="0" sz="950" spc="6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950">
                <a:solidFill>
                  <a:srgbClr val="0000FF"/>
                </a:solidFill>
                <a:latin typeface="Times New Roman"/>
                <a:cs typeface="Times New Roman"/>
              </a:rPr>
              <a:t>de</a:t>
            </a:r>
            <a:r>
              <a:rPr dirty="0" sz="950" spc="5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950" spc="-10">
                <a:solidFill>
                  <a:srgbClr val="0000FF"/>
                </a:solidFill>
                <a:latin typeface="Times New Roman"/>
                <a:cs typeface="Times New Roman"/>
              </a:rPr>
              <a:t>Revisión</a:t>
            </a:r>
            <a:endParaRPr sz="950">
              <a:latin typeface="Times New Roman"/>
              <a:cs typeface="Times New Roman"/>
            </a:endParaRPr>
          </a:p>
        </p:txBody>
      </p:sp>
      <p:grpSp>
        <p:nvGrpSpPr>
          <p:cNvPr id="72" name="object 72" descr=""/>
          <p:cNvGrpSpPr/>
          <p:nvPr/>
        </p:nvGrpSpPr>
        <p:grpSpPr>
          <a:xfrm>
            <a:off x="5226509" y="5776311"/>
            <a:ext cx="1624330" cy="718185"/>
            <a:chOff x="5226509" y="5776311"/>
            <a:chExt cx="1624330" cy="718185"/>
          </a:xfrm>
        </p:grpSpPr>
        <p:sp>
          <p:nvSpPr>
            <p:cNvPr id="73" name="object 73" descr=""/>
            <p:cNvSpPr/>
            <p:nvPr/>
          </p:nvSpPr>
          <p:spPr>
            <a:xfrm>
              <a:off x="5236526" y="5786328"/>
              <a:ext cx="1604010" cy="697865"/>
            </a:xfrm>
            <a:custGeom>
              <a:avLst/>
              <a:gdLst/>
              <a:ahLst/>
              <a:cxnLst/>
              <a:rect l="l" t="t" r="r" b="b"/>
              <a:pathLst>
                <a:path w="1604009" h="697864">
                  <a:moveTo>
                    <a:pt x="1488505" y="0"/>
                  </a:moveTo>
                  <a:lnTo>
                    <a:pt x="116996" y="0"/>
                  </a:lnTo>
                  <a:lnTo>
                    <a:pt x="71216" y="9096"/>
                  </a:lnTo>
                  <a:lnTo>
                    <a:pt x="34054" y="33875"/>
                  </a:lnTo>
                  <a:lnTo>
                    <a:pt x="9114" y="70575"/>
                  </a:lnTo>
                  <a:lnTo>
                    <a:pt x="0" y="115429"/>
                  </a:lnTo>
                  <a:lnTo>
                    <a:pt x="0" y="580515"/>
                  </a:lnTo>
                  <a:lnTo>
                    <a:pt x="9114" y="626338"/>
                  </a:lnTo>
                  <a:lnTo>
                    <a:pt x="34054" y="663535"/>
                  </a:lnTo>
                  <a:lnTo>
                    <a:pt x="71216" y="688499"/>
                  </a:lnTo>
                  <a:lnTo>
                    <a:pt x="116996" y="697622"/>
                  </a:lnTo>
                  <a:lnTo>
                    <a:pt x="1488505" y="697622"/>
                  </a:lnTo>
                  <a:lnTo>
                    <a:pt x="1533238" y="688499"/>
                  </a:lnTo>
                  <a:lnTo>
                    <a:pt x="1569863" y="663535"/>
                  </a:lnTo>
                  <a:lnTo>
                    <a:pt x="1594605" y="626338"/>
                  </a:lnTo>
                  <a:lnTo>
                    <a:pt x="1603691" y="580515"/>
                  </a:lnTo>
                  <a:lnTo>
                    <a:pt x="1603691" y="115429"/>
                  </a:lnTo>
                  <a:lnTo>
                    <a:pt x="1594605" y="70575"/>
                  </a:lnTo>
                  <a:lnTo>
                    <a:pt x="1569863" y="33875"/>
                  </a:lnTo>
                  <a:lnTo>
                    <a:pt x="1533238" y="9096"/>
                  </a:lnTo>
                  <a:lnTo>
                    <a:pt x="14885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5236526" y="5786328"/>
              <a:ext cx="1604010" cy="697865"/>
            </a:xfrm>
            <a:custGeom>
              <a:avLst/>
              <a:gdLst/>
              <a:ahLst/>
              <a:cxnLst/>
              <a:rect l="l" t="t" r="r" b="b"/>
              <a:pathLst>
                <a:path w="1604009" h="697864">
                  <a:moveTo>
                    <a:pt x="116996" y="0"/>
                  </a:moveTo>
                  <a:lnTo>
                    <a:pt x="71216" y="9096"/>
                  </a:lnTo>
                  <a:lnTo>
                    <a:pt x="34054" y="33875"/>
                  </a:lnTo>
                  <a:lnTo>
                    <a:pt x="9114" y="70575"/>
                  </a:lnTo>
                  <a:lnTo>
                    <a:pt x="0" y="115429"/>
                  </a:lnTo>
                  <a:lnTo>
                    <a:pt x="0" y="580515"/>
                  </a:lnTo>
                  <a:lnTo>
                    <a:pt x="9114" y="626338"/>
                  </a:lnTo>
                  <a:lnTo>
                    <a:pt x="34054" y="663535"/>
                  </a:lnTo>
                  <a:lnTo>
                    <a:pt x="71216" y="688499"/>
                  </a:lnTo>
                  <a:lnTo>
                    <a:pt x="116996" y="697622"/>
                  </a:lnTo>
                  <a:lnTo>
                    <a:pt x="1488505" y="697622"/>
                  </a:lnTo>
                  <a:lnTo>
                    <a:pt x="1533238" y="688499"/>
                  </a:lnTo>
                  <a:lnTo>
                    <a:pt x="1569863" y="663535"/>
                  </a:lnTo>
                  <a:lnTo>
                    <a:pt x="1594605" y="626338"/>
                  </a:lnTo>
                  <a:lnTo>
                    <a:pt x="1603691" y="580515"/>
                  </a:lnTo>
                  <a:lnTo>
                    <a:pt x="1603691" y="115429"/>
                  </a:lnTo>
                  <a:lnTo>
                    <a:pt x="1594605" y="70575"/>
                  </a:lnTo>
                  <a:lnTo>
                    <a:pt x="1569863" y="33875"/>
                  </a:lnTo>
                  <a:lnTo>
                    <a:pt x="1533238" y="9096"/>
                  </a:lnTo>
                  <a:lnTo>
                    <a:pt x="1488505" y="0"/>
                  </a:lnTo>
                  <a:lnTo>
                    <a:pt x="116996" y="0"/>
                  </a:lnTo>
                  <a:close/>
                </a:path>
              </a:pathLst>
            </a:custGeom>
            <a:ln w="200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5" name="object 75" descr=""/>
          <p:cNvSpPr txBox="1"/>
          <p:nvPr/>
        </p:nvSpPr>
        <p:spPr>
          <a:xfrm>
            <a:off x="5365755" y="5852542"/>
            <a:ext cx="1268730" cy="51308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>
              <a:lnSpc>
                <a:spcPts val="1260"/>
              </a:lnSpc>
              <a:spcBef>
                <a:spcPts val="180"/>
              </a:spcBef>
            </a:pPr>
            <a:r>
              <a:rPr dirty="0" sz="1100">
                <a:solidFill>
                  <a:srgbClr val="0000FF"/>
                </a:solidFill>
                <a:latin typeface="Arial MT"/>
                <a:cs typeface="Arial MT"/>
              </a:rPr>
              <a:t>Costo</a:t>
            </a:r>
            <a:r>
              <a:rPr dirty="0" sz="1100" spc="-4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0000FF"/>
                </a:solidFill>
                <a:latin typeface="Arial MT"/>
                <a:cs typeface="Arial MT"/>
              </a:rPr>
              <a:t>de</a:t>
            </a:r>
            <a:r>
              <a:rPr dirty="0" sz="1100" spc="-3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0000FF"/>
                </a:solidFill>
                <a:latin typeface="Arial MT"/>
                <a:cs typeface="Arial MT"/>
              </a:rPr>
              <a:t>la</a:t>
            </a:r>
            <a:r>
              <a:rPr dirty="0" sz="1100" spc="-25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dirty="0" sz="1100" spc="-10">
                <a:solidFill>
                  <a:srgbClr val="0000FF"/>
                </a:solidFill>
                <a:latin typeface="Arial MT"/>
                <a:cs typeface="Arial MT"/>
              </a:rPr>
              <a:t>acción </a:t>
            </a:r>
            <a:r>
              <a:rPr dirty="0" sz="1100">
                <a:solidFill>
                  <a:srgbClr val="0000FF"/>
                </a:solidFill>
                <a:latin typeface="Arial MT"/>
                <a:cs typeface="Arial MT"/>
              </a:rPr>
              <a:t>de</a:t>
            </a:r>
            <a:r>
              <a:rPr dirty="0" sz="1100" spc="-5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0000FF"/>
                </a:solidFill>
                <a:latin typeface="Arial MT"/>
                <a:cs typeface="Arial MT"/>
              </a:rPr>
              <a:t>revisión</a:t>
            </a:r>
            <a:r>
              <a:rPr dirty="0" sz="1100" spc="-5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dirty="0" sz="1100" spc="-10">
                <a:solidFill>
                  <a:srgbClr val="0000FF"/>
                </a:solidFill>
                <a:latin typeface="Arial MT"/>
                <a:cs typeface="Arial MT"/>
              </a:rPr>
              <a:t>(Capital, Amortización,</a:t>
            </a:r>
            <a:r>
              <a:rPr dirty="0" sz="1100" spc="15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dirty="0" sz="1100" spc="-20">
                <a:solidFill>
                  <a:srgbClr val="0000FF"/>
                </a:solidFill>
                <a:latin typeface="Arial MT"/>
                <a:cs typeface="Arial MT"/>
              </a:rPr>
              <a:t>O&amp;M)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78" name="object 7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sp>
        <p:nvSpPr>
          <p:cNvPr id="76" name="object 76" descr=""/>
          <p:cNvSpPr txBox="1"/>
          <p:nvPr/>
        </p:nvSpPr>
        <p:spPr>
          <a:xfrm>
            <a:off x="535940" y="1297050"/>
            <a:ext cx="7492365" cy="12166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355600" algn="l"/>
              </a:tabLst>
            </a:pP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El</a:t>
            </a:r>
            <a:r>
              <a:rPr dirty="0" sz="1600" spc="-5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cálculo</a:t>
            </a:r>
            <a:r>
              <a:rPr dirty="0" sz="1600" spc="-5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la</a:t>
            </a:r>
            <a:r>
              <a:rPr dirty="0" sz="1600" spc="-4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conveniencia</a:t>
            </a:r>
            <a:r>
              <a:rPr dirty="0" sz="1600" spc="-5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económica</a:t>
            </a:r>
            <a:r>
              <a:rPr dirty="0" sz="1600" spc="-4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la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inversión</a:t>
            </a:r>
            <a:r>
              <a:rPr dirty="0" sz="1600" spc="-4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se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efectúa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utilizando</a:t>
            </a:r>
            <a:r>
              <a:rPr dirty="0" sz="1600" spc="-5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el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método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análisis</a:t>
            </a:r>
            <a:r>
              <a:rPr dirty="0" sz="1600" spc="-6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decisional</a:t>
            </a:r>
            <a:r>
              <a:rPr dirty="0" sz="1600" spc="-5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indicado</a:t>
            </a:r>
            <a:r>
              <a:rPr dirty="0" sz="1600" spc="-5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a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continuación</a:t>
            </a:r>
            <a:endParaRPr sz="1600">
              <a:latin typeface="Arial MT"/>
              <a:cs typeface="Arial MT"/>
            </a:endParaRPr>
          </a:p>
          <a:p>
            <a:pPr marL="6257290" marR="509905" indent="143510">
              <a:lnSpc>
                <a:spcPts val="1260"/>
              </a:lnSpc>
              <a:spcBef>
                <a:spcPts val="1005"/>
              </a:spcBef>
            </a:pPr>
            <a:r>
              <a:rPr dirty="0" sz="1100">
                <a:latin typeface="Times New Roman"/>
                <a:cs typeface="Times New Roman"/>
              </a:rPr>
              <a:t>Tasa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 spc="-25">
                <a:latin typeface="Times New Roman"/>
                <a:cs typeface="Times New Roman"/>
              </a:rPr>
              <a:t>de </a:t>
            </a:r>
            <a:r>
              <a:rPr dirty="0" sz="1100" spc="-10">
                <a:latin typeface="Times New Roman"/>
                <a:cs typeface="Times New Roman"/>
              </a:rPr>
              <a:t>Rendimiento</a:t>
            </a:r>
            <a:endParaRPr sz="1100">
              <a:latin typeface="Times New Roman"/>
              <a:cs typeface="Times New Roman"/>
            </a:endParaRPr>
          </a:p>
          <a:p>
            <a:pPr marL="4297680">
              <a:lnSpc>
                <a:spcPct val="100000"/>
              </a:lnSpc>
              <a:spcBef>
                <a:spcPts val="695"/>
              </a:spcBef>
            </a:pPr>
            <a:r>
              <a:rPr dirty="0" sz="1100">
                <a:solidFill>
                  <a:srgbClr val="0000FF"/>
                </a:solidFill>
                <a:latin typeface="Arial MT"/>
                <a:cs typeface="Arial MT"/>
              </a:rPr>
              <a:t>Costo</a:t>
            </a:r>
            <a:r>
              <a:rPr dirty="0" sz="1100" spc="-55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0000FF"/>
                </a:solidFill>
                <a:latin typeface="Arial MT"/>
                <a:cs typeface="Arial MT"/>
              </a:rPr>
              <a:t>energía</a:t>
            </a:r>
            <a:r>
              <a:rPr dirty="0" sz="1100" spc="-5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dirty="0" sz="1100" spc="-25">
                <a:solidFill>
                  <a:srgbClr val="0000FF"/>
                </a:solidFill>
                <a:latin typeface="Arial MT"/>
                <a:cs typeface="Arial MT"/>
              </a:rPr>
              <a:t>no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77" name="object 77"/>
          <p:cNvSpPr txBox="1">
            <a:spLocks noGrp="1"/>
          </p:cNvSpPr>
          <p:nvPr>
            <p:ph type="title"/>
          </p:nvPr>
        </p:nvSpPr>
        <p:spPr>
          <a:xfrm>
            <a:off x="1555496" y="310133"/>
            <a:ext cx="5799455" cy="614680"/>
          </a:xfrm>
          <a:prstGeom prst="rect"/>
        </p:spPr>
        <p:txBody>
          <a:bodyPr wrap="square" lIns="0" tIns="40640" rIns="0" bIns="0" rtlCol="0" vert="horz">
            <a:spAutoFit/>
          </a:bodyPr>
          <a:lstStyle/>
          <a:p>
            <a:pPr marL="461645" marR="5080" indent="-449580">
              <a:lnSpc>
                <a:spcPts val="2230"/>
              </a:lnSpc>
              <a:spcBef>
                <a:spcPts val="320"/>
              </a:spcBef>
            </a:pPr>
            <a:r>
              <a:rPr dirty="0" spc="-10">
                <a:solidFill>
                  <a:srgbClr val="003B69"/>
                </a:solidFill>
              </a:rPr>
              <a:t>11.</a:t>
            </a:r>
            <a:r>
              <a:rPr dirty="0" spc="-65">
                <a:solidFill>
                  <a:srgbClr val="003B69"/>
                </a:solidFill>
              </a:rPr>
              <a:t> </a:t>
            </a:r>
            <a:r>
              <a:rPr dirty="0" spc="-20">
                <a:solidFill>
                  <a:srgbClr val="003B69"/>
                </a:solidFill>
              </a:rPr>
              <a:t>EVALUACIONES</a:t>
            </a:r>
            <a:r>
              <a:rPr dirty="0" spc="-50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ECONÓMICAS</a:t>
            </a:r>
            <a:r>
              <a:rPr dirty="0" spc="-55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DE</a:t>
            </a:r>
            <a:r>
              <a:rPr dirty="0" spc="-25">
                <a:solidFill>
                  <a:srgbClr val="003B69"/>
                </a:solidFill>
              </a:rPr>
              <a:t> LAS </a:t>
            </a:r>
            <a:r>
              <a:rPr dirty="0">
                <a:solidFill>
                  <a:srgbClr val="003B69"/>
                </a:solidFill>
              </a:rPr>
              <a:t>INVERSIONES</a:t>
            </a:r>
            <a:r>
              <a:rPr dirty="0" spc="-45">
                <a:solidFill>
                  <a:srgbClr val="003B69"/>
                </a:solidFill>
              </a:rPr>
              <a:t> </a:t>
            </a:r>
            <a:r>
              <a:rPr dirty="0" spc="-50">
                <a:solidFill>
                  <a:srgbClr val="003B69"/>
                </a:solidFill>
              </a:rPr>
              <a:t>PARA</a:t>
            </a:r>
            <a:r>
              <a:rPr dirty="0" spc="-80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LAS</a:t>
            </a:r>
            <a:r>
              <a:rPr dirty="0" spc="-30">
                <a:solidFill>
                  <a:srgbClr val="003B69"/>
                </a:solidFill>
              </a:rPr>
              <a:t> </a:t>
            </a:r>
            <a:r>
              <a:rPr dirty="0" spc="-10">
                <a:solidFill>
                  <a:srgbClr val="003B69"/>
                </a:solidFill>
              </a:rPr>
              <a:t>SUBESTACIONES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1697177"/>
            <a:ext cx="7647305" cy="28530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8140" indent="-345440">
              <a:lnSpc>
                <a:spcPct val="100000"/>
              </a:lnSpc>
              <a:spcBef>
                <a:spcPts val="95"/>
              </a:spcBef>
              <a:buChar char="•"/>
              <a:tabLst>
                <a:tab pos="358140" algn="l"/>
              </a:tabLst>
            </a:pP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La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adquisición</a:t>
            </a:r>
            <a:r>
              <a:rPr dirty="0" sz="1600" spc="-6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nuevos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transformadores</a:t>
            </a:r>
            <a:r>
              <a:rPr dirty="0" sz="1600" spc="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reserva adicionales</a:t>
            </a:r>
            <a:r>
              <a:rPr dirty="0" sz="1600" spc="-6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a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aquellos</a:t>
            </a:r>
            <a:endParaRPr sz="1600">
              <a:latin typeface="Arial MT"/>
              <a:cs typeface="Arial MT"/>
            </a:endParaRPr>
          </a:p>
          <a:p>
            <a:pPr algn="just" marL="355600">
              <a:lnSpc>
                <a:spcPct val="100000"/>
              </a:lnSpc>
              <a:spcBef>
                <a:spcPts val="55"/>
              </a:spcBef>
            </a:pP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existentes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se</a:t>
            </a:r>
            <a:r>
              <a:rPr dirty="0" sz="1600" spc="-1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deben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justificar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con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la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reducción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ENS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que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resulte</a:t>
            </a:r>
            <a:endParaRPr sz="1600">
              <a:latin typeface="Arial MT"/>
              <a:cs typeface="Arial MT"/>
            </a:endParaRPr>
          </a:p>
          <a:p>
            <a:pPr algn="just" marL="355600" marR="435609" indent="-342900">
              <a:lnSpc>
                <a:spcPct val="103099"/>
              </a:lnSpc>
              <a:spcBef>
                <a:spcPts val="380"/>
              </a:spcBef>
              <a:buChar char="•"/>
              <a:tabLst>
                <a:tab pos="355600" algn="l"/>
                <a:tab pos="358140" algn="l"/>
              </a:tabLst>
            </a:pP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	La</a:t>
            </a:r>
            <a:r>
              <a:rPr dirty="0" sz="1600" spc="-5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reducción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energía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no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suministrada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que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justifica</a:t>
            </a:r>
            <a:r>
              <a:rPr dirty="0" sz="1600" spc="-5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la</a:t>
            </a:r>
            <a:r>
              <a:rPr dirty="0" sz="1600" spc="-4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inversión</a:t>
            </a:r>
            <a:r>
              <a:rPr dirty="0" sz="1600" spc="-4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puede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ser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imputada</a:t>
            </a:r>
            <a:r>
              <a:rPr dirty="0" sz="1600" spc="-4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sólo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a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50">
                <a:latin typeface="Arial MT"/>
                <a:cs typeface="Arial MT"/>
              </a:rPr>
              <a:t>:</a:t>
            </a:r>
            <a:endParaRPr sz="1600">
              <a:latin typeface="Arial MT"/>
              <a:cs typeface="Arial MT"/>
            </a:endParaRPr>
          </a:p>
          <a:p>
            <a:pPr algn="just" lvl="1" marL="755015" marR="33655" indent="-285750">
              <a:lnSpc>
                <a:spcPct val="140000"/>
              </a:lnSpc>
              <a:spcBef>
                <a:spcPts val="204"/>
              </a:spcBef>
              <a:buClr>
                <a:srgbClr val="0033CC"/>
              </a:buClr>
              <a:buFont typeface="Wingdings"/>
              <a:buChar char=""/>
              <a:tabLst>
                <a:tab pos="756285" algn="l"/>
              </a:tabLst>
            </a:pP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anular</a:t>
            </a:r>
            <a:r>
              <a:rPr dirty="0" sz="1600" spc="-4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la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ENS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en</a:t>
            </a:r>
            <a:r>
              <a:rPr dirty="0" sz="1600" spc="-1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la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subestación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dónde</a:t>
            </a:r>
            <a:r>
              <a:rPr dirty="0" sz="1600" spc="-1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se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instala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el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nuevo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transformador</a:t>
            </a:r>
            <a:r>
              <a:rPr dirty="0" sz="1600" spc="1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de 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	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reserva,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porque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se</a:t>
            </a:r>
            <a:r>
              <a:rPr dirty="0" sz="1600" spc="-4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opera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el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nuevo</a:t>
            </a:r>
            <a:r>
              <a:rPr dirty="0" sz="1600" spc="-4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transformador</a:t>
            </a:r>
            <a:r>
              <a:rPr dirty="0" sz="1600" spc="-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en</a:t>
            </a:r>
            <a:r>
              <a:rPr dirty="0" sz="1600" spc="-4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paralelo</a:t>
            </a:r>
            <a:r>
              <a:rPr dirty="0" sz="1600" spc="-5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al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existente,</a:t>
            </a:r>
            <a:endParaRPr sz="1600">
              <a:latin typeface="Arial MT"/>
              <a:cs typeface="Arial MT"/>
            </a:endParaRPr>
          </a:p>
          <a:p>
            <a:pPr algn="just" lvl="1" marL="755015" marR="5080" indent="-285750">
              <a:lnSpc>
                <a:spcPct val="140000"/>
              </a:lnSpc>
              <a:spcBef>
                <a:spcPts val="385"/>
              </a:spcBef>
              <a:buClr>
                <a:srgbClr val="0033CC"/>
              </a:buClr>
              <a:buFont typeface="Wingdings"/>
              <a:buChar char=""/>
              <a:tabLst>
                <a:tab pos="756285" algn="l"/>
              </a:tabLst>
            </a:pP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disminución</a:t>
            </a:r>
            <a:r>
              <a:rPr dirty="0" sz="1600" spc="-6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significativa</a:t>
            </a:r>
            <a:r>
              <a:rPr dirty="0" sz="1600" spc="-6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la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ENS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en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la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S/E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porque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se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reduce</a:t>
            </a:r>
            <a:r>
              <a:rPr dirty="0" sz="1600" spc="-1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el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tiempo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de 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	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reemplazo</a:t>
            </a:r>
            <a:r>
              <a:rPr dirty="0" sz="1600" spc="-7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del</a:t>
            </a:r>
            <a:r>
              <a:rPr dirty="0" sz="1600" spc="-5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transformador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por</a:t>
            </a:r>
            <a:r>
              <a:rPr dirty="0" sz="1600" spc="-5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otro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“de</a:t>
            </a:r>
            <a:r>
              <a:rPr dirty="0" sz="1600" spc="-5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reemplazo”</a:t>
            </a:r>
            <a:r>
              <a:rPr dirty="0" sz="1600" spc="-5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(instalado</a:t>
            </a:r>
            <a:r>
              <a:rPr dirty="0" sz="1600" spc="-6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en</a:t>
            </a:r>
            <a:r>
              <a:rPr dirty="0" sz="1600" spc="-6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cualquier 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	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otra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subestación)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55496" y="310133"/>
            <a:ext cx="5799455" cy="614680"/>
          </a:xfrm>
          <a:prstGeom prst="rect"/>
        </p:spPr>
        <p:txBody>
          <a:bodyPr wrap="square" lIns="0" tIns="40640" rIns="0" bIns="0" rtlCol="0" vert="horz">
            <a:spAutoFit/>
          </a:bodyPr>
          <a:lstStyle/>
          <a:p>
            <a:pPr marL="461645" marR="5080" indent="-449580">
              <a:lnSpc>
                <a:spcPts val="2230"/>
              </a:lnSpc>
              <a:spcBef>
                <a:spcPts val="320"/>
              </a:spcBef>
            </a:pPr>
            <a:r>
              <a:rPr dirty="0" spc="-10">
                <a:solidFill>
                  <a:srgbClr val="003B69"/>
                </a:solidFill>
              </a:rPr>
              <a:t>11.</a:t>
            </a:r>
            <a:r>
              <a:rPr dirty="0" spc="-65">
                <a:solidFill>
                  <a:srgbClr val="003B69"/>
                </a:solidFill>
              </a:rPr>
              <a:t> </a:t>
            </a:r>
            <a:r>
              <a:rPr dirty="0" spc="-20">
                <a:solidFill>
                  <a:srgbClr val="003B69"/>
                </a:solidFill>
              </a:rPr>
              <a:t>EVALUACIONES</a:t>
            </a:r>
            <a:r>
              <a:rPr dirty="0" spc="-50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ECONÓMICAS</a:t>
            </a:r>
            <a:r>
              <a:rPr dirty="0" spc="-55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DE</a:t>
            </a:r>
            <a:r>
              <a:rPr dirty="0" spc="-25">
                <a:solidFill>
                  <a:srgbClr val="003B69"/>
                </a:solidFill>
              </a:rPr>
              <a:t> LAS </a:t>
            </a:r>
            <a:r>
              <a:rPr dirty="0">
                <a:solidFill>
                  <a:srgbClr val="003B69"/>
                </a:solidFill>
              </a:rPr>
              <a:t>INVERSIONES</a:t>
            </a:r>
            <a:r>
              <a:rPr dirty="0" spc="-45">
                <a:solidFill>
                  <a:srgbClr val="003B69"/>
                </a:solidFill>
              </a:rPr>
              <a:t> </a:t>
            </a:r>
            <a:r>
              <a:rPr dirty="0" spc="-50">
                <a:solidFill>
                  <a:srgbClr val="003B69"/>
                </a:solidFill>
              </a:rPr>
              <a:t>PARA</a:t>
            </a:r>
            <a:r>
              <a:rPr dirty="0" spc="-80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LAS</a:t>
            </a:r>
            <a:r>
              <a:rPr dirty="0" spc="-30">
                <a:solidFill>
                  <a:srgbClr val="003B69"/>
                </a:solidFill>
              </a:rPr>
              <a:t> </a:t>
            </a:r>
            <a:r>
              <a:rPr dirty="0" spc="-10">
                <a:solidFill>
                  <a:srgbClr val="003B69"/>
                </a:solidFill>
              </a:rPr>
              <a:t>SUBESTACIONES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02742" y="1540120"/>
            <a:ext cx="7453630" cy="2019300"/>
          </a:xfrm>
          <a:prstGeom prst="rect">
            <a:avLst/>
          </a:prstGeom>
        </p:spPr>
        <p:txBody>
          <a:bodyPr wrap="square" lIns="0" tIns="12255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6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Ejercicios</a:t>
            </a:r>
            <a:r>
              <a:rPr dirty="0" sz="1800" spc="-4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costo/beneficio,</a:t>
            </a:r>
            <a:r>
              <a:rPr dirty="0" sz="1800" spc="-4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través</a:t>
            </a:r>
            <a:r>
              <a:rPr dirty="0" sz="1800" spc="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comparaciones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entre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la</a:t>
            </a:r>
            <a:endParaRPr sz="18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865"/>
              </a:spcBef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reducción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ENS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y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el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costo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las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inversiones</a:t>
            </a:r>
            <a:endParaRPr sz="18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29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ENS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se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evalúa</a:t>
            </a:r>
            <a:r>
              <a:rPr dirty="0" sz="1800" spc="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través</a:t>
            </a:r>
            <a:r>
              <a:rPr dirty="0" sz="1800" spc="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los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mecanismos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previstos</a:t>
            </a:r>
            <a:r>
              <a:rPr dirty="0" sz="1800" spc="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en:</a:t>
            </a:r>
            <a:endParaRPr sz="1800">
              <a:latin typeface="Arial"/>
              <a:cs typeface="Arial"/>
            </a:endParaRPr>
          </a:p>
          <a:p>
            <a:pPr lvl="1" marL="755650" indent="-285750">
              <a:lnSpc>
                <a:spcPct val="100000"/>
              </a:lnSpc>
              <a:spcBef>
                <a:spcPts val="1195"/>
              </a:spcBef>
              <a:buClr>
                <a:srgbClr val="0033CC"/>
              </a:buClr>
              <a:buFont typeface="Wingdings"/>
              <a:buChar char=""/>
              <a:tabLst>
                <a:tab pos="755650" algn="l"/>
              </a:tabLst>
            </a:pPr>
            <a:r>
              <a:rPr dirty="0" sz="16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600" spc="-4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5F5F5F"/>
                </a:solidFill>
                <a:latin typeface="Arial"/>
                <a:cs typeface="Arial"/>
              </a:rPr>
              <a:t>NTCSE</a:t>
            </a:r>
            <a:r>
              <a:rPr dirty="0" sz="1600" spc="-4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5F5F5F"/>
                </a:solidFill>
                <a:latin typeface="Arial"/>
                <a:cs typeface="Arial"/>
              </a:rPr>
              <a:t>para</a:t>
            </a:r>
            <a:r>
              <a:rPr dirty="0" sz="16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5F5F5F"/>
                </a:solidFill>
                <a:latin typeface="Arial"/>
                <a:cs typeface="Arial"/>
              </a:rPr>
              <a:t>las</a:t>
            </a:r>
            <a:r>
              <a:rPr dirty="0" sz="16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5F5F5F"/>
                </a:solidFill>
                <a:latin typeface="Arial"/>
                <a:cs typeface="Arial"/>
              </a:rPr>
              <a:t>interrupciones</a:t>
            </a:r>
            <a:r>
              <a:rPr dirty="0" sz="1600" spc="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5F5F5F"/>
                </a:solidFill>
                <a:latin typeface="Arial"/>
                <a:cs typeface="Arial"/>
              </a:rPr>
              <a:t>del</a:t>
            </a:r>
            <a:r>
              <a:rPr dirty="0" sz="16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5F5F5F"/>
                </a:solidFill>
                <a:latin typeface="Arial"/>
                <a:cs typeface="Arial"/>
              </a:rPr>
              <a:t>suministro</a:t>
            </a:r>
            <a:endParaRPr sz="1600">
              <a:latin typeface="Arial"/>
              <a:cs typeface="Arial"/>
            </a:endParaRPr>
          </a:p>
          <a:p>
            <a:pPr lvl="1" marL="755650" indent="-285750">
              <a:lnSpc>
                <a:spcPct val="100000"/>
              </a:lnSpc>
              <a:spcBef>
                <a:spcPts val="1155"/>
              </a:spcBef>
              <a:buClr>
                <a:srgbClr val="0033CC"/>
              </a:buClr>
              <a:buFont typeface="Wingdings"/>
              <a:buChar char=""/>
              <a:tabLst>
                <a:tab pos="755650" algn="l"/>
              </a:tabLst>
            </a:pPr>
            <a:r>
              <a:rPr dirty="0" sz="16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600" spc="-4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5F5F5F"/>
                </a:solidFill>
                <a:latin typeface="Arial"/>
                <a:cs typeface="Arial"/>
              </a:rPr>
              <a:t>LCE</a:t>
            </a:r>
            <a:r>
              <a:rPr dirty="0" sz="1600" spc="-4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5F5F5F"/>
                </a:solidFill>
                <a:latin typeface="Arial"/>
                <a:cs typeface="Arial"/>
              </a:rPr>
              <a:t>para</a:t>
            </a:r>
            <a:r>
              <a:rPr dirty="0" sz="16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5F5F5F"/>
                </a:solidFill>
                <a:latin typeface="Arial"/>
                <a:cs typeface="Arial"/>
              </a:rPr>
              <a:t>los</a:t>
            </a:r>
            <a:r>
              <a:rPr dirty="0" sz="1600" spc="-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5F5F5F"/>
                </a:solidFill>
                <a:latin typeface="Arial"/>
                <a:cs typeface="Arial"/>
              </a:rPr>
              <a:t>racionamientos</a:t>
            </a:r>
            <a:r>
              <a:rPr dirty="0" sz="1600" spc="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5F5F5F"/>
                </a:solidFill>
                <a:latin typeface="Arial"/>
                <a:cs typeface="Arial"/>
              </a:rPr>
              <a:t>del</a:t>
            </a:r>
            <a:r>
              <a:rPr dirty="0" sz="16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5F5F5F"/>
                </a:solidFill>
                <a:latin typeface="Arial"/>
                <a:cs typeface="Arial"/>
              </a:rPr>
              <a:t>suministro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55496" y="310133"/>
            <a:ext cx="5799455" cy="614680"/>
          </a:xfrm>
          <a:prstGeom prst="rect"/>
        </p:spPr>
        <p:txBody>
          <a:bodyPr wrap="square" lIns="0" tIns="40640" rIns="0" bIns="0" rtlCol="0" vert="horz">
            <a:spAutoFit/>
          </a:bodyPr>
          <a:lstStyle/>
          <a:p>
            <a:pPr marL="461645" marR="5080" indent="-449580">
              <a:lnSpc>
                <a:spcPts val="2230"/>
              </a:lnSpc>
              <a:spcBef>
                <a:spcPts val="320"/>
              </a:spcBef>
            </a:pPr>
            <a:r>
              <a:rPr dirty="0" spc="-10">
                <a:solidFill>
                  <a:srgbClr val="003B69"/>
                </a:solidFill>
              </a:rPr>
              <a:t>11.</a:t>
            </a:r>
            <a:r>
              <a:rPr dirty="0" spc="-65">
                <a:solidFill>
                  <a:srgbClr val="003B69"/>
                </a:solidFill>
              </a:rPr>
              <a:t> </a:t>
            </a:r>
            <a:r>
              <a:rPr dirty="0" spc="-20">
                <a:solidFill>
                  <a:srgbClr val="003B69"/>
                </a:solidFill>
              </a:rPr>
              <a:t>EVALUACIONES</a:t>
            </a:r>
            <a:r>
              <a:rPr dirty="0" spc="-50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ECONÓMICAS</a:t>
            </a:r>
            <a:r>
              <a:rPr dirty="0" spc="-55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DE</a:t>
            </a:r>
            <a:r>
              <a:rPr dirty="0" spc="-25">
                <a:solidFill>
                  <a:srgbClr val="003B69"/>
                </a:solidFill>
              </a:rPr>
              <a:t> LAS </a:t>
            </a:r>
            <a:r>
              <a:rPr dirty="0">
                <a:solidFill>
                  <a:srgbClr val="003B69"/>
                </a:solidFill>
              </a:rPr>
              <a:t>INVERSIONES</a:t>
            </a:r>
            <a:r>
              <a:rPr dirty="0" spc="-45">
                <a:solidFill>
                  <a:srgbClr val="003B69"/>
                </a:solidFill>
              </a:rPr>
              <a:t> </a:t>
            </a:r>
            <a:r>
              <a:rPr dirty="0" spc="-50">
                <a:solidFill>
                  <a:srgbClr val="003B69"/>
                </a:solidFill>
              </a:rPr>
              <a:t>PARA</a:t>
            </a:r>
            <a:r>
              <a:rPr dirty="0" spc="-80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LAS</a:t>
            </a:r>
            <a:r>
              <a:rPr dirty="0" spc="-30">
                <a:solidFill>
                  <a:srgbClr val="003B69"/>
                </a:solidFill>
              </a:rPr>
              <a:t> </a:t>
            </a:r>
            <a:r>
              <a:rPr dirty="0" spc="-10">
                <a:solidFill>
                  <a:srgbClr val="003B69"/>
                </a:solidFill>
              </a:rPr>
              <a:t>SUBESTACIONES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863084" y="1558525"/>
            <a:ext cx="1847214" cy="269240"/>
            <a:chOff x="4863084" y="1558525"/>
            <a:chExt cx="1847214" cy="26924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92157" y="1558525"/>
              <a:ext cx="1761509" cy="241354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63084" y="1735836"/>
              <a:ext cx="1847088" cy="91439"/>
            </a:xfrm>
            <a:prstGeom prst="rect">
              <a:avLst/>
            </a:prstGeom>
          </p:spPr>
        </p:pic>
      </p:grpSp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62349" y="3038342"/>
            <a:ext cx="392346" cy="195833"/>
          </a:xfrm>
          <a:prstGeom prst="rect">
            <a:avLst/>
          </a:prstGeom>
        </p:spPr>
      </p:pic>
      <p:grpSp>
        <p:nvGrpSpPr>
          <p:cNvPr id="6" name="object 6" descr=""/>
          <p:cNvGrpSpPr/>
          <p:nvPr/>
        </p:nvGrpSpPr>
        <p:grpSpPr>
          <a:xfrm>
            <a:off x="6763511" y="4814791"/>
            <a:ext cx="1641475" cy="267970"/>
            <a:chOff x="6763511" y="4814791"/>
            <a:chExt cx="1641475" cy="267970"/>
          </a:xfrm>
        </p:grpSpPr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92598" y="4814791"/>
              <a:ext cx="1564895" cy="19730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63511" y="4991100"/>
              <a:ext cx="1641348" cy="91439"/>
            </a:xfrm>
            <a:prstGeom prst="rect">
              <a:avLst/>
            </a:prstGeom>
          </p:spPr>
        </p:pic>
      </p:grpSp>
      <p:sp>
        <p:nvSpPr>
          <p:cNvPr id="9" name="object 9" descr=""/>
          <p:cNvSpPr txBox="1"/>
          <p:nvPr/>
        </p:nvSpPr>
        <p:spPr>
          <a:xfrm>
            <a:off x="547217" y="1484121"/>
            <a:ext cx="7804150" cy="3940175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marL="354965" marR="709295" indent="-342900">
              <a:lnSpc>
                <a:spcPts val="1939"/>
              </a:lnSpc>
              <a:spcBef>
                <a:spcPts val="34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NTCSE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prevé</a:t>
            </a:r>
            <a:r>
              <a:rPr dirty="0" sz="1800" spc="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un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costo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ENS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u="sng" sz="1800" b="1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</a:rPr>
              <a:t>por</a:t>
            </a:r>
            <a:r>
              <a:rPr dirty="0" u="sng" sz="1800" spc="-20" b="1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800" b="1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</a:rPr>
              <a:t>interrupción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según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la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formula: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0"/>
              </a:spcBef>
              <a:buClr>
                <a:srgbClr val="5F5F5F"/>
              </a:buClr>
              <a:buFont typeface="Arial MT"/>
              <a:buChar char="•"/>
            </a:pPr>
            <a:endParaRPr sz="1800">
              <a:latin typeface="Arial"/>
              <a:cs typeface="Arial"/>
            </a:endParaRPr>
          </a:p>
          <a:p>
            <a:pPr marL="756285">
              <a:lnSpc>
                <a:spcPct val="100000"/>
              </a:lnSpc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costo</a:t>
            </a:r>
            <a:r>
              <a:rPr dirty="0" sz="1800" spc="-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[</a:t>
            </a:r>
            <a:r>
              <a:rPr dirty="0" sz="1800" spc="-4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US$]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=</a:t>
            </a:r>
            <a:r>
              <a:rPr dirty="0" sz="1800" spc="-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k</a:t>
            </a:r>
            <a:r>
              <a:rPr dirty="0" sz="1800" spc="-4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·</a:t>
            </a:r>
            <a:r>
              <a:rPr dirty="0" sz="1800" spc="-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ENS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[MWh]</a:t>
            </a:r>
            <a:r>
              <a:rPr dirty="0" sz="1800" spc="-4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·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350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[US$/MWh]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05"/>
              </a:spcBef>
            </a:pPr>
            <a:endParaRPr sz="1800">
              <a:latin typeface="Arial"/>
              <a:cs typeface="Arial"/>
            </a:endParaRPr>
          </a:p>
          <a:p>
            <a:pPr marL="354965" marR="266065">
              <a:lnSpc>
                <a:spcPct val="91700"/>
              </a:lnSpc>
              <a:spcBef>
                <a:spcPts val="5"/>
              </a:spcBef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donde</a:t>
            </a:r>
            <a:r>
              <a:rPr dirty="0" sz="1800" spc="-4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“K”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(1)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es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un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parámetro</a:t>
            </a:r>
            <a:r>
              <a:rPr dirty="0" sz="1800" spc="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que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depende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del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número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y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la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duración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las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interrupciones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por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semestre</a:t>
            </a:r>
            <a:r>
              <a:rPr dirty="0" sz="1800" spc="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y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configuración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S/E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65"/>
              </a:spcBef>
            </a:pPr>
            <a:endParaRPr sz="18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LCE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prevé</a:t>
            </a:r>
            <a:r>
              <a:rPr dirty="0" sz="1800" spc="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un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costo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unitario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ENS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250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US$/MWh</a:t>
            </a:r>
            <a:endParaRPr sz="1800">
              <a:latin typeface="Arial"/>
              <a:cs typeface="Arial"/>
            </a:endParaRPr>
          </a:p>
          <a:p>
            <a:pPr lvl="1" marL="756285" marR="5080" indent="-287020">
              <a:lnSpc>
                <a:spcPct val="140000"/>
              </a:lnSpc>
              <a:spcBef>
                <a:spcPts val="430"/>
              </a:spcBef>
              <a:buClr>
                <a:srgbClr val="0033CC"/>
              </a:buClr>
              <a:buFont typeface="Wingdings"/>
              <a:buChar char=""/>
              <a:tabLst>
                <a:tab pos="75628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LCE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es utilizada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para valorizar</a:t>
            </a:r>
            <a:r>
              <a:rPr dirty="0" sz="1800" spc="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ENS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debida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</a:t>
            </a:r>
            <a:r>
              <a:rPr dirty="0" sz="1800" spc="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u="sng" sz="1800" spc="-10" b="1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</a:rPr>
              <a:t>racionamiento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del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suministro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555496" y="310133"/>
            <a:ext cx="5799455" cy="614680"/>
          </a:xfrm>
          <a:prstGeom prst="rect"/>
        </p:spPr>
        <p:txBody>
          <a:bodyPr wrap="square" lIns="0" tIns="40640" rIns="0" bIns="0" rtlCol="0" vert="horz">
            <a:spAutoFit/>
          </a:bodyPr>
          <a:lstStyle/>
          <a:p>
            <a:pPr marL="461645" marR="5080" indent="-449580">
              <a:lnSpc>
                <a:spcPts val="2230"/>
              </a:lnSpc>
              <a:spcBef>
                <a:spcPts val="320"/>
              </a:spcBef>
            </a:pPr>
            <a:r>
              <a:rPr dirty="0" spc="-10">
                <a:solidFill>
                  <a:srgbClr val="003B69"/>
                </a:solidFill>
              </a:rPr>
              <a:t>11.</a:t>
            </a:r>
            <a:r>
              <a:rPr dirty="0" spc="-65">
                <a:solidFill>
                  <a:srgbClr val="003B69"/>
                </a:solidFill>
              </a:rPr>
              <a:t> </a:t>
            </a:r>
            <a:r>
              <a:rPr dirty="0" spc="-20">
                <a:solidFill>
                  <a:srgbClr val="003B69"/>
                </a:solidFill>
              </a:rPr>
              <a:t>EVALUACIONES</a:t>
            </a:r>
            <a:r>
              <a:rPr dirty="0" spc="-50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ECONÓMICAS</a:t>
            </a:r>
            <a:r>
              <a:rPr dirty="0" spc="-55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DE</a:t>
            </a:r>
            <a:r>
              <a:rPr dirty="0" spc="-25">
                <a:solidFill>
                  <a:srgbClr val="003B69"/>
                </a:solidFill>
              </a:rPr>
              <a:t> LAS </a:t>
            </a:r>
            <a:r>
              <a:rPr dirty="0">
                <a:solidFill>
                  <a:srgbClr val="003B69"/>
                </a:solidFill>
              </a:rPr>
              <a:t>INVERSIONES</a:t>
            </a:r>
            <a:r>
              <a:rPr dirty="0" spc="-45">
                <a:solidFill>
                  <a:srgbClr val="003B69"/>
                </a:solidFill>
              </a:rPr>
              <a:t> </a:t>
            </a:r>
            <a:r>
              <a:rPr dirty="0" spc="-50">
                <a:solidFill>
                  <a:srgbClr val="003B69"/>
                </a:solidFill>
              </a:rPr>
              <a:t>PARA</a:t>
            </a:r>
            <a:r>
              <a:rPr dirty="0" spc="-80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LAS</a:t>
            </a:r>
            <a:r>
              <a:rPr dirty="0" spc="-30">
                <a:solidFill>
                  <a:srgbClr val="003B69"/>
                </a:solidFill>
              </a:rPr>
              <a:t> </a:t>
            </a:r>
            <a:r>
              <a:rPr dirty="0" spc="-10">
                <a:solidFill>
                  <a:srgbClr val="003B69"/>
                </a:solidFill>
              </a:rPr>
              <a:t>SUBESTACIONES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1229613"/>
            <a:ext cx="7452995" cy="40132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9525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003B69"/>
                </a:solidFill>
                <a:latin typeface="Arial"/>
                <a:cs typeface="Arial"/>
              </a:rPr>
              <a:t>Hipótesis</a:t>
            </a:r>
            <a:r>
              <a:rPr dirty="0" sz="2000" spc="-4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3B69"/>
                </a:solidFill>
                <a:latin typeface="Arial"/>
                <a:cs typeface="Arial"/>
              </a:rPr>
              <a:t>de</a:t>
            </a:r>
            <a:r>
              <a:rPr dirty="0" sz="2000" spc="-1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3B69"/>
                </a:solidFill>
                <a:latin typeface="Arial"/>
                <a:cs typeface="Arial"/>
              </a:rPr>
              <a:t>las </a:t>
            </a:r>
            <a:r>
              <a:rPr dirty="0" sz="2000" spc="-10" b="1">
                <a:solidFill>
                  <a:srgbClr val="003B69"/>
                </a:solidFill>
                <a:latin typeface="Arial"/>
                <a:cs typeface="Arial"/>
              </a:rPr>
              <a:t>Evaluaciones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70"/>
              </a:spcBef>
            </a:pP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evaluación</a:t>
            </a:r>
            <a:r>
              <a:rPr dirty="0" sz="1800" spc="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económica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se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refiere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un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periodo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30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años</a:t>
            </a:r>
            <a:endParaRPr sz="1800">
              <a:latin typeface="Arial"/>
              <a:cs typeface="Arial"/>
            </a:endParaRPr>
          </a:p>
          <a:p>
            <a:pPr marL="355600" marR="5080" indent="-342900">
              <a:lnSpc>
                <a:spcPct val="140000"/>
              </a:lnSpc>
              <a:spcBef>
                <a:spcPts val="4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Para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los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años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siguientes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al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2015 se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considera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constante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ENS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50" b="1">
                <a:solidFill>
                  <a:srgbClr val="5F5F5F"/>
                </a:solidFill>
                <a:latin typeface="Arial"/>
                <a:cs typeface="Arial"/>
              </a:rPr>
              <a:t>e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igual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aquella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del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2015</a:t>
            </a:r>
            <a:endParaRPr sz="18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30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u="sng" sz="1800" b="1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</a:rPr>
              <a:t>Todos</a:t>
            </a:r>
            <a:r>
              <a:rPr dirty="0" u="sng" sz="1800" spc="-40" b="1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800" b="1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</a:rPr>
              <a:t>los</a:t>
            </a:r>
            <a:r>
              <a:rPr dirty="0" u="sng" sz="1800" spc="-20" b="1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800" b="1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</a:rPr>
              <a:t>costos</a:t>
            </a:r>
            <a:r>
              <a:rPr dirty="0" u="sng" sz="1800" spc="-15" b="1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800" b="1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</a:rPr>
              <a:t>han</a:t>
            </a:r>
            <a:r>
              <a:rPr dirty="0" u="sng" sz="1800" spc="-15" b="1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800" b="1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</a:rPr>
              <a:t>sido</a:t>
            </a:r>
            <a:r>
              <a:rPr dirty="0" u="sng" sz="1800" spc="-15" b="1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800" spc="-10" b="1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</a:rPr>
              <a:t>actualizados</a:t>
            </a:r>
            <a:endParaRPr sz="1800">
              <a:latin typeface="Arial"/>
              <a:cs typeface="Arial"/>
            </a:endParaRPr>
          </a:p>
          <a:p>
            <a:pPr lvl="1" marL="756285" indent="-286385">
              <a:lnSpc>
                <a:spcPct val="100000"/>
              </a:lnSpc>
              <a:spcBef>
                <a:spcPts val="1295"/>
              </a:spcBef>
              <a:buClr>
                <a:srgbClr val="0000CC"/>
              </a:buClr>
              <a:buFont typeface="Wingdings"/>
              <a:buChar char=""/>
              <a:tabLst>
                <a:tab pos="75628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Hurdle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Rate: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12.0%</a:t>
            </a:r>
            <a:endParaRPr sz="1800">
              <a:latin typeface="Arial"/>
              <a:cs typeface="Arial"/>
            </a:endParaRPr>
          </a:p>
          <a:p>
            <a:pPr lvl="1" marL="756285" indent="-286385">
              <a:lnSpc>
                <a:spcPct val="100000"/>
              </a:lnSpc>
              <a:spcBef>
                <a:spcPts val="1295"/>
              </a:spcBef>
              <a:buClr>
                <a:srgbClr val="0000CC"/>
              </a:buClr>
              <a:buFont typeface="Wingdings"/>
              <a:buChar char=""/>
              <a:tabLst>
                <a:tab pos="75628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Fixed</a:t>
            </a:r>
            <a:r>
              <a:rPr dirty="0" sz="1800" spc="-5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Yearly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Increase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of</a:t>
            </a:r>
            <a:r>
              <a:rPr dirty="0" sz="1800" spc="-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End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Cost: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1.50%</a:t>
            </a:r>
            <a:endParaRPr sz="1800">
              <a:latin typeface="Arial"/>
              <a:cs typeface="Arial"/>
            </a:endParaRPr>
          </a:p>
          <a:p>
            <a:pPr lvl="1" marL="756285" indent="-286385">
              <a:lnSpc>
                <a:spcPct val="100000"/>
              </a:lnSpc>
              <a:spcBef>
                <a:spcPts val="1300"/>
              </a:spcBef>
              <a:buClr>
                <a:srgbClr val="0000CC"/>
              </a:buClr>
              <a:buFont typeface="Wingdings"/>
              <a:buChar char=""/>
              <a:tabLst>
                <a:tab pos="75628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Inflation:</a:t>
            </a:r>
            <a:r>
              <a:rPr dirty="0" sz="1800" spc="-9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4.00%</a:t>
            </a:r>
            <a:endParaRPr sz="1800">
              <a:latin typeface="Arial"/>
              <a:cs typeface="Arial"/>
            </a:endParaRPr>
          </a:p>
          <a:p>
            <a:pPr lvl="1" marL="756285" indent="-286385">
              <a:lnSpc>
                <a:spcPct val="100000"/>
              </a:lnSpc>
              <a:spcBef>
                <a:spcPts val="1295"/>
              </a:spcBef>
              <a:buClr>
                <a:srgbClr val="0000CC"/>
              </a:buClr>
              <a:buFont typeface="Wingdings"/>
              <a:buChar char=""/>
              <a:tabLst>
                <a:tab pos="756285" algn="l"/>
                <a:tab pos="2818765" algn="l"/>
              </a:tabLst>
            </a:pP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Maintenance: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	2.5%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del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capital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cost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55496" y="310133"/>
            <a:ext cx="5799455" cy="614680"/>
          </a:xfrm>
          <a:prstGeom prst="rect"/>
        </p:spPr>
        <p:txBody>
          <a:bodyPr wrap="square" lIns="0" tIns="40640" rIns="0" bIns="0" rtlCol="0" vert="horz">
            <a:spAutoFit/>
          </a:bodyPr>
          <a:lstStyle/>
          <a:p>
            <a:pPr marL="461645" marR="5080" indent="-449580">
              <a:lnSpc>
                <a:spcPts val="2230"/>
              </a:lnSpc>
              <a:spcBef>
                <a:spcPts val="320"/>
              </a:spcBef>
            </a:pPr>
            <a:r>
              <a:rPr dirty="0" spc="-10">
                <a:solidFill>
                  <a:srgbClr val="003B69"/>
                </a:solidFill>
              </a:rPr>
              <a:t>11.</a:t>
            </a:r>
            <a:r>
              <a:rPr dirty="0" spc="-65">
                <a:solidFill>
                  <a:srgbClr val="003B69"/>
                </a:solidFill>
              </a:rPr>
              <a:t> </a:t>
            </a:r>
            <a:r>
              <a:rPr dirty="0" spc="-20">
                <a:solidFill>
                  <a:srgbClr val="003B69"/>
                </a:solidFill>
              </a:rPr>
              <a:t>EVALUACIONES</a:t>
            </a:r>
            <a:r>
              <a:rPr dirty="0" spc="-50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ECONÓMICAS</a:t>
            </a:r>
            <a:r>
              <a:rPr dirty="0" spc="-55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DE</a:t>
            </a:r>
            <a:r>
              <a:rPr dirty="0" spc="-25">
                <a:solidFill>
                  <a:srgbClr val="003B69"/>
                </a:solidFill>
              </a:rPr>
              <a:t> LAS </a:t>
            </a:r>
            <a:r>
              <a:rPr dirty="0">
                <a:solidFill>
                  <a:srgbClr val="003B69"/>
                </a:solidFill>
              </a:rPr>
              <a:t>INVERSIONES</a:t>
            </a:r>
            <a:r>
              <a:rPr dirty="0" spc="-45">
                <a:solidFill>
                  <a:srgbClr val="003B69"/>
                </a:solidFill>
              </a:rPr>
              <a:t> </a:t>
            </a:r>
            <a:r>
              <a:rPr dirty="0" spc="-50">
                <a:solidFill>
                  <a:srgbClr val="003B69"/>
                </a:solidFill>
              </a:rPr>
              <a:t>PARA</a:t>
            </a:r>
            <a:r>
              <a:rPr dirty="0" spc="-80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LAS</a:t>
            </a:r>
            <a:r>
              <a:rPr dirty="0" spc="-30">
                <a:solidFill>
                  <a:srgbClr val="003B69"/>
                </a:solidFill>
              </a:rPr>
              <a:t> </a:t>
            </a:r>
            <a:r>
              <a:rPr dirty="0" spc="-10">
                <a:solidFill>
                  <a:srgbClr val="003B69"/>
                </a:solidFill>
              </a:rPr>
              <a:t>SUBESTACIONES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1229613"/>
            <a:ext cx="7882255" cy="26416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9525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003B69"/>
                </a:solidFill>
                <a:latin typeface="Arial"/>
                <a:cs typeface="Arial"/>
              </a:rPr>
              <a:t>Modelo</a:t>
            </a:r>
            <a:r>
              <a:rPr dirty="0" sz="2000" spc="-40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3B69"/>
                </a:solidFill>
                <a:latin typeface="Arial"/>
                <a:cs typeface="Arial"/>
              </a:rPr>
              <a:t>de las</a:t>
            </a:r>
            <a:r>
              <a:rPr dirty="0" sz="2000" spc="-1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03B69"/>
                </a:solidFill>
                <a:latin typeface="Arial"/>
                <a:cs typeface="Arial"/>
              </a:rPr>
              <a:t>evaluaciones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70"/>
              </a:spcBef>
            </a:pP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Se</a:t>
            </a:r>
            <a:r>
              <a:rPr dirty="0" sz="1800" spc="-4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considera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el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costo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capital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del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nuevo</a:t>
            </a:r>
            <a:r>
              <a:rPr dirty="0" sz="1800" spc="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transformador</a:t>
            </a:r>
            <a:endParaRPr sz="1800">
              <a:latin typeface="Arial"/>
              <a:cs typeface="Arial"/>
            </a:endParaRPr>
          </a:p>
          <a:p>
            <a:pPr marL="355600" marR="295275" indent="-342900">
              <a:lnSpc>
                <a:spcPct val="140000"/>
              </a:lnSpc>
              <a:spcBef>
                <a:spcPts val="4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Se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consideran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los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valores</a:t>
            </a:r>
            <a:r>
              <a:rPr dirty="0" sz="1800" spc="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ENS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con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y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sin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inversión</a:t>
            </a:r>
            <a:r>
              <a:rPr dirty="0" sz="1800" spc="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en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todos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los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años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desde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el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2006 hasta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el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2015</a:t>
            </a:r>
            <a:endParaRPr sz="18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30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Se</a:t>
            </a:r>
            <a:r>
              <a:rPr dirty="0" sz="1800" spc="-4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calcula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un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Cash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Flow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para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cada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año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posible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inversión</a:t>
            </a:r>
            <a:r>
              <a:rPr dirty="0" sz="1800" spc="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desde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el</a:t>
            </a:r>
            <a:endParaRPr sz="18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865"/>
              </a:spcBef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2006</a:t>
            </a:r>
            <a:r>
              <a:rPr dirty="0" sz="1800" spc="-4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hasta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el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2015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y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para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el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caso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sin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inversión</a:t>
            </a:r>
            <a:r>
              <a:rPr dirty="0" sz="1800" spc="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(“Do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nothing”)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55496" y="310133"/>
            <a:ext cx="5799455" cy="614680"/>
          </a:xfrm>
          <a:prstGeom prst="rect"/>
        </p:spPr>
        <p:txBody>
          <a:bodyPr wrap="square" lIns="0" tIns="40640" rIns="0" bIns="0" rtlCol="0" vert="horz">
            <a:spAutoFit/>
          </a:bodyPr>
          <a:lstStyle/>
          <a:p>
            <a:pPr marL="461645" marR="5080" indent="-449580">
              <a:lnSpc>
                <a:spcPts val="2230"/>
              </a:lnSpc>
              <a:spcBef>
                <a:spcPts val="320"/>
              </a:spcBef>
            </a:pPr>
            <a:r>
              <a:rPr dirty="0" spc="-10">
                <a:solidFill>
                  <a:srgbClr val="003B69"/>
                </a:solidFill>
              </a:rPr>
              <a:t>11.</a:t>
            </a:r>
            <a:r>
              <a:rPr dirty="0" spc="-65">
                <a:solidFill>
                  <a:srgbClr val="003B69"/>
                </a:solidFill>
              </a:rPr>
              <a:t> </a:t>
            </a:r>
            <a:r>
              <a:rPr dirty="0" spc="-20">
                <a:solidFill>
                  <a:srgbClr val="003B69"/>
                </a:solidFill>
              </a:rPr>
              <a:t>EVALUACIONES</a:t>
            </a:r>
            <a:r>
              <a:rPr dirty="0" spc="-50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ECONÓMICAS</a:t>
            </a:r>
            <a:r>
              <a:rPr dirty="0" spc="-55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DE</a:t>
            </a:r>
            <a:r>
              <a:rPr dirty="0" spc="-25">
                <a:solidFill>
                  <a:srgbClr val="003B69"/>
                </a:solidFill>
              </a:rPr>
              <a:t> LAS </a:t>
            </a:r>
            <a:r>
              <a:rPr dirty="0">
                <a:solidFill>
                  <a:srgbClr val="003B69"/>
                </a:solidFill>
              </a:rPr>
              <a:t>INVERSIONES</a:t>
            </a:r>
            <a:r>
              <a:rPr dirty="0" spc="-45">
                <a:solidFill>
                  <a:srgbClr val="003B69"/>
                </a:solidFill>
              </a:rPr>
              <a:t> </a:t>
            </a:r>
            <a:r>
              <a:rPr dirty="0" spc="-50">
                <a:solidFill>
                  <a:srgbClr val="003B69"/>
                </a:solidFill>
              </a:rPr>
              <a:t>PARA</a:t>
            </a:r>
            <a:r>
              <a:rPr dirty="0" spc="-80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LAS</a:t>
            </a:r>
            <a:r>
              <a:rPr dirty="0" spc="-30">
                <a:solidFill>
                  <a:srgbClr val="003B69"/>
                </a:solidFill>
              </a:rPr>
              <a:t> </a:t>
            </a:r>
            <a:r>
              <a:rPr dirty="0" spc="-10">
                <a:solidFill>
                  <a:srgbClr val="003B69"/>
                </a:solidFill>
              </a:rPr>
              <a:t>SUBESTACIONES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1229613"/>
            <a:ext cx="7782559" cy="40132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9525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003B69"/>
                </a:solidFill>
                <a:latin typeface="Arial"/>
                <a:cs typeface="Arial"/>
              </a:rPr>
              <a:t>Modelo</a:t>
            </a:r>
            <a:r>
              <a:rPr dirty="0" sz="2000" spc="-40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3B69"/>
                </a:solidFill>
                <a:latin typeface="Arial"/>
                <a:cs typeface="Arial"/>
              </a:rPr>
              <a:t>de las</a:t>
            </a:r>
            <a:r>
              <a:rPr dirty="0" sz="2000" spc="-1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03B69"/>
                </a:solidFill>
                <a:latin typeface="Arial"/>
                <a:cs typeface="Arial"/>
              </a:rPr>
              <a:t>evaluaciones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70"/>
              </a:spcBef>
            </a:pP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Se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comparan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11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situaciones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posibles</a:t>
            </a:r>
            <a:endParaRPr sz="1800">
              <a:latin typeface="Arial"/>
              <a:cs typeface="Arial"/>
            </a:endParaRPr>
          </a:p>
          <a:p>
            <a:pPr lvl="1" marL="756285" indent="-286385">
              <a:lnSpc>
                <a:spcPct val="100000"/>
              </a:lnSpc>
              <a:spcBef>
                <a:spcPts val="1295"/>
              </a:spcBef>
              <a:buClr>
                <a:srgbClr val="0000CC"/>
              </a:buClr>
              <a:buFont typeface="Wingdings"/>
              <a:buChar char=""/>
              <a:tabLst>
                <a:tab pos="75628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Sin</a:t>
            </a:r>
            <a:r>
              <a:rPr dirty="0" sz="1800" spc="-7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intervención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(“Do</a:t>
            </a:r>
            <a:r>
              <a:rPr dirty="0" sz="1800" spc="-5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nothing”)</a:t>
            </a:r>
            <a:endParaRPr sz="1800">
              <a:latin typeface="Arial"/>
              <a:cs typeface="Arial"/>
            </a:endParaRPr>
          </a:p>
          <a:p>
            <a:pPr lvl="1" marL="756285" indent="-286385">
              <a:lnSpc>
                <a:spcPct val="100000"/>
              </a:lnSpc>
              <a:spcBef>
                <a:spcPts val="1295"/>
              </a:spcBef>
              <a:buClr>
                <a:srgbClr val="0000CC"/>
              </a:buClr>
              <a:buFont typeface="Wingdings"/>
              <a:buChar char=""/>
              <a:tabLst>
                <a:tab pos="75628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Inversión en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el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año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2006</a:t>
            </a:r>
            <a:endParaRPr sz="1800">
              <a:latin typeface="Arial"/>
              <a:cs typeface="Arial"/>
            </a:endParaRPr>
          </a:p>
          <a:p>
            <a:pPr lvl="1" marL="756285" indent="-286385">
              <a:lnSpc>
                <a:spcPct val="100000"/>
              </a:lnSpc>
              <a:spcBef>
                <a:spcPts val="1300"/>
              </a:spcBef>
              <a:buClr>
                <a:srgbClr val="0000CC"/>
              </a:buClr>
              <a:buFont typeface="Wingdings"/>
              <a:buChar char=""/>
              <a:tabLst>
                <a:tab pos="75628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Inversión en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el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año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2007</a:t>
            </a:r>
            <a:endParaRPr sz="1800">
              <a:latin typeface="Arial"/>
              <a:cs typeface="Arial"/>
            </a:endParaRPr>
          </a:p>
          <a:p>
            <a:pPr lvl="1" marL="756285" indent="-286385">
              <a:lnSpc>
                <a:spcPct val="100000"/>
              </a:lnSpc>
              <a:spcBef>
                <a:spcPts val="1295"/>
              </a:spcBef>
              <a:buClr>
                <a:srgbClr val="0000CC"/>
              </a:buClr>
              <a:buFont typeface="Wingdings"/>
              <a:buChar char=""/>
              <a:tabLst>
                <a:tab pos="756285" algn="l"/>
              </a:tabLst>
            </a:pP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...</a:t>
            </a:r>
            <a:endParaRPr sz="1800">
              <a:latin typeface="Arial"/>
              <a:cs typeface="Arial"/>
            </a:endParaRPr>
          </a:p>
          <a:p>
            <a:pPr lvl="1" marL="756285" indent="-286385">
              <a:lnSpc>
                <a:spcPct val="100000"/>
              </a:lnSpc>
              <a:spcBef>
                <a:spcPts val="1295"/>
              </a:spcBef>
              <a:buClr>
                <a:srgbClr val="0000CC"/>
              </a:buClr>
              <a:buFont typeface="Wingdings"/>
              <a:buChar char=""/>
              <a:tabLst>
                <a:tab pos="75628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Inversión en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el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año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2015</a:t>
            </a:r>
            <a:endParaRPr sz="18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30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-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acción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mas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conveniente</a:t>
            </a:r>
            <a:r>
              <a:rPr dirty="0" sz="1800" spc="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es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aquella</a:t>
            </a:r>
            <a:r>
              <a:rPr dirty="0" sz="1800" spc="-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con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el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monto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económico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más</a:t>
            </a:r>
            <a:endParaRPr sz="18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865"/>
              </a:spcBef>
            </a:pP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bajo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55496" y="310133"/>
            <a:ext cx="5799455" cy="614680"/>
          </a:xfrm>
          <a:prstGeom prst="rect"/>
        </p:spPr>
        <p:txBody>
          <a:bodyPr wrap="square" lIns="0" tIns="40640" rIns="0" bIns="0" rtlCol="0" vert="horz">
            <a:spAutoFit/>
          </a:bodyPr>
          <a:lstStyle/>
          <a:p>
            <a:pPr marL="461645" marR="5080" indent="-449580">
              <a:lnSpc>
                <a:spcPts val="2230"/>
              </a:lnSpc>
              <a:spcBef>
                <a:spcPts val="320"/>
              </a:spcBef>
            </a:pPr>
            <a:r>
              <a:rPr dirty="0" spc="-10">
                <a:solidFill>
                  <a:srgbClr val="003B69"/>
                </a:solidFill>
              </a:rPr>
              <a:t>11.</a:t>
            </a:r>
            <a:r>
              <a:rPr dirty="0" spc="-65">
                <a:solidFill>
                  <a:srgbClr val="003B69"/>
                </a:solidFill>
              </a:rPr>
              <a:t> </a:t>
            </a:r>
            <a:r>
              <a:rPr dirty="0" spc="-20">
                <a:solidFill>
                  <a:srgbClr val="003B69"/>
                </a:solidFill>
              </a:rPr>
              <a:t>EVALUACIONES</a:t>
            </a:r>
            <a:r>
              <a:rPr dirty="0" spc="-50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ECONÓMICAS</a:t>
            </a:r>
            <a:r>
              <a:rPr dirty="0" spc="-55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DE</a:t>
            </a:r>
            <a:r>
              <a:rPr dirty="0" spc="-25">
                <a:solidFill>
                  <a:srgbClr val="003B69"/>
                </a:solidFill>
              </a:rPr>
              <a:t> LAS </a:t>
            </a:r>
            <a:r>
              <a:rPr dirty="0">
                <a:solidFill>
                  <a:srgbClr val="003B69"/>
                </a:solidFill>
              </a:rPr>
              <a:t>INVERSIONES</a:t>
            </a:r>
            <a:r>
              <a:rPr dirty="0" spc="-45">
                <a:solidFill>
                  <a:srgbClr val="003B69"/>
                </a:solidFill>
              </a:rPr>
              <a:t> </a:t>
            </a:r>
            <a:r>
              <a:rPr dirty="0" spc="-50">
                <a:solidFill>
                  <a:srgbClr val="003B69"/>
                </a:solidFill>
              </a:rPr>
              <a:t>PARA</a:t>
            </a:r>
            <a:r>
              <a:rPr dirty="0" spc="-80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LAS</a:t>
            </a:r>
            <a:r>
              <a:rPr dirty="0" spc="-30">
                <a:solidFill>
                  <a:srgbClr val="003B69"/>
                </a:solidFill>
              </a:rPr>
              <a:t> </a:t>
            </a:r>
            <a:r>
              <a:rPr dirty="0" spc="-10">
                <a:solidFill>
                  <a:srgbClr val="003B69"/>
                </a:solidFill>
              </a:rPr>
              <a:t>SUBESTACIONES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645088" y="1985962"/>
            <a:ext cx="2955925" cy="942975"/>
            <a:chOff x="4645088" y="1985962"/>
            <a:chExt cx="2955925" cy="942975"/>
          </a:xfrm>
        </p:grpSpPr>
        <p:sp>
          <p:nvSpPr>
            <p:cNvPr id="3" name="object 3" descr=""/>
            <p:cNvSpPr/>
            <p:nvPr/>
          </p:nvSpPr>
          <p:spPr>
            <a:xfrm>
              <a:off x="4649851" y="1990725"/>
              <a:ext cx="2946400" cy="933450"/>
            </a:xfrm>
            <a:custGeom>
              <a:avLst/>
              <a:gdLst/>
              <a:ahLst/>
              <a:cxnLst/>
              <a:rect l="l" t="t" r="r" b="b"/>
              <a:pathLst>
                <a:path w="2946400" h="933450">
                  <a:moveTo>
                    <a:pt x="2946400" y="0"/>
                  </a:moveTo>
                  <a:lnTo>
                    <a:pt x="0" y="0"/>
                  </a:lnTo>
                  <a:lnTo>
                    <a:pt x="0" y="933450"/>
                  </a:lnTo>
                  <a:lnTo>
                    <a:pt x="2946400" y="933450"/>
                  </a:lnTo>
                  <a:lnTo>
                    <a:pt x="29464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4649851" y="1990725"/>
              <a:ext cx="2946400" cy="933450"/>
            </a:xfrm>
            <a:custGeom>
              <a:avLst/>
              <a:gdLst/>
              <a:ahLst/>
              <a:cxnLst/>
              <a:rect l="l" t="t" r="r" b="b"/>
              <a:pathLst>
                <a:path w="2946400" h="933450">
                  <a:moveTo>
                    <a:pt x="0" y="933450"/>
                  </a:moveTo>
                  <a:lnTo>
                    <a:pt x="2946400" y="933450"/>
                  </a:lnTo>
                  <a:lnTo>
                    <a:pt x="2946400" y="0"/>
                  </a:lnTo>
                  <a:lnTo>
                    <a:pt x="0" y="0"/>
                  </a:lnTo>
                  <a:lnTo>
                    <a:pt x="0" y="93345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 descr=""/>
          <p:cNvGrpSpPr/>
          <p:nvPr/>
        </p:nvGrpSpPr>
        <p:grpSpPr>
          <a:xfrm>
            <a:off x="875621" y="2155543"/>
            <a:ext cx="3538854" cy="2146300"/>
            <a:chOff x="875621" y="2155543"/>
            <a:chExt cx="3538854" cy="2146300"/>
          </a:xfrm>
        </p:grpSpPr>
        <p:sp>
          <p:nvSpPr>
            <p:cNvPr id="6" name="object 6" descr=""/>
            <p:cNvSpPr/>
            <p:nvPr/>
          </p:nvSpPr>
          <p:spPr>
            <a:xfrm>
              <a:off x="913244" y="2881875"/>
              <a:ext cx="3495040" cy="1417955"/>
            </a:xfrm>
            <a:custGeom>
              <a:avLst/>
              <a:gdLst/>
              <a:ahLst/>
              <a:cxnLst/>
              <a:rect l="l" t="t" r="r" b="b"/>
              <a:pathLst>
                <a:path w="3495040" h="1417954">
                  <a:moveTo>
                    <a:pt x="0" y="1417724"/>
                  </a:moveTo>
                  <a:lnTo>
                    <a:pt x="3494621" y="1417724"/>
                  </a:lnTo>
                </a:path>
                <a:path w="3495040" h="1417954">
                  <a:moveTo>
                    <a:pt x="0" y="708840"/>
                  </a:moveTo>
                  <a:lnTo>
                    <a:pt x="3494621" y="708840"/>
                  </a:lnTo>
                </a:path>
                <a:path w="3495040" h="1417954">
                  <a:moveTo>
                    <a:pt x="0" y="0"/>
                  </a:moveTo>
                  <a:lnTo>
                    <a:pt x="3494621" y="0"/>
                  </a:lnTo>
                </a:path>
              </a:pathLst>
            </a:custGeom>
            <a:ln w="44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494804" y="2172905"/>
              <a:ext cx="2917825" cy="2122805"/>
            </a:xfrm>
            <a:custGeom>
              <a:avLst/>
              <a:gdLst/>
              <a:ahLst/>
              <a:cxnLst/>
              <a:rect l="l" t="t" r="r" b="b"/>
              <a:pathLst>
                <a:path w="2917825" h="2122804">
                  <a:moveTo>
                    <a:pt x="0" y="0"/>
                  </a:moveTo>
                  <a:lnTo>
                    <a:pt x="0" y="2122213"/>
                  </a:lnTo>
                </a:path>
                <a:path w="2917825" h="2122804">
                  <a:moveTo>
                    <a:pt x="586259" y="0"/>
                  </a:moveTo>
                  <a:lnTo>
                    <a:pt x="586259" y="2122213"/>
                  </a:lnTo>
                </a:path>
                <a:path w="2917825" h="2122804">
                  <a:moveTo>
                    <a:pt x="1167691" y="0"/>
                  </a:moveTo>
                  <a:lnTo>
                    <a:pt x="1167691" y="2122213"/>
                  </a:lnTo>
                </a:path>
                <a:path w="2917825" h="2122804">
                  <a:moveTo>
                    <a:pt x="1749552" y="0"/>
                  </a:moveTo>
                  <a:lnTo>
                    <a:pt x="1749552" y="2122213"/>
                  </a:lnTo>
                </a:path>
                <a:path w="2917825" h="2122804">
                  <a:moveTo>
                    <a:pt x="2335490" y="0"/>
                  </a:moveTo>
                  <a:lnTo>
                    <a:pt x="2335490" y="2122213"/>
                  </a:lnTo>
                </a:path>
                <a:path w="2917825" h="2122804">
                  <a:moveTo>
                    <a:pt x="2917244" y="0"/>
                  </a:moveTo>
                  <a:lnTo>
                    <a:pt x="2917244" y="2122213"/>
                  </a:lnTo>
                </a:path>
              </a:pathLst>
            </a:custGeom>
            <a:ln w="44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891327" y="2155543"/>
              <a:ext cx="3521075" cy="2144395"/>
            </a:xfrm>
            <a:custGeom>
              <a:avLst/>
              <a:gdLst/>
              <a:ahLst/>
              <a:cxnLst/>
              <a:rect l="l" t="t" r="r" b="b"/>
              <a:pathLst>
                <a:path w="3521075" h="2144395">
                  <a:moveTo>
                    <a:pt x="21916" y="17362"/>
                  </a:moveTo>
                  <a:lnTo>
                    <a:pt x="3516537" y="17362"/>
                  </a:lnTo>
                </a:path>
                <a:path w="3521075" h="2144395">
                  <a:moveTo>
                    <a:pt x="3520721" y="17362"/>
                  </a:moveTo>
                  <a:lnTo>
                    <a:pt x="3520721" y="2139576"/>
                  </a:lnTo>
                </a:path>
                <a:path w="3521075" h="2144395">
                  <a:moveTo>
                    <a:pt x="3520721" y="2144056"/>
                  </a:moveTo>
                  <a:lnTo>
                    <a:pt x="26132" y="2144056"/>
                  </a:lnTo>
                </a:path>
                <a:path w="3521075" h="2144395">
                  <a:moveTo>
                    <a:pt x="21916" y="2144056"/>
                  </a:moveTo>
                  <a:lnTo>
                    <a:pt x="21916" y="21863"/>
                  </a:lnTo>
                </a:path>
                <a:path w="3521075" h="2144395">
                  <a:moveTo>
                    <a:pt x="21916" y="17362"/>
                  </a:moveTo>
                  <a:lnTo>
                    <a:pt x="21916" y="2139576"/>
                  </a:lnTo>
                </a:path>
                <a:path w="3521075" h="2144395">
                  <a:moveTo>
                    <a:pt x="0" y="2144056"/>
                  </a:moveTo>
                  <a:lnTo>
                    <a:pt x="17421" y="2144056"/>
                  </a:lnTo>
                </a:path>
                <a:path w="3521075" h="2144395">
                  <a:moveTo>
                    <a:pt x="0" y="1435172"/>
                  </a:moveTo>
                  <a:lnTo>
                    <a:pt x="17421" y="1435172"/>
                  </a:lnTo>
                </a:path>
                <a:path w="3521075" h="2144395">
                  <a:moveTo>
                    <a:pt x="0" y="726331"/>
                  </a:moveTo>
                  <a:lnTo>
                    <a:pt x="17421" y="726331"/>
                  </a:lnTo>
                </a:path>
                <a:path w="3521075" h="2144395">
                  <a:moveTo>
                    <a:pt x="0" y="17362"/>
                  </a:moveTo>
                  <a:lnTo>
                    <a:pt x="17421" y="17362"/>
                  </a:lnTo>
                </a:path>
                <a:path w="3521075" h="2144395">
                  <a:moveTo>
                    <a:pt x="21916" y="17362"/>
                  </a:moveTo>
                  <a:lnTo>
                    <a:pt x="3516537" y="17362"/>
                  </a:lnTo>
                </a:path>
                <a:path w="3521075" h="2144395">
                  <a:moveTo>
                    <a:pt x="21916" y="17362"/>
                  </a:moveTo>
                  <a:lnTo>
                    <a:pt x="21916" y="0"/>
                  </a:lnTo>
                </a:path>
                <a:path w="3521075" h="2144395">
                  <a:moveTo>
                    <a:pt x="603477" y="17362"/>
                  </a:moveTo>
                  <a:lnTo>
                    <a:pt x="603477" y="0"/>
                  </a:lnTo>
                </a:path>
                <a:path w="3521075" h="2144395">
                  <a:moveTo>
                    <a:pt x="1189736" y="17362"/>
                  </a:moveTo>
                  <a:lnTo>
                    <a:pt x="1189736" y="0"/>
                  </a:lnTo>
                </a:path>
                <a:path w="3521075" h="2144395">
                  <a:moveTo>
                    <a:pt x="1771168" y="17362"/>
                  </a:moveTo>
                  <a:lnTo>
                    <a:pt x="1771168" y="0"/>
                  </a:lnTo>
                </a:path>
                <a:path w="3521075" h="2144395">
                  <a:moveTo>
                    <a:pt x="2353030" y="17362"/>
                  </a:moveTo>
                  <a:lnTo>
                    <a:pt x="2353030" y="0"/>
                  </a:lnTo>
                </a:path>
                <a:path w="3521075" h="2144395">
                  <a:moveTo>
                    <a:pt x="2938967" y="17362"/>
                  </a:moveTo>
                  <a:lnTo>
                    <a:pt x="2938967" y="0"/>
                  </a:lnTo>
                </a:path>
                <a:path w="3521075" h="2144395">
                  <a:moveTo>
                    <a:pt x="3520721" y="17362"/>
                  </a:moveTo>
                  <a:lnTo>
                    <a:pt x="3520721" y="0"/>
                  </a:lnTo>
                </a:path>
              </a:pathLst>
            </a:custGeom>
            <a:ln w="44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908491" y="2689065"/>
              <a:ext cx="2917190" cy="1102995"/>
            </a:xfrm>
            <a:custGeom>
              <a:avLst/>
              <a:gdLst/>
              <a:ahLst/>
              <a:cxnLst/>
              <a:rect l="l" t="t" r="r" b="b"/>
              <a:pathLst>
                <a:path w="2917190" h="1102995">
                  <a:moveTo>
                    <a:pt x="0" y="0"/>
                  </a:moveTo>
                  <a:lnTo>
                    <a:pt x="288506" y="279836"/>
                  </a:lnTo>
                  <a:lnTo>
                    <a:pt x="581485" y="525055"/>
                  </a:lnTo>
                  <a:lnTo>
                    <a:pt x="874776" y="721830"/>
                  </a:lnTo>
                  <a:lnTo>
                    <a:pt x="1167745" y="883719"/>
                  </a:lnTo>
                  <a:lnTo>
                    <a:pt x="1456315" y="1006350"/>
                  </a:lnTo>
                  <a:lnTo>
                    <a:pt x="1749284" y="1102605"/>
                  </a:lnTo>
                  <a:lnTo>
                    <a:pt x="2042575" y="1015053"/>
                  </a:lnTo>
                  <a:lnTo>
                    <a:pt x="2331038" y="927501"/>
                  </a:lnTo>
                  <a:lnTo>
                    <a:pt x="2624114" y="839938"/>
                  </a:lnTo>
                  <a:lnTo>
                    <a:pt x="2917083" y="748195"/>
                  </a:lnTo>
                </a:path>
              </a:pathLst>
            </a:custGeom>
            <a:ln w="8703">
              <a:solidFill>
                <a:srgbClr val="33996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877864" y="3467824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59" h="48260">
                  <a:moveTo>
                    <a:pt x="48041" y="0"/>
                  </a:moveTo>
                  <a:lnTo>
                    <a:pt x="0" y="0"/>
                  </a:lnTo>
                  <a:lnTo>
                    <a:pt x="0" y="47996"/>
                  </a:lnTo>
                  <a:lnTo>
                    <a:pt x="48041" y="47996"/>
                  </a:lnTo>
                  <a:lnTo>
                    <a:pt x="4804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877864" y="3467824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59" h="48260">
                  <a:moveTo>
                    <a:pt x="0" y="47996"/>
                  </a:moveTo>
                  <a:lnTo>
                    <a:pt x="48041" y="47996"/>
                  </a:lnTo>
                  <a:lnTo>
                    <a:pt x="48041" y="0"/>
                  </a:lnTo>
                  <a:lnTo>
                    <a:pt x="0" y="0"/>
                  </a:lnTo>
                  <a:lnTo>
                    <a:pt x="0" y="47996"/>
                  </a:lnTo>
                  <a:close/>
                </a:path>
              </a:pathLst>
            </a:custGeom>
            <a:ln w="448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882616" y="2667416"/>
              <a:ext cx="57150" cy="57150"/>
            </a:xfrm>
            <a:custGeom>
              <a:avLst/>
              <a:gdLst/>
              <a:ahLst/>
              <a:cxnLst/>
              <a:rect l="l" t="t" r="r" b="b"/>
              <a:pathLst>
                <a:path w="57150" h="57150">
                  <a:moveTo>
                    <a:pt x="30627" y="0"/>
                  </a:moveTo>
                  <a:lnTo>
                    <a:pt x="0" y="26365"/>
                  </a:lnTo>
                  <a:lnTo>
                    <a:pt x="30627" y="57017"/>
                  </a:lnTo>
                  <a:lnTo>
                    <a:pt x="56759" y="26365"/>
                  </a:lnTo>
                  <a:lnTo>
                    <a:pt x="3062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882616" y="2667416"/>
              <a:ext cx="57150" cy="57150"/>
            </a:xfrm>
            <a:custGeom>
              <a:avLst/>
              <a:gdLst/>
              <a:ahLst/>
              <a:cxnLst/>
              <a:rect l="l" t="t" r="r" b="b"/>
              <a:pathLst>
                <a:path w="57150" h="57150">
                  <a:moveTo>
                    <a:pt x="30627" y="0"/>
                  </a:moveTo>
                  <a:lnTo>
                    <a:pt x="56759" y="26365"/>
                  </a:lnTo>
                  <a:lnTo>
                    <a:pt x="30627" y="57017"/>
                  </a:lnTo>
                  <a:lnTo>
                    <a:pt x="0" y="26365"/>
                  </a:lnTo>
                  <a:lnTo>
                    <a:pt x="30627" y="0"/>
                  </a:lnTo>
                  <a:close/>
                </a:path>
              </a:pathLst>
            </a:custGeom>
            <a:ln w="448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1175617" y="2947466"/>
              <a:ext cx="52705" cy="57150"/>
            </a:xfrm>
            <a:custGeom>
              <a:avLst/>
              <a:gdLst/>
              <a:ahLst/>
              <a:cxnLst/>
              <a:rect l="l" t="t" r="r" b="b"/>
              <a:pathLst>
                <a:path w="52705" h="57150">
                  <a:moveTo>
                    <a:pt x="26132" y="0"/>
                  </a:moveTo>
                  <a:lnTo>
                    <a:pt x="0" y="26150"/>
                  </a:lnTo>
                  <a:lnTo>
                    <a:pt x="26132" y="57017"/>
                  </a:lnTo>
                  <a:lnTo>
                    <a:pt x="52532" y="26150"/>
                  </a:lnTo>
                  <a:lnTo>
                    <a:pt x="2613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1175617" y="2947466"/>
              <a:ext cx="52705" cy="57150"/>
            </a:xfrm>
            <a:custGeom>
              <a:avLst/>
              <a:gdLst/>
              <a:ahLst/>
              <a:cxnLst/>
              <a:rect l="l" t="t" r="r" b="b"/>
              <a:pathLst>
                <a:path w="52705" h="57150">
                  <a:moveTo>
                    <a:pt x="26132" y="0"/>
                  </a:moveTo>
                  <a:lnTo>
                    <a:pt x="52532" y="26150"/>
                  </a:lnTo>
                  <a:lnTo>
                    <a:pt x="26132" y="57017"/>
                  </a:lnTo>
                  <a:lnTo>
                    <a:pt x="0" y="26150"/>
                  </a:lnTo>
                  <a:lnTo>
                    <a:pt x="26132" y="0"/>
                  </a:lnTo>
                  <a:close/>
                </a:path>
              </a:pathLst>
            </a:custGeom>
            <a:ln w="448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468629" y="3187969"/>
              <a:ext cx="57150" cy="57150"/>
            </a:xfrm>
            <a:custGeom>
              <a:avLst/>
              <a:gdLst/>
              <a:ahLst/>
              <a:cxnLst/>
              <a:rect l="l" t="t" r="r" b="b"/>
              <a:pathLst>
                <a:path w="57150" h="57150">
                  <a:moveTo>
                    <a:pt x="26175" y="0"/>
                  </a:moveTo>
                  <a:lnTo>
                    <a:pt x="0" y="30866"/>
                  </a:lnTo>
                  <a:lnTo>
                    <a:pt x="26175" y="57017"/>
                  </a:lnTo>
                  <a:lnTo>
                    <a:pt x="56748" y="30866"/>
                  </a:lnTo>
                  <a:lnTo>
                    <a:pt x="2617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468629" y="3187969"/>
              <a:ext cx="57150" cy="57150"/>
            </a:xfrm>
            <a:custGeom>
              <a:avLst/>
              <a:gdLst/>
              <a:ahLst/>
              <a:cxnLst/>
              <a:rect l="l" t="t" r="r" b="b"/>
              <a:pathLst>
                <a:path w="57150" h="57150">
                  <a:moveTo>
                    <a:pt x="26175" y="0"/>
                  </a:moveTo>
                  <a:lnTo>
                    <a:pt x="56748" y="30866"/>
                  </a:lnTo>
                  <a:lnTo>
                    <a:pt x="26175" y="57017"/>
                  </a:lnTo>
                  <a:lnTo>
                    <a:pt x="0" y="30866"/>
                  </a:lnTo>
                  <a:lnTo>
                    <a:pt x="26175" y="0"/>
                  </a:lnTo>
                  <a:close/>
                </a:path>
              </a:pathLst>
            </a:custGeom>
            <a:ln w="448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1757414" y="3389460"/>
              <a:ext cx="57150" cy="57150"/>
            </a:xfrm>
            <a:custGeom>
              <a:avLst/>
              <a:gdLst/>
              <a:ahLst/>
              <a:cxnLst/>
              <a:rect l="l" t="t" r="r" b="b"/>
              <a:pathLst>
                <a:path w="57150" h="57150">
                  <a:moveTo>
                    <a:pt x="30573" y="0"/>
                  </a:moveTo>
                  <a:lnTo>
                    <a:pt x="0" y="26150"/>
                  </a:lnTo>
                  <a:lnTo>
                    <a:pt x="30573" y="56696"/>
                  </a:lnTo>
                  <a:lnTo>
                    <a:pt x="56748" y="26150"/>
                  </a:lnTo>
                  <a:lnTo>
                    <a:pt x="3057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1757414" y="3389460"/>
              <a:ext cx="57150" cy="57150"/>
            </a:xfrm>
            <a:custGeom>
              <a:avLst/>
              <a:gdLst/>
              <a:ahLst/>
              <a:cxnLst/>
              <a:rect l="l" t="t" r="r" b="b"/>
              <a:pathLst>
                <a:path w="57150" h="57150">
                  <a:moveTo>
                    <a:pt x="30573" y="0"/>
                  </a:moveTo>
                  <a:lnTo>
                    <a:pt x="56748" y="26150"/>
                  </a:lnTo>
                  <a:lnTo>
                    <a:pt x="30573" y="56696"/>
                  </a:lnTo>
                  <a:lnTo>
                    <a:pt x="0" y="26150"/>
                  </a:lnTo>
                  <a:lnTo>
                    <a:pt x="30573" y="0"/>
                  </a:lnTo>
                  <a:close/>
                </a:path>
              </a:pathLst>
            </a:custGeom>
            <a:ln w="448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2050383" y="3551425"/>
              <a:ext cx="57150" cy="52705"/>
            </a:xfrm>
            <a:custGeom>
              <a:avLst/>
              <a:gdLst/>
              <a:ahLst/>
              <a:cxnLst/>
              <a:rect l="l" t="t" r="r" b="b"/>
              <a:pathLst>
                <a:path w="57150" h="52704">
                  <a:moveTo>
                    <a:pt x="30680" y="0"/>
                  </a:moveTo>
                  <a:lnTo>
                    <a:pt x="0" y="26108"/>
                  </a:lnTo>
                  <a:lnTo>
                    <a:pt x="30680" y="52484"/>
                  </a:lnTo>
                  <a:lnTo>
                    <a:pt x="56748" y="26108"/>
                  </a:lnTo>
                  <a:lnTo>
                    <a:pt x="3068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2050383" y="3551425"/>
              <a:ext cx="57150" cy="52705"/>
            </a:xfrm>
            <a:custGeom>
              <a:avLst/>
              <a:gdLst/>
              <a:ahLst/>
              <a:cxnLst/>
              <a:rect l="l" t="t" r="r" b="b"/>
              <a:pathLst>
                <a:path w="57150" h="52704">
                  <a:moveTo>
                    <a:pt x="30680" y="0"/>
                  </a:moveTo>
                  <a:lnTo>
                    <a:pt x="56748" y="26108"/>
                  </a:lnTo>
                  <a:lnTo>
                    <a:pt x="30680" y="52484"/>
                  </a:lnTo>
                  <a:lnTo>
                    <a:pt x="0" y="26108"/>
                  </a:lnTo>
                  <a:lnTo>
                    <a:pt x="30680" y="0"/>
                  </a:lnTo>
                  <a:close/>
                </a:path>
              </a:pathLst>
            </a:custGeom>
            <a:ln w="448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2343352" y="3673788"/>
              <a:ext cx="57150" cy="52705"/>
            </a:xfrm>
            <a:custGeom>
              <a:avLst/>
              <a:gdLst/>
              <a:ahLst/>
              <a:cxnLst/>
              <a:rect l="l" t="t" r="r" b="b"/>
              <a:pathLst>
                <a:path w="57150" h="52704">
                  <a:moveTo>
                    <a:pt x="26175" y="0"/>
                  </a:moveTo>
                  <a:lnTo>
                    <a:pt x="0" y="26376"/>
                  </a:lnTo>
                  <a:lnTo>
                    <a:pt x="26175" y="52484"/>
                  </a:lnTo>
                  <a:lnTo>
                    <a:pt x="56748" y="26376"/>
                  </a:lnTo>
                  <a:lnTo>
                    <a:pt x="2617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2343352" y="3673788"/>
              <a:ext cx="57150" cy="52705"/>
            </a:xfrm>
            <a:custGeom>
              <a:avLst/>
              <a:gdLst/>
              <a:ahLst/>
              <a:cxnLst/>
              <a:rect l="l" t="t" r="r" b="b"/>
              <a:pathLst>
                <a:path w="57150" h="52704">
                  <a:moveTo>
                    <a:pt x="26175" y="0"/>
                  </a:moveTo>
                  <a:lnTo>
                    <a:pt x="56748" y="26376"/>
                  </a:lnTo>
                  <a:lnTo>
                    <a:pt x="26175" y="52484"/>
                  </a:lnTo>
                  <a:lnTo>
                    <a:pt x="0" y="26376"/>
                  </a:lnTo>
                  <a:lnTo>
                    <a:pt x="26175" y="0"/>
                  </a:lnTo>
                  <a:close/>
                </a:path>
              </a:pathLst>
            </a:custGeom>
            <a:ln w="448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2636428" y="3765830"/>
              <a:ext cx="57150" cy="57150"/>
            </a:xfrm>
            <a:custGeom>
              <a:avLst/>
              <a:gdLst/>
              <a:ahLst/>
              <a:cxnLst/>
              <a:rect l="l" t="t" r="r" b="b"/>
              <a:pathLst>
                <a:path w="57150" h="57150">
                  <a:moveTo>
                    <a:pt x="26067" y="0"/>
                  </a:moveTo>
                  <a:lnTo>
                    <a:pt x="0" y="30588"/>
                  </a:lnTo>
                  <a:lnTo>
                    <a:pt x="26067" y="56696"/>
                  </a:lnTo>
                  <a:lnTo>
                    <a:pt x="56748" y="30588"/>
                  </a:lnTo>
                  <a:lnTo>
                    <a:pt x="2606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2636428" y="3765830"/>
              <a:ext cx="57150" cy="57150"/>
            </a:xfrm>
            <a:custGeom>
              <a:avLst/>
              <a:gdLst/>
              <a:ahLst/>
              <a:cxnLst/>
              <a:rect l="l" t="t" r="r" b="b"/>
              <a:pathLst>
                <a:path w="57150" h="57150">
                  <a:moveTo>
                    <a:pt x="26067" y="0"/>
                  </a:moveTo>
                  <a:lnTo>
                    <a:pt x="56748" y="30588"/>
                  </a:lnTo>
                  <a:lnTo>
                    <a:pt x="26067" y="56696"/>
                  </a:lnTo>
                  <a:lnTo>
                    <a:pt x="0" y="30588"/>
                  </a:lnTo>
                  <a:lnTo>
                    <a:pt x="26067" y="0"/>
                  </a:lnTo>
                  <a:close/>
                </a:path>
              </a:pathLst>
            </a:custGeom>
            <a:ln w="448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2925213" y="3678278"/>
              <a:ext cx="57150" cy="57150"/>
            </a:xfrm>
            <a:custGeom>
              <a:avLst/>
              <a:gdLst/>
              <a:ahLst/>
              <a:cxnLst/>
              <a:rect l="l" t="t" r="r" b="b"/>
              <a:pathLst>
                <a:path w="57150" h="57150">
                  <a:moveTo>
                    <a:pt x="30573" y="0"/>
                  </a:moveTo>
                  <a:lnTo>
                    <a:pt x="0" y="30588"/>
                  </a:lnTo>
                  <a:lnTo>
                    <a:pt x="30573" y="56696"/>
                  </a:lnTo>
                  <a:lnTo>
                    <a:pt x="56748" y="30588"/>
                  </a:lnTo>
                  <a:lnTo>
                    <a:pt x="3057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2925213" y="3678278"/>
              <a:ext cx="57150" cy="57150"/>
            </a:xfrm>
            <a:custGeom>
              <a:avLst/>
              <a:gdLst/>
              <a:ahLst/>
              <a:cxnLst/>
              <a:rect l="l" t="t" r="r" b="b"/>
              <a:pathLst>
                <a:path w="57150" h="57150">
                  <a:moveTo>
                    <a:pt x="30573" y="0"/>
                  </a:moveTo>
                  <a:lnTo>
                    <a:pt x="56748" y="30588"/>
                  </a:lnTo>
                  <a:lnTo>
                    <a:pt x="30573" y="56696"/>
                  </a:lnTo>
                  <a:lnTo>
                    <a:pt x="0" y="30588"/>
                  </a:lnTo>
                  <a:lnTo>
                    <a:pt x="30573" y="0"/>
                  </a:lnTo>
                  <a:close/>
                </a:path>
              </a:pathLst>
            </a:custGeom>
            <a:ln w="448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3218182" y="3590716"/>
              <a:ext cx="57150" cy="57150"/>
            </a:xfrm>
            <a:custGeom>
              <a:avLst/>
              <a:gdLst/>
              <a:ahLst/>
              <a:cxnLst/>
              <a:rect l="l" t="t" r="r" b="b"/>
              <a:pathLst>
                <a:path w="57150" h="57150">
                  <a:moveTo>
                    <a:pt x="26175" y="0"/>
                  </a:moveTo>
                  <a:lnTo>
                    <a:pt x="0" y="30598"/>
                  </a:lnTo>
                  <a:lnTo>
                    <a:pt x="26175" y="56964"/>
                  </a:lnTo>
                  <a:lnTo>
                    <a:pt x="56748" y="30598"/>
                  </a:lnTo>
                  <a:lnTo>
                    <a:pt x="2617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3218182" y="3590716"/>
              <a:ext cx="57150" cy="57150"/>
            </a:xfrm>
            <a:custGeom>
              <a:avLst/>
              <a:gdLst/>
              <a:ahLst/>
              <a:cxnLst/>
              <a:rect l="l" t="t" r="r" b="b"/>
              <a:pathLst>
                <a:path w="57150" h="57150">
                  <a:moveTo>
                    <a:pt x="26175" y="0"/>
                  </a:moveTo>
                  <a:lnTo>
                    <a:pt x="56748" y="30598"/>
                  </a:lnTo>
                  <a:lnTo>
                    <a:pt x="26175" y="56964"/>
                  </a:lnTo>
                  <a:lnTo>
                    <a:pt x="0" y="30598"/>
                  </a:lnTo>
                  <a:lnTo>
                    <a:pt x="26175" y="0"/>
                  </a:lnTo>
                  <a:close/>
                </a:path>
              </a:pathLst>
            </a:custGeom>
            <a:ln w="448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3511151" y="3503163"/>
              <a:ext cx="57150" cy="57150"/>
            </a:xfrm>
            <a:custGeom>
              <a:avLst/>
              <a:gdLst/>
              <a:ahLst/>
              <a:cxnLst/>
              <a:rect l="l" t="t" r="r" b="b"/>
              <a:pathLst>
                <a:path w="57150" h="57150">
                  <a:moveTo>
                    <a:pt x="26175" y="0"/>
                  </a:moveTo>
                  <a:lnTo>
                    <a:pt x="0" y="30588"/>
                  </a:lnTo>
                  <a:lnTo>
                    <a:pt x="26175" y="56964"/>
                  </a:lnTo>
                  <a:lnTo>
                    <a:pt x="56748" y="30588"/>
                  </a:lnTo>
                  <a:lnTo>
                    <a:pt x="2617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3511151" y="3503163"/>
              <a:ext cx="57150" cy="57150"/>
            </a:xfrm>
            <a:custGeom>
              <a:avLst/>
              <a:gdLst/>
              <a:ahLst/>
              <a:cxnLst/>
              <a:rect l="l" t="t" r="r" b="b"/>
              <a:pathLst>
                <a:path w="57150" h="57150">
                  <a:moveTo>
                    <a:pt x="26175" y="0"/>
                  </a:moveTo>
                  <a:lnTo>
                    <a:pt x="56748" y="30588"/>
                  </a:lnTo>
                  <a:lnTo>
                    <a:pt x="26175" y="56964"/>
                  </a:lnTo>
                  <a:lnTo>
                    <a:pt x="0" y="30588"/>
                  </a:lnTo>
                  <a:lnTo>
                    <a:pt x="26175" y="0"/>
                  </a:lnTo>
                  <a:close/>
                </a:path>
              </a:pathLst>
            </a:custGeom>
            <a:ln w="448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3799936" y="3411431"/>
              <a:ext cx="57150" cy="57150"/>
            </a:xfrm>
            <a:custGeom>
              <a:avLst/>
              <a:gdLst/>
              <a:ahLst/>
              <a:cxnLst/>
              <a:rect l="l" t="t" r="r" b="b"/>
              <a:pathLst>
                <a:path w="57150" h="57150">
                  <a:moveTo>
                    <a:pt x="30358" y="0"/>
                  </a:moveTo>
                  <a:lnTo>
                    <a:pt x="0" y="30545"/>
                  </a:lnTo>
                  <a:lnTo>
                    <a:pt x="30358" y="56696"/>
                  </a:lnTo>
                  <a:lnTo>
                    <a:pt x="56748" y="30545"/>
                  </a:lnTo>
                  <a:lnTo>
                    <a:pt x="3035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3799936" y="3411431"/>
              <a:ext cx="57150" cy="57150"/>
            </a:xfrm>
            <a:custGeom>
              <a:avLst/>
              <a:gdLst/>
              <a:ahLst/>
              <a:cxnLst/>
              <a:rect l="l" t="t" r="r" b="b"/>
              <a:pathLst>
                <a:path w="57150" h="57150">
                  <a:moveTo>
                    <a:pt x="30358" y="0"/>
                  </a:moveTo>
                  <a:lnTo>
                    <a:pt x="56748" y="30545"/>
                  </a:lnTo>
                  <a:lnTo>
                    <a:pt x="30358" y="56696"/>
                  </a:lnTo>
                  <a:lnTo>
                    <a:pt x="0" y="30545"/>
                  </a:lnTo>
                  <a:lnTo>
                    <a:pt x="30358" y="0"/>
                  </a:lnTo>
                  <a:close/>
                </a:path>
              </a:pathLst>
            </a:custGeom>
            <a:ln w="448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952045" y="3432749"/>
              <a:ext cx="389890" cy="127000"/>
            </a:xfrm>
            <a:custGeom>
              <a:avLst/>
              <a:gdLst/>
              <a:ahLst/>
              <a:cxnLst/>
              <a:rect l="l" t="t" r="r" b="b"/>
              <a:pathLst>
                <a:path w="389890" h="127000">
                  <a:moveTo>
                    <a:pt x="389344" y="0"/>
                  </a:moveTo>
                  <a:lnTo>
                    <a:pt x="0" y="0"/>
                  </a:lnTo>
                  <a:lnTo>
                    <a:pt x="0" y="126853"/>
                  </a:lnTo>
                  <a:lnTo>
                    <a:pt x="389344" y="126853"/>
                  </a:lnTo>
                  <a:lnTo>
                    <a:pt x="389344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 descr=""/>
          <p:cNvSpPr txBox="1"/>
          <p:nvPr/>
        </p:nvSpPr>
        <p:spPr>
          <a:xfrm>
            <a:off x="460532" y="3091424"/>
            <a:ext cx="104139" cy="275590"/>
          </a:xfrm>
          <a:prstGeom prst="rect">
            <a:avLst/>
          </a:prstGeom>
        </p:spPr>
        <p:txBody>
          <a:bodyPr wrap="square" lIns="0" tIns="571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550" b="1">
                <a:latin typeface="Arial"/>
                <a:cs typeface="Arial"/>
              </a:rPr>
              <a:t>VPN</a:t>
            </a:r>
            <a:r>
              <a:rPr dirty="0" sz="550" spc="-20" b="1">
                <a:latin typeface="Arial"/>
                <a:cs typeface="Arial"/>
              </a:rPr>
              <a:t> </a:t>
            </a:r>
            <a:r>
              <a:rPr dirty="0" sz="550" spc="-25" b="1">
                <a:latin typeface="Arial"/>
                <a:cs typeface="Arial"/>
              </a:rPr>
              <a:t>($)</a:t>
            </a:r>
            <a:endParaRPr sz="550">
              <a:latin typeface="Arial"/>
              <a:cs typeface="Arial"/>
            </a:endParaRPr>
          </a:p>
        </p:txBody>
      </p:sp>
      <p:grpSp>
        <p:nvGrpSpPr>
          <p:cNvPr id="36" name="object 36" descr=""/>
          <p:cNvGrpSpPr/>
          <p:nvPr/>
        </p:nvGrpSpPr>
        <p:grpSpPr>
          <a:xfrm>
            <a:off x="5065029" y="3901089"/>
            <a:ext cx="3528695" cy="2141220"/>
            <a:chOff x="5065029" y="3901089"/>
            <a:chExt cx="3528695" cy="2141220"/>
          </a:xfrm>
        </p:grpSpPr>
        <p:sp>
          <p:nvSpPr>
            <p:cNvPr id="37" name="object 37" descr=""/>
            <p:cNvSpPr/>
            <p:nvPr/>
          </p:nvSpPr>
          <p:spPr>
            <a:xfrm>
              <a:off x="5080739" y="3901839"/>
              <a:ext cx="3512185" cy="2139315"/>
            </a:xfrm>
            <a:custGeom>
              <a:avLst/>
              <a:gdLst/>
              <a:ahLst/>
              <a:cxnLst/>
              <a:rect l="l" t="t" r="r" b="b"/>
              <a:pathLst>
                <a:path w="3512184" h="2139315">
                  <a:moveTo>
                    <a:pt x="21905" y="2139242"/>
                  </a:moveTo>
                  <a:lnTo>
                    <a:pt x="3510647" y="2139242"/>
                  </a:lnTo>
                </a:path>
                <a:path w="3512184" h="2139315">
                  <a:moveTo>
                    <a:pt x="21905" y="1433098"/>
                  </a:moveTo>
                  <a:lnTo>
                    <a:pt x="3510647" y="1433098"/>
                  </a:lnTo>
                </a:path>
                <a:path w="3512184" h="2139315">
                  <a:moveTo>
                    <a:pt x="21905" y="726654"/>
                  </a:moveTo>
                  <a:lnTo>
                    <a:pt x="3510647" y="728047"/>
                  </a:lnTo>
                </a:path>
                <a:path w="3512184" h="2139315">
                  <a:moveTo>
                    <a:pt x="602039" y="21860"/>
                  </a:moveTo>
                  <a:lnTo>
                    <a:pt x="602039" y="2139242"/>
                  </a:lnTo>
                </a:path>
                <a:path w="3512184" h="2139315">
                  <a:moveTo>
                    <a:pt x="1186249" y="21860"/>
                  </a:moveTo>
                  <a:lnTo>
                    <a:pt x="1186249" y="2139242"/>
                  </a:lnTo>
                </a:path>
                <a:path w="3512184" h="2139315">
                  <a:moveTo>
                    <a:pt x="1766168" y="21860"/>
                  </a:moveTo>
                  <a:lnTo>
                    <a:pt x="1766168" y="2139242"/>
                  </a:lnTo>
                </a:path>
                <a:path w="3512184" h="2139315">
                  <a:moveTo>
                    <a:pt x="2346302" y="21860"/>
                  </a:moveTo>
                  <a:lnTo>
                    <a:pt x="2346302" y="2139242"/>
                  </a:lnTo>
                </a:path>
                <a:path w="3512184" h="2139315">
                  <a:moveTo>
                    <a:pt x="2930513" y="21860"/>
                  </a:moveTo>
                  <a:lnTo>
                    <a:pt x="2931800" y="2139242"/>
                  </a:lnTo>
                </a:path>
                <a:path w="3512184" h="2139315">
                  <a:moveTo>
                    <a:pt x="3510647" y="21860"/>
                  </a:moveTo>
                  <a:lnTo>
                    <a:pt x="3511934" y="2139242"/>
                  </a:lnTo>
                </a:path>
                <a:path w="3512184" h="2139315">
                  <a:moveTo>
                    <a:pt x="21905" y="21860"/>
                  </a:moveTo>
                  <a:lnTo>
                    <a:pt x="3510647" y="21860"/>
                  </a:lnTo>
                  <a:lnTo>
                    <a:pt x="3510647" y="2139242"/>
                  </a:lnTo>
                  <a:lnTo>
                    <a:pt x="21905" y="2139242"/>
                  </a:lnTo>
                  <a:lnTo>
                    <a:pt x="21905" y="21860"/>
                  </a:lnTo>
                  <a:lnTo>
                    <a:pt x="21905" y="2139242"/>
                  </a:lnTo>
                </a:path>
                <a:path w="3512184" h="2139315">
                  <a:moveTo>
                    <a:pt x="0" y="2139242"/>
                  </a:moveTo>
                  <a:lnTo>
                    <a:pt x="21905" y="2139242"/>
                  </a:lnTo>
                </a:path>
                <a:path w="3512184" h="2139315">
                  <a:moveTo>
                    <a:pt x="0" y="1433098"/>
                  </a:moveTo>
                  <a:lnTo>
                    <a:pt x="21905" y="1433098"/>
                  </a:lnTo>
                </a:path>
                <a:path w="3512184" h="2139315">
                  <a:moveTo>
                    <a:pt x="0" y="726654"/>
                  </a:moveTo>
                  <a:lnTo>
                    <a:pt x="21905" y="728047"/>
                  </a:lnTo>
                </a:path>
                <a:path w="3512184" h="2139315">
                  <a:moveTo>
                    <a:pt x="0" y="21860"/>
                  </a:moveTo>
                  <a:lnTo>
                    <a:pt x="21905" y="21860"/>
                  </a:lnTo>
                  <a:lnTo>
                    <a:pt x="3510647" y="21860"/>
                  </a:lnTo>
                </a:path>
                <a:path w="3512184" h="2139315">
                  <a:moveTo>
                    <a:pt x="21905" y="21860"/>
                  </a:moveTo>
                  <a:lnTo>
                    <a:pt x="21905" y="0"/>
                  </a:lnTo>
                </a:path>
                <a:path w="3512184" h="2139315">
                  <a:moveTo>
                    <a:pt x="602039" y="21860"/>
                  </a:moveTo>
                  <a:lnTo>
                    <a:pt x="602039" y="0"/>
                  </a:lnTo>
                </a:path>
                <a:path w="3512184" h="2139315">
                  <a:moveTo>
                    <a:pt x="1186249" y="21860"/>
                  </a:moveTo>
                  <a:lnTo>
                    <a:pt x="1186249" y="0"/>
                  </a:lnTo>
                </a:path>
                <a:path w="3512184" h="2139315">
                  <a:moveTo>
                    <a:pt x="1766168" y="21860"/>
                  </a:moveTo>
                  <a:lnTo>
                    <a:pt x="1766168" y="0"/>
                  </a:lnTo>
                </a:path>
                <a:path w="3512184" h="2139315">
                  <a:moveTo>
                    <a:pt x="2346302" y="21860"/>
                  </a:moveTo>
                  <a:lnTo>
                    <a:pt x="2346302" y="0"/>
                  </a:lnTo>
                </a:path>
                <a:path w="3512184" h="2139315">
                  <a:moveTo>
                    <a:pt x="2930513" y="21860"/>
                  </a:moveTo>
                  <a:lnTo>
                    <a:pt x="2931800" y="0"/>
                  </a:lnTo>
                </a:path>
                <a:path w="3512184" h="2139315">
                  <a:moveTo>
                    <a:pt x="3510647" y="21860"/>
                  </a:moveTo>
                  <a:lnTo>
                    <a:pt x="351193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5097892" y="4437106"/>
              <a:ext cx="2908935" cy="1098550"/>
            </a:xfrm>
            <a:custGeom>
              <a:avLst/>
              <a:gdLst/>
              <a:ahLst/>
              <a:cxnLst/>
              <a:rect l="l" t="t" r="r" b="b"/>
              <a:pathLst>
                <a:path w="2908934" h="1098550">
                  <a:moveTo>
                    <a:pt x="0" y="0"/>
                  </a:moveTo>
                  <a:lnTo>
                    <a:pt x="287449" y="278188"/>
                  </a:lnTo>
                  <a:lnTo>
                    <a:pt x="580166" y="523157"/>
                  </a:lnTo>
                  <a:lnTo>
                    <a:pt x="872914" y="719046"/>
                  </a:lnTo>
                  <a:lnTo>
                    <a:pt x="1164376" y="880172"/>
                  </a:lnTo>
                  <a:lnTo>
                    <a:pt x="1453048" y="1002517"/>
                  </a:lnTo>
                  <a:lnTo>
                    <a:pt x="1744295" y="1097965"/>
                  </a:lnTo>
                  <a:lnTo>
                    <a:pt x="2036937" y="1010158"/>
                  </a:lnTo>
                  <a:lnTo>
                    <a:pt x="2324429" y="923936"/>
                  </a:lnTo>
                  <a:lnTo>
                    <a:pt x="2617178" y="836397"/>
                  </a:lnTo>
                  <a:lnTo>
                    <a:pt x="2908532" y="744871"/>
                  </a:lnTo>
                </a:path>
              </a:pathLst>
            </a:custGeom>
            <a:ln w="8966">
              <a:solidFill>
                <a:srgbClr val="33996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5068328" y="5639498"/>
              <a:ext cx="47625" cy="47625"/>
            </a:xfrm>
            <a:custGeom>
              <a:avLst/>
              <a:gdLst/>
              <a:ahLst/>
              <a:cxnLst/>
              <a:rect l="l" t="t" r="r" b="b"/>
              <a:pathLst>
                <a:path w="47625" h="47625">
                  <a:moveTo>
                    <a:pt x="47512" y="0"/>
                  </a:moveTo>
                  <a:lnTo>
                    <a:pt x="0" y="0"/>
                  </a:lnTo>
                  <a:lnTo>
                    <a:pt x="0" y="47462"/>
                  </a:lnTo>
                  <a:lnTo>
                    <a:pt x="47512" y="47462"/>
                  </a:lnTo>
                  <a:lnTo>
                    <a:pt x="4751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5068328" y="5639498"/>
              <a:ext cx="47625" cy="47625"/>
            </a:xfrm>
            <a:custGeom>
              <a:avLst/>
              <a:gdLst/>
              <a:ahLst/>
              <a:cxnLst/>
              <a:rect l="l" t="t" r="r" b="b"/>
              <a:pathLst>
                <a:path w="47625" h="47625">
                  <a:moveTo>
                    <a:pt x="0" y="47462"/>
                  </a:moveTo>
                  <a:lnTo>
                    <a:pt x="47512" y="47462"/>
                  </a:lnTo>
                  <a:lnTo>
                    <a:pt x="47512" y="0"/>
                  </a:lnTo>
                  <a:lnTo>
                    <a:pt x="0" y="0"/>
                  </a:lnTo>
                  <a:lnTo>
                    <a:pt x="0" y="47462"/>
                  </a:lnTo>
                  <a:close/>
                </a:path>
              </a:pathLst>
            </a:custGeom>
            <a:ln w="395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5067008" y="4409994"/>
              <a:ext cx="57150" cy="58419"/>
            </a:xfrm>
            <a:custGeom>
              <a:avLst/>
              <a:gdLst/>
              <a:ahLst/>
              <a:cxnLst/>
              <a:rect l="l" t="t" r="r" b="b"/>
              <a:pathLst>
                <a:path w="57150" h="58420">
                  <a:moveTo>
                    <a:pt x="30883" y="0"/>
                  </a:moveTo>
                  <a:lnTo>
                    <a:pt x="0" y="27111"/>
                  </a:lnTo>
                  <a:lnTo>
                    <a:pt x="30883" y="57973"/>
                  </a:lnTo>
                  <a:lnTo>
                    <a:pt x="56747" y="27111"/>
                  </a:lnTo>
                  <a:lnTo>
                    <a:pt x="3088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5067008" y="4409994"/>
              <a:ext cx="57150" cy="58419"/>
            </a:xfrm>
            <a:custGeom>
              <a:avLst/>
              <a:gdLst/>
              <a:ahLst/>
              <a:cxnLst/>
              <a:rect l="l" t="t" r="r" b="b"/>
              <a:pathLst>
                <a:path w="57150" h="58420">
                  <a:moveTo>
                    <a:pt x="30883" y="0"/>
                  </a:moveTo>
                  <a:lnTo>
                    <a:pt x="56747" y="27111"/>
                  </a:lnTo>
                  <a:lnTo>
                    <a:pt x="30883" y="57973"/>
                  </a:lnTo>
                  <a:lnTo>
                    <a:pt x="0" y="27111"/>
                  </a:lnTo>
                  <a:lnTo>
                    <a:pt x="30883" y="0"/>
                  </a:lnTo>
                  <a:close/>
                </a:path>
              </a:pathLst>
            </a:custGeom>
            <a:ln w="395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5359735" y="4689683"/>
              <a:ext cx="52069" cy="57150"/>
            </a:xfrm>
            <a:custGeom>
              <a:avLst/>
              <a:gdLst/>
              <a:ahLst/>
              <a:cxnLst/>
              <a:rect l="l" t="t" r="r" b="b"/>
              <a:pathLst>
                <a:path w="52070" h="57150">
                  <a:moveTo>
                    <a:pt x="25606" y="0"/>
                  </a:moveTo>
                  <a:lnTo>
                    <a:pt x="0" y="25611"/>
                  </a:lnTo>
                  <a:lnTo>
                    <a:pt x="25606" y="56687"/>
                  </a:lnTo>
                  <a:lnTo>
                    <a:pt x="51480" y="25611"/>
                  </a:lnTo>
                  <a:lnTo>
                    <a:pt x="2560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5359735" y="4689683"/>
              <a:ext cx="52069" cy="57150"/>
            </a:xfrm>
            <a:custGeom>
              <a:avLst/>
              <a:gdLst/>
              <a:ahLst/>
              <a:cxnLst/>
              <a:rect l="l" t="t" r="r" b="b"/>
              <a:pathLst>
                <a:path w="52070" h="57150">
                  <a:moveTo>
                    <a:pt x="25606" y="0"/>
                  </a:moveTo>
                  <a:lnTo>
                    <a:pt x="51480" y="25611"/>
                  </a:lnTo>
                  <a:lnTo>
                    <a:pt x="25606" y="56687"/>
                  </a:lnTo>
                  <a:lnTo>
                    <a:pt x="0" y="25611"/>
                  </a:lnTo>
                  <a:lnTo>
                    <a:pt x="25606" y="0"/>
                  </a:lnTo>
                  <a:close/>
                </a:path>
              </a:pathLst>
            </a:custGeom>
            <a:ln w="395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5652205" y="4929400"/>
              <a:ext cx="55880" cy="57150"/>
            </a:xfrm>
            <a:custGeom>
              <a:avLst/>
              <a:gdLst/>
              <a:ahLst/>
              <a:cxnLst/>
              <a:rect l="l" t="t" r="r" b="b"/>
              <a:pathLst>
                <a:path w="55879" h="57150">
                  <a:moveTo>
                    <a:pt x="25852" y="0"/>
                  </a:moveTo>
                  <a:lnTo>
                    <a:pt x="0" y="30862"/>
                  </a:lnTo>
                  <a:lnTo>
                    <a:pt x="25852" y="56687"/>
                  </a:lnTo>
                  <a:lnTo>
                    <a:pt x="55460" y="30862"/>
                  </a:lnTo>
                  <a:lnTo>
                    <a:pt x="2585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5652205" y="4929400"/>
              <a:ext cx="55880" cy="57150"/>
            </a:xfrm>
            <a:custGeom>
              <a:avLst/>
              <a:gdLst/>
              <a:ahLst/>
              <a:cxnLst/>
              <a:rect l="l" t="t" r="r" b="b"/>
              <a:pathLst>
                <a:path w="55879" h="57150">
                  <a:moveTo>
                    <a:pt x="25852" y="0"/>
                  </a:moveTo>
                  <a:lnTo>
                    <a:pt x="55460" y="30862"/>
                  </a:lnTo>
                  <a:lnTo>
                    <a:pt x="25852" y="56687"/>
                  </a:lnTo>
                  <a:lnTo>
                    <a:pt x="0" y="30862"/>
                  </a:lnTo>
                  <a:lnTo>
                    <a:pt x="25852" y="0"/>
                  </a:lnTo>
                  <a:close/>
                </a:path>
              </a:pathLst>
            </a:custGeom>
            <a:ln w="395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5939698" y="5129040"/>
              <a:ext cx="57150" cy="58419"/>
            </a:xfrm>
            <a:custGeom>
              <a:avLst/>
              <a:gdLst/>
              <a:ahLst/>
              <a:cxnLst/>
              <a:rect l="l" t="t" r="r" b="b"/>
              <a:pathLst>
                <a:path w="57150" h="58420">
                  <a:moveTo>
                    <a:pt x="29821" y="0"/>
                  </a:moveTo>
                  <a:lnTo>
                    <a:pt x="0" y="27111"/>
                  </a:lnTo>
                  <a:lnTo>
                    <a:pt x="29821" y="57973"/>
                  </a:lnTo>
                  <a:lnTo>
                    <a:pt x="56747" y="27111"/>
                  </a:lnTo>
                  <a:lnTo>
                    <a:pt x="2982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5939698" y="5129040"/>
              <a:ext cx="57150" cy="58419"/>
            </a:xfrm>
            <a:custGeom>
              <a:avLst/>
              <a:gdLst/>
              <a:ahLst/>
              <a:cxnLst/>
              <a:rect l="l" t="t" r="r" b="b"/>
              <a:pathLst>
                <a:path w="57150" h="58420">
                  <a:moveTo>
                    <a:pt x="29821" y="0"/>
                  </a:moveTo>
                  <a:lnTo>
                    <a:pt x="56747" y="27111"/>
                  </a:lnTo>
                  <a:lnTo>
                    <a:pt x="29821" y="57973"/>
                  </a:lnTo>
                  <a:lnTo>
                    <a:pt x="0" y="27111"/>
                  </a:lnTo>
                  <a:lnTo>
                    <a:pt x="29821" y="0"/>
                  </a:lnTo>
                  <a:close/>
                </a:path>
              </a:pathLst>
            </a:custGeom>
            <a:ln w="395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6232339" y="5290113"/>
              <a:ext cx="55880" cy="53340"/>
            </a:xfrm>
            <a:custGeom>
              <a:avLst/>
              <a:gdLst/>
              <a:ahLst/>
              <a:cxnLst/>
              <a:rect l="l" t="t" r="r" b="b"/>
              <a:pathLst>
                <a:path w="55879" h="53339">
                  <a:moveTo>
                    <a:pt x="29929" y="0"/>
                  </a:moveTo>
                  <a:lnTo>
                    <a:pt x="0" y="27165"/>
                  </a:lnTo>
                  <a:lnTo>
                    <a:pt x="29929" y="52733"/>
                  </a:lnTo>
                  <a:lnTo>
                    <a:pt x="55460" y="27165"/>
                  </a:lnTo>
                  <a:lnTo>
                    <a:pt x="2992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6232339" y="5290113"/>
              <a:ext cx="55880" cy="53340"/>
            </a:xfrm>
            <a:custGeom>
              <a:avLst/>
              <a:gdLst/>
              <a:ahLst/>
              <a:cxnLst/>
              <a:rect l="l" t="t" r="r" b="b"/>
              <a:pathLst>
                <a:path w="55879" h="53339">
                  <a:moveTo>
                    <a:pt x="29929" y="0"/>
                  </a:moveTo>
                  <a:lnTo>
                    <a:pt x="55460" y="27165"/>
                  </a:lnTo>
                  <a:lnTo>
                    <a:pt x="29929" y="52733"/>
                  </a:lnTo>
                  <a:lnTo>
                    <a:pt x="0" y="27165"/>
                  </a:lnTo>
                  <a:lnTo>
                    <a:pt x="29929" y="0"/>
                  </a:lnTo>
                  <a:close/>
                </a:path>
              </a:pathLst>
            </a:custGeom>
            <a:ln w="395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6523801" y="5412458"/>
              <a:ext cx="57150" cy="53340"/>
            </a:xfrm>
            <a:custGeom>
              <a:avLst/>
              <a:gdLst/>
              <a:ahLst/>
              <a:cxnLst/>
              <a:rect l="l" t="t" r="r" b="b"/>
              <a:pathLst>
                <a:path w="57150" h="53339">
                  <a:moveTo>
                    <a:pt x="25852" y="0"/>
                  </a:moveTo>
                  <a:lnTo>
                    <a:pt x="0" y="25847"/>
                  </a:lnTo>
                  <a:lnTo>
                    <a:pt x="25852" y="53001"/>
                  </a:lnTo>
                  <a:lnTo>
                    <a:pt x="56747" y="25847"/>
                  </a:lnTo>
                  <a:lnTo>
                    <a:pt x="2585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6523801" y="5412458"/>
              <a:ext cx="57150" cy="53340"/>
            </a:xfrm>
            <a:custGeom>
              <a:avLst/>
              <a:gdLst/>
              <a:ahLst/>
              <a:cxnLst/>
              <a:rect l="l" t="t" r="r" b="b"/>
              <a:pathLst>
                <a:path w="57150" h="53339">
                  <a:moveTo>
                    <a:pt x="25852" y="0"/>
                  </a:moveTo>
                  <a:lnTo>
                    <a:pt x="56747" y="25847"/>
                  </a:lnTo>
                  <a:lnTo>
                    <a:pt x="25852" y="53001"/>
                  </a:lnTo>
                  <a:lnTo>
                    <a:pt x="0" y="25847"/>
                  </a:lnTo>
                  <a:lnTo>
                    <a:pt x="25852" y="0"/>
                  </a:lnTo>
                  <a:close/>
                </a:path>
              </a:pathLst>
            </a:custGeom>
            <a:ln w="395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6816550" y="5503962"/>
              <a:ext cx="57150" cy="57150"/>
            </a:xfrm>
            <a:custGeom>
              <a:avLst/>
              <a:gdLst/>
              <a:ahLst/>
              <a:cxnLst/>
              <a:rect l="l" t="t" r="r" b="b"/>
              <a:pathLst>
                <a:path w="57150" h="57150">
                  <a:moveTo>
                    <a:pt x="25638" y="0"/>
                  </a:moveTo>
                  <a:lnTo>
                    <a:pt x="0" y="31108"/>
                  </a:lnTo>
                  <a:lnTo>
                    <a:pt x="25638" y="56687"/>
                  </a:lnTo>
                  <a:lnTo>
                    <a:pt x="56747" y="31108"/>
                  </a:lnTo>
                  <a:lnTo>
                    <a:pt x="2563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6816550" y="5503962"/>
              <a:ext cx="57150" cy="57150"/>
            </a:xfrm>
            <a:custGeom>
              <a:avLst/>
              <a:gdLst/>
              <a:ahLst/>
              <a:cxnLst/>
              <a:rect l="l" t="t" r="r" b="b"/>
              <a:pathLst>
                <a:path w="57150" h="57150">
                  <a:moveTo>
                    <a:pt x="25638" y="0"/>
                  </a:moveTo>
                  <a:lnTo>
                    <a:pt x="56747" y="31108"/>
                  </a:lnTo>
                  <a:lnTo>
                    <a:pt x="25638" y="56687"/>
                  </a:lnTo>
                  <a:lnTo>
                    <a:pt x="0" y="31108"/>
                  </a:lnTo>
                  <a:lnTo>
                    <a:pt x="25638" y="0"/>
                  </a:lnTo>
                  <a:close/>
                </a:path>
              </a:pathLst>
            </a:custGeom>
            <a:ln w="395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7103935" y="5417741"/>
              <a:ext cx="57150" cy="55880"/>
            </a:xfrm>
            <a:custGeom>
              <a:avLst/>
              <a:gdLst/>
              <a:ahLst/>
              <a:cxnLst/>
              <a:rect l="l" t="t" r="r" b="b"/>
              <a:pathLst>
                <a:path w="57150" h="55879">
                  <a:moveTo>
                    <a:pt x="30894" y="0"/>
                  </a:moveTo>
                  <a:lnTo>
                    <a:pt x="0" y="29522"/>
                  </a:lnTo>
                  <a:lnTo>
                    <a:pt x="30894" y="55369"/>
                  </a:lnTo>
                  <a:lnTo>
                    <a:pt x="56854" y="29522"/>
                  </a:lnTo>
                  <a:lnTo>
                    <a:pt x="3089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7103935" y="5417741"/>
              <a:ext cx="57150" cy="55880"/>
            </a:xfrm>
            <a:custGeom>
              <a:avLst/>
              <a:gdLst/>
              <a:ahLst/>
              <a:cxnLst/>
              <a:rect l="l" t="t" r="r" b="b"/>
              <a:pathLst>
                <a:path w="57150" h="55879">
                  <a:moveTo>
                    <a:pt x="30894" y="0"/>
                  </a:moveTo>
                  <a:lnTo>
                    <a:pt x="56854" y="29522"/>
                  </a:lnTo>
                  <a:lnTo>
                    <a:pt x="30894" y="55369"/>
                  </a:lnTo>
                  <a:lnTo>
                    <a:pt x="0" y="29522"/>
                  </a:lnTo>
                  <a:lnTo>
                    <a:pt x="30894" y="0"/>
                  </a:lnTo>
                  <a:close/>
                </a:path>
              </a:pathLst>
            </a:custGeom>
            <a:ln w="395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7396683" y="5330191"/>
              <a:ext cx="57150" cy="57150"/>
            </a:xfrm>
            <a:custGeom>
              <a:avLst/>
              <a:gdLst/>
              <a:ahLst/>
              <a:cxnLst/>
              <a:rect l="l" t="t" r="r" b="b"/>
              <a:pathLst>
                <a:path w="57150" h="57150">
                  <a:moveTo>
                    <a:pt x="25638" y="0"/>
                  </a:moveTo>
                  <a:lnTo>
                    <a:pt x="0" y="30851"/>
                  </a:lnTo>
                  <a:lnTo>
                    <a:pt x="25638" y="56698"/>
                  </a:lnTo>
                  <a:lnTo>
                    <a:pt x="56747" y="30851"/>
                  </a:lnTo>
                  <a:lnTo>
                    <a:pt x="2563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7396683" y="5330191"/>
              <a:ext cx="57150" cy="57150"/>
            </a:xfrm>
            <a:custGeom>
              <a:avLst/>
              <a:gdLst/>
              <a:ahLst/>
              <a:cxnLst/>
              <a:rect l="l" t="t" r="r" b="b"/>
              <a:pathLst>
                <a:path w="57150" h="57150">
                  <a:moveTo>
                    <a:pt x="25638" y="0"/>
                  </a:moveTo>
                  <a:lnTo>
                    <a:pt x="56747" y="30851"/>
                  </a:lnTo>
                  <a:lnTo>
                    <a:pt x="25638" y="56698"/>
                  </a:lnTo>
                  <a:lnTo>
                    <a:pt x="0" y="30851"/>
                  </a:lnTo>
                  <a:lnTo>
                    <a:pt x="25638" y="0"/>
                  </a:lnTo>
                  <a:close/>
                </a:path>
              </a:pathLst>
            </a:custGeom>
            <a:ln w="395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7689432" y="5242384"/>
              <a:ext cx="55880" cy="57150"/>
            </a:xfrm>
            <a:custGeom>
              <a:avLst/>
              <a:gdLst/>
              <a:ahLst/>
              <a:cxnLst/>
              <a:rect l="l" t="t" r="r" b="b"/>
              <a:pathLst>
                <a:path w="55879" h="57150">
                  <a:moveTo>
                    <a:pt x="25638" y="0"/>
                  </a:moveTo>
                  <a:lnTo>
                    <a:pt x="0" y="31119"/>
                  </a:lnTo>
                  <a:lnTo>
                    <a:pt x="25638" y="56698"/>
                  </a:lnTo>
                  <a:lnTo>
                    <a:pt x="55460" y="31119"/>
                  </a:lnTo>
                  <a:lnTo>
                    <a:pt x="2563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7689432" y="5242384"/>
              <a:ext cx="55880" cy="57150"/>
            </a:xfrm>
            <a:custGeom>
              <a:avLst/>
              <a:gdLst/>
              <a:ahLst/>
              <a:cxnLst/>
              <a:rect l="l" t="t" r="r" b="b"/>
              <a:pathLst>
                <a:path w="55879" h="57150">
                  <a:moveTo>
                    <a:pt x="25638" y="0"/>
                  </a:moveTo>
                  <a:lnTo>
                    <a:pt x="55460" y="31119"/>
                  </a:lnTo>
                  <a:lnTo>
                    <a:pt x="25638" y="56698"/>
                  </a:lnTo>
                  <a:lnTo>
                    <a:pt x="0" y="31119"/>
                  </a:lnTo>
                  <a:lnTo>
                    <a:pt x="25638" y="0"/>
                  </a:lnTo>
                  <a:close/>
                </a:path>
              </a:pathLst>
            </a:custGeom>
            <a:ln w="395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7976925" y="5150901"/>
              <a:ext cx="57150" cy="57150"/>
            </a:xfrm>
            <a:custGeom>
              <a:avLst/>
              <a:gdLst/>
              <a:ahLst/>
              <a:cxnLst/>
              <a:rect l="l" t="t" r="r" b="b"/>
              <a:pathLst>
                <a:path w="57150" h="57150">
                  <a:moveTo>
                    <a:pt x="29500" y="0"/>
                  </a:moveTo>
                  <a:lnTo>
                    <a:pt x="0" y="31076"/>
                  </a:lnTo>
                  <a:lnTo>
                    <a:pt x="29500" y="56687"/>
                  </a:lnTo>
                  <a:lnTo>
                    <a:pt x="56747" y="31076"/>
                  </a:lnTo>
                  <a:lnTo>
                    <a:pt x="295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7976925" y="5150901"/>
              <a:ext cx="57150" cy="57150"/>
            </a:xfrm>
            <a:custGeom>
              <a:avLst/>
              <a:gdLst/>
              <a:ahLst/>
              <a:cxnLst/>
              <a:rect l="l" t="t" r="r" b="b"/>
              <a:pathLst>
                <a:path w="57150" h="57150">
                  <a:moveTo>
                    <a:pt x="29500" y="0"/>
                  </a:moveTo>
                  <a:lnTo>
                    <a:pt x="56747" y="31076"/>
                  </a:lnTo>
                  <a:lnTo>
                    <a:pt x="29500" y="56687"/>
                  </a:lnTo>
                  <a:lnTo>
                    <a:pt x="0" y="31076"/>
                  </a:lnTo>
                  <a:lnTo>
                    <a:pt x="29500" y="0"/>
                  </a:lnTo>
                  <a:close/>
                </a:path>
              </a:pathLst>
            </a:custGeom>
            <a:ln w="395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5172597" y="5712797"/>
              <a:ext cx="397510" cy="135890"/>
            </a:xfrm>
            <a:custGeom>
              <a:avLst/>
              <a:gdLst/>
              <a:ahLst/>
              <a:cxnLst/>
              <a:rect l="l" t="t" r="r" b="b"/>
              <a:pathLst>
                <a:path w="397510" h="135889">
                  <a:moveTo>
                    <a:pt x="397254" y="0"/>
                  </a:moveTo>
                  <a:lnTo>
                    <a:pt x="0" y="0"/>
                  </a:lnTo>
                  <a:lnTo>
                    <a:pt x="0" y="135268"/>
                  </a:lnTo>
                  <a:lnTo>
                    <a:pt x="397254" y="135268"/>
                  </a:lnTo>
                  <a:lnTo>
                    <a:pt x="397254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5108190" y="5671531"/>
              <a:ext cx="2952750" cy="0"/>
            </a:xfrm>
            <a:custGeom>
              <a:avLst/>
              <a:gdLst/>
              <a:ahLst/>
              <a:cxnLst/>
              <a:rect l="l" t="t" r="r" b="b"/>
              <a:pathLst>
                <a:path w="2952750" h="0">
                  <a:moveTo>
                    <a:pt x="0" y="0"/>
                  </a:moveTo>
                  <a:lnTo>
                    <a:pt x="2952361" y="0"/>
                  </a:lnTo>
                </a:path>
              </a:pathLst>
            </a:custGeom>
            <a:ln w="12920">
              <a:solidFill>
                <a:srgbClr val="00808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7984541" y="5639498"/>
              <a:ext cx="49530" cy="47625"/>
            </a:xfrm>
            <a:custGeom>
              <a:avLst/>
              <a:gdLst/>
              <a:ahLst/>
              <a:cxnLst/>
              <a:rect l="l" t="t" r="r" b="b"/>
              <a:pathLst>
                <a:path w="49529" h="47625">
                  <a:moveTo>
                    <a:pt x="49096" y="0"/>
                  </a:moveTo>
                  <a:lnTo>
                    <a:pt x="0" y="0"/>
                  </a:lnTo>
                  <a:lnTo>
                    <a:pt x="0" y="47462"/>
                  </a:lnTo>
                  <a:lnTo>
                    <a:pt x="49096" y="47462"/>
                  </a:lnTo>
                  <a:lnTo>
                    <a:pt x="4909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7984541" y="5639498"/>
              <a:ext cx="49530" cy="47625"/>
            </a:xfrm>
            <a:custGeom>
              <a:avLst/>
              <a:gdLst/>
              <a:ahLst/>
              <a:cxnLst/>
              <a:rect l="l" t="t" r="r" b="b"/>
              <a:pathLst>
                <a:path w="49529" h="47625">
                  <a:moveTo>
                    <a:pt x="0" y="47462"/>
                  </a:moveTo>
                  <a:lnTo>
                    <a:pt x="49096" y="47462"/>
                  </a:lnTo>
                  <a:lnTo>
                    <a:pt x="49096" y="0"/>
                  </a:lnTo>
                  <a:lnTo>
                    <a:pt x="0" y="0"/>
                  </a:lnTo>
                  <a:lnTo>
                    <a:pt x="0" y="47462"/>
                  </a:lnTo>
                  <a:close/>
                </a:path>
              </a:pathLst>
            </a:custGeom>
            <a:ln w="395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7396683" y="5639498"/>
              <a:ext cx="48895" cy="47625"/>
            </a:xfrm>
            <a:custGeom>
              <a:avLst/>
              <a:gdLst/>
              <a:ahLst/>
              <a:cxnLst/>
              <a:rect l="l" t="t" r="r" b="b"/>
              <a:pathLst>
                <a:path w="48895" h="47625">
                  <a:moveTo>
                    <a:pt x="48832" y="0"/>
                  </a:moveTo>
                  <a:lnTo>
                    <a:pt x="0" y="0"/>
                  </a:lnTo>
                  <a:lnTo>
                    <a:pt x="0" y="47462"/>
                  </a:lnTo>
                  <a:lnTo>
                    <a:pt x="48832" y="47462"/>
                  </a:lnTo>
                  <a:lnTo>
                    <a:pt x="4883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7396683" y="5639498"/>
              <a:ext cx="48895" cy="47625"/>
            </a:xfrm>
            <a:custGeom>
              <a:avLst/>
              <a:gdLst/>
              <a:ahLst/>
              <a:cxnLst/>
              <a:rect l="l" t="t" r="r" b="b"/>
              <a:pathLst>
                <a:path w="48895" h="47625">
                  <a:moveTo>
                    <a:pt x="0" y="47462"/>
                  </a:moveTo>
                  <a:lnTo>
                    <a:pt x="48832" y="47462"/>
                  </a:lnTo>
                  <a:lnTo>
                    <a:pt x="48832" y="0"/>
                  </a:lnTo>
                  <a:lnTo>
                    <a:pt x="0" y="0"/>
                  </a:lnTo>
                  <a:lnTo>
                    <a:pt x="0" y="47462"/>
                  </a:lnTo>
                  <a:close/>
                </a:path>
              </a:pathLst>
            </a:custGeom>
            <a:ln w="395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6808933" y="5639498"/>
              <a:ext cx="48895" cy="47625"/>
            </a:xfrm>
            <a:custGeom>
              <a:avLst/>
              <a:gdLst/>
              <a:ahLst/>
              <a:cxnLst/>
              <a:rect l="l" t="t" r="r" b="b"/>
              <a:pathLst>
                <a:path w="48895" h="47625">
                  <a:moveTo>
                    <a:pt x="48832" y="0"/>
                  </a:moveTo>
                  <a:lnTo>
                    <a:pt x="0" y="0"/>
                  </a:lnTo>
                  <a:lnTo>
                    <a:pt x="0" y="47462"/>
                  </a:lnTo>
                  <a:lnTo>
                    <a:pt x="48832" y="47462"/>
                  </a:lnTo>
                  <a:lnTo>
                    <a:pt x="4883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6808933" y="5639498"/>
              <a:ext cx="48895" cy="47625"/>
            </a:xfrm>
            <a:custGeom>
              <a:avLst/>
              <a:gdLst/>
              <a:ahLst/>
              <a:cxnLst/>
              <a:rect l="l" t="t" r="r" b="b"/>
              <a:pathLst>
                <a:path w="48895" h="47625">
                  <a:moveTo>
                    <a:pt x="0" y="47462"/>
                  </a:moveTo>
                  <a:lnTo>
                    <a:pt x="48832" y="47462"/>
                  </a:lnTo>
                  <a:lnTo>
                    <a:pt x="48832" y="0"/>
                  </a:lnTo>
                  <a:lnTo>
                    <a:pt x="0" y="0"/>
                  </a:lnTo>
                  <a:lnTo>
                    <a:pt x="0" y="47462"/>
                  </a:lnTo>
                  <a:close/>
                </a:path>
              </a:pathLst>
            </a:custGeom>
            <a:ln w="395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6236308" y="5639498"/>
              <a:ext cx="48895" cy="47625"/>
            </a:xfrm>
            <a:custGeom>
              <a:avLst/>
              <a:gdLst/>
              <a:ahLst/>
              <a:cxnLst/>
              <a:rect l="l" t="t" r="r" b="b"/>
              <a:pathLst>
                <a:path w="48895" h="47625">
                  <a:moveTo>
                    <a:pt x="48832" y="0"/>
                  </a:moveTo>
                  <a:lnTo>
                    <a:pt x="0" y="0"/>
                  </a:lnTo>
                  <a:lnTo>
                    <a:pt x="0" y="47462"/>
                  </a:lnTo>
                  <a:lnTo>
                    <a:pt x="48832" y="47462"/>
                  </a:lnTo>
                  <a:lnTo>
                    <a:pt x="4883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6236308" y="5639498"/>
              <a:ext cx="48895" cy="47625"/>
            </a:xfrm>
            <a:custGeom>
              <a:avLst/>
              <a:gdLst/>
              <a:ahLst/>
              <a:cxnLst/>
              <a:rect l="l" t="t" r="r" b="b"/>
              <a:pathLst>
                <a:path w="48895" h="47625">
                  <a:moveTo>
                    <a:pt x="0" y="47462"/>
                  </a:moveTo>
                  <a:lnTo>
                    <a:pt x="48832" y="47462"/>
                  </a:lnTo>
                  <a:lnTo>
                    <a:pt x="48832" y="0"/>
                  </a:lnTo>
                  <a:lnTo>
                    <a:pt x="0" y="0"/>
                  </a:lnTo>
                  <a:lnTo>
                    <a:pt x="0" y="47462"/>
                  </a:lnTo>
                  <a:close/>
                </a:path>
              </a:pathLst>
            </a:custGeom>
            <a:ln w="395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5648558" y="5639498"/>
              <a:ext cx="47625" cy="47625"/>
            </a:xfrm>
            <a:custGeom>
              <a:avLst/>
              <a:gdLst/>
              <a:ahLst/>
              <a:cxnLst/>
              <a:rect l="l" t="t" r="r" b="b"/>
              <a:pathLst>
                <a:path w="47625" h="47625">
                  <a:moveTo>
                    <a:pt x="47512" y="0"/>
                  </a:moveTo>
                  <a:lnTo>
                    <a:pt x="0" y="0"/>
                  </a:lnTo>
                  <a:lnTo>
                    <a:pt x="0" y="47462"/>
                  </a:lnTo>
                  <a:lnTo>
                    <a:pt x="47512" y="47462"/>
                  </a:lnTo>
                  <a:lnTo>
                    <a:pt x="4751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5648558" y="5639498"/>
              <a:ext cx="47625" cy="47625"/>
            </a:xfrm>
            <a:custGeom>
              <a:avLst/>
              <a:gdLst/>
              <a:ahLst/>
              <a:cxnLst/>
              <a:rect l="l" t="t" r="r" b="b"/>
              <a:pathLst>
                <a:path w="47625" h="47625">
                  <a:moveTo>
                    <a:pt x="0" y="47462"/>
                  </a:moveTo>
                  <a:lnTo>
                    <a:pt x="47512" y="47462"/>
                  </a:lnTo>
                  <a:lnTo>
                    <a:pt x="47512" y="0"/>
                  </a:lnTo>
                  <a:lnTo>
                    <a:pt x="0" y="0"/>
                  </a:lnTo>
                  <a:lnTo>
                    <a:pt x="0" y="47462"/>
                  </a:lnTo>
                  <a:close/>
                </a:path>
              </a:pathLst>
            </a:custGeom>
            <a:ln w="395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5" name="object 75" descr=""/>
          <p:cNvSpPr/>
          <p:nvPr/>
        </p:nvSpPr>
        <p:spPr>
          <a:xfrm>
            <a:off x="1371600" y="5138737"/>
            <a:ext cx="2971800" cy="576580"/>
          </a:xfrm>
          <a:custGeom>
            <a:avLst/>
            <a:gdLst/>
            <a:ahLst/>
            <a:cxnLst/>
            <a:rect l="l" t="t" r="r" b="b"/>
            <a:pathLst>
              <a:path w="2971800" h="576579">
                <a:moveTo>
                  <a:pt x="2971800" y="0"/>
                </a:moveTo>
                <a:lnTo>
                  <a:pt x="0" y="0"/>
                </a:lnTo>
                <a:lnTo>
                  <a:pt x="0" y="576262"/>
                </a:lnTo>
                <a:lnTo>
                  <a:pt x="2971800" y="576262"/>
                </a:lnTo>
                <a:lnTo>
                  <a:pt x="2971800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76" name="object 76" descr=""/>
          <p:cNvGraphicFramePr>
            <a:graphicFrameLocks noGrp="1"/>
          </p:cNvGraphicFramePr>
          <p:nvPr/>
        </p:nvGraphicFramePr>
        <p:xfrm>
          <a:off x="328689" y="1776745"/>
          <a:ext cx="8438515" cy="44748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83379"/>
                <a:gridCol w="4175125"/>
              </a:tblGrid>
              <a:tr h="1751964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262255">
                        <a:lnSpc>
                          <a:spcPct val="100000"/>
                        </a:lnSpc>
                      </a:pPr>
                      <a:r>
                        <a:rPr dirty="0" sz="550" spc="-10" b="1">
                          <a:latin typeface="Arial"/>
                          <a:cs typeface="Arial"/>
                        </a:rPr>
                        <a:t>9.6E+05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262255">
                        <a:lnSpc>
                          <a:spcPct val="100000"/>
                        </a:lnSpc>
                      </a:pPr>
                      <a:r>
                        <a:rPr dirty="0" sz="550" spc="-10" b="1">
                          <a:latin typeface="Arial"/>
                          <a:cs typeface="Arial"/>
                        </a:rPr>
                        <a:t>9.2E+05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62928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550" b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Do</a:t>
                      </a:r>
                      <a:r>
                        <a:rPr dirty="0" sz="550" spc="-5" b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 spc="-10" b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Nothing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 marL="26225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550" spc="-10" b="1">
                          <a:latin typeface="Arial"/>
                          <a:cs typeface="Arial"/>
                        </a:rPr>
                        <a:t>8.8E+05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262255">
                        <a:lnSpc>
                          <a:spcPct val="100000"/>
                        </a:lnSpc>
                      </a:pPr>
                      <a:r>
                        <a:rPr dirty="0" sz="550" spc="-10" b="1">
                          <a:latin typeface="Arial"/>
                          <a:cs typeface="Arial"/>
                        </a:rPr>
                        <a:t>8.4E+05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 marL="559435">
                        <a:lnSpc>
                          <a:spcPct val="100000"/>
                        </a:lnSpc>
                        <a:spcBef>
                          <a:spcPts val="170"/>
                        </a:spcBef>
                        <a:tabLst>
                          <a:tab pos="1141095" algn="l"/>
                          <a:tab pos="1727200" algn="l"/>
                          <a:tab pos="2134235" algn="l"/>
                          <a:tab pos="2891155" algn="l"/>
                          <a:tab pos="3455035" algn="l"/>
                          <a:tab pos="4041140" algn="l"/>
                        </a:tabLst>
                      </a:pPr>
                      <a:r>
                        <a:rPr dirty="0" sz="550" spc="-50" b="1">
                          <a:latin typeface="Arial"/>
                          <a:cs typeface="Arial"/>
                        </a:rPr>
                        <a:t>0</a:t>
                      </a:r>
                      <a:r>
                        <a:rPr dirty="0" sz="550" b="1">
                          <a:latin typeface="Arial"/>
                          <a:cs typeface="Arial"/>
                        </a:rPr>
                        <a:t>	</a:t>
                      </a:r>
                      <a:r>
                        <a:rPr dirty="0" sz="550" spc="-50" b="1">
                          <a:latin typeface="Arial"/>
                          <a:cs typeface="Arial"/>
                        </a:rPr>
                        <a:t>2</a:t>
                      </a:r>
                      <a:r>
                        <a:rPr dirty="0" sz="550" b="1">
                          <a:latin typeface="Arial"/>
                          <a:cs typeface="Arial"/>
                        </a:rPr>
                        <a:t>	</a:t>
                      </a:r>
                      <a:r>
                        <a:rPr dirty="0" sz="550" spc="-50" b="1">
                          <a:latin typeface="Arial"/>
                          <a:cs typeface="Arial"/>
                        </a:rPr>
                        <a:t>4</a:t>
                      </a:r>
                      <a:r>
                        <a:rPr dirty="0" sz="550" b="1">
                          <a:latin typeface="Arial"/>
                          <a:cs typeface="Arial"/>
                        </a:rPr>
                        <a:t>	</a:t>
                      </a:r>
                      <a:r>
                        <a:rPr dirty="0" baseline="-30303" sz="825" spc="-15" b="1">
                          <a:latin typeface="Arial"/>
                          <a:cs typeface="Arial"/>
                        </a:rPr>
                        <a:t>AÑO</a:t>
                      </a:r>
                      <a:r>
                        <a:rPr dirty="0" baseline="-30303" sz="825" spc="22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 spc="-50" b="1">
                          <a:latin typeface="Arial"/>
                          <a:cs typeface="Arial"/>
                        </a:rPr>
                        <a:t>6</a:t>
                      </a:r>
                      <a:r>
                        <a:rPr dirty="0" sz="550" b="1">
                          <a:latin typeface="Arial"/>
                          <a:cs typeface="Arial"/>
                        </a:rPr>
                        <a:t>	</a:t>
                      </a:r>
                      <a:r>
                        <a:rPr dirty="0" sz="550" spc="-50" b="1">
                          <a:latin typeface="Arial"/>
                          <a:cs typeface="Arial"/>
                        </a:rPr>
                        <a:t>8</a:t>
                      </a:r>
                      <a:r>
                        <a:rPr dirty="0" sz="550" b="1">
                          <a:latin typeface="Arial"/>
                          <a:cs typeface="Arial"/>
                        </a:rPr>
                        <a:t>	</a:t>
                      </a:r>
                      <a:r>
                        <a:rPr dirty="0" sz="550" spc="-25" b="1">
                          <a:latin typeface="Arial"/>
                          <a:cs typeface="Arial"/>
                        </a:rPr>
                        <a:t>10</a:t>
                      </a:r>
                      <a:r>
                        <a:rPr dirty="0" sz="550" b="1">
                          <a:latin typeface="Arial"/>
                          <a:cs typeface="Arial"/>
                        </a:rPr>
                        <a:t>	</a:t>
                      </a:r>
                      <a:r>
                        <a:rPr dirty="0" sz="550" spc="-25" b="1">
                          <a:latin typeface="Arial"/>
                          <a:cs typeface="Arial"/>
                        </a:rPr>
                        <a:t>12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0865" marR="1355090">
                        <a:lnSpc>
                          <a:spcPct val="73100"/>
                        </a:lnSpc>
                        <a:spcBef>
                          <a:spcPts val="2185"/>
                        </a:spcBef>
                      </a:pPr>
                      <a:r>
                        <a:rPr dirty="0" sz="2400" spc="-10">
                          <a:latin typeface="Arial MT"/>
                          <a:cs typeface="Arial MT"/>
                        </a:rPr>
                        <a:t>Conveniencia</a:t>
                      </a:r>
                      <a:r>
                        <a:rPr dirty="0" sz="2400" spc="-5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400" spc="-50">
                          <a:latin typeface="Arial MT"/>
                          <a:cs typeface="Arial MT"/>
                        </a:rPr>
                        <a:t>a </a:t>
                      </a:r>
                      <a:r>
                        <a:rPr dirty="0" sz="2400">
                          <a:latin typeface="Arial MT"/>
                          <a:cs typeface="Arial MT"/>
                        </a:rPr>
                        <a:t>la</a:t>
                      </a:r>
                      <a:r>
                        <a:rPr dirty="0" sz="2400" spc="-7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400">
                          <a:latin typeface="Arial MT"/>
                          <a:cs typeface="Arial MT"/>
                        </a:rPr>
                        <a:t>inversión</a:t>
                      </a:r>
                      <a:r>
                        <a:rPr dirty="0" sz="2400" spc="-4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400">
                          <a:latin typeface="Arial MT"/>
                          <a:cs typeface="Arial MT"/>
                        </a:rPr>
                        <a:t>al</a:t>
                      </a:r>
                      <a:r>
                        <a:rPr dirty="0" sz="2400" spc="-6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400" spc="-25">
                          <a:latin typeface="Arial MT"/>
                          <a:cs typeface="Arial MT"/>
                        </a:rPr>
                        <a:t>6° año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B="0" marT="277495">
                    <a:lnL w="6350">
                      <a:solidFill>
                        <a:srgbClr val="000000"/>
                      </a:solidFill>
                      <a:prstDash val="solid"/>
                    </a:lnL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8234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268605">
                        <a:lnSpc>
                          <a:spcPct val="100000"/>
                        </a:lnSpc>
                      </a:pPr>
                      <a:r>
                        <a:rPr dirty="0" sz="550" spc="-10" b="1">
                          <a:latin typeface="Arial"/>
                          <a:cs typeface="Arial"/>
                        </a:rPr>
                        <a:t>9.6E+05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268605">
                        <a:lnSpc>
                          <a:spcPct val="100000"/>
                        </a:lnSpc>
                      </a:pPr>
                      <a:r>
                        <a:rPr dirty="0" sz="550" spc="-10" b="1">
                          <a:latin typeface="Arial"/>
                          <a:cs typeface="Arial"/>
                        </a:rPr>
                        <a:t>9.2E+05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46685" marR="3919854">
                        <a:lnSpc>
                          <a:spcPct val="102800"/>
                        </a:lnSpc>
                      </a:pPr>
                      <a:r>
                        <a:rPr dirty="0" sz="550" spc="-25" b="1">
                          <a:latin typeface="Arial"/>
                          <a:cs typeface="Arial"/>
                        </a:rPr>
                        <a:t>VP</a:t>
                      </a:r>
                      <a:r>
                        <a:rPr dirty="0" sz="550" spc="50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 spc="-50" b="1">
                          <a:latin typeface="Arial"/>
                          <a:cs typeface="Arial"/>
                        </a:rPr>
                        <a:t>N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550" spc="-25" b="1">
                          <a:latin typeface="Arial"/>
                          <a:cs typeface="Arial"/>
                        </a:rPr>
                        <a:t>($)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268605">
                        <a:lnSpc>
                          <a:spcPct val="100000"/>
                        </a:lnSpc>
                      </a:pPr>
                      <a:r>
                        <a:rPr dirty="0" sz="550" spc="-10" b="1">
                          <a:latin typeface="Arial"/>
                          <a:cs typeface="Arial"/>
                        </a:rPr>
                        <a:t>8.8E+05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658495">
                        <a:lnSpc>
                          <a:spcPct val="100000"/>
                        </a:lnSpc>
                      </a:pPr>
                      <a:r>
                        <a:rPr dirty="0" sz="550" b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Do</a:t>
                      </a:r>
                      <a:r>
                        <a:rPr dirty="0" sz="550" spc="45" b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 spc="-10" b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Nothing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268605">
                        <a:lnSpc>
                          <a:spcPct val="100000"/>
                        </a:lnSpc>
                      </a:pPr>
                      <a:r>
                        <a:rPr dirty="0" sz="550" spc="-10" b="1">
                          <a:latin typeface="Arial"/>
                          <a:cs typeface="Arial"/>
                        </a:rPr>
                        <a:t>8.4E+05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 marL="565785">
                        <a:lnSpc>
                          <a:spcPct val="100000"/>
                        </a:lnSpc>
                        <a:spcBef>
                          <a:spcPts val="160"/>
                        </a:spcBef>
                        <a:tabLst>
                          <a:tab pos="1145540" algn="l"/>
                          <a:tab pos="1731010" algn="l"/>
                          <a:tab pos="2136140" algn="l"/>
                          <a:tab pos="2891155" algn="l"/>
                          <a:tab pos="3453765" algn="l"/>
                          <a:tab pos="4037329" algn="l"/>
                        </a:tabLst>
                      </a:pPr>
                      <a:r>
                        <a:rPr dirty="0" sz="550" spc="-50" b="1">
                          <a:latin typeface="Arial"/>
                          <a:cs typeface="Arial"/>
                        </a:rPr>
                        <a:t>0</a:t>
                      </a:r>
                      <a:r>
                        <a:rPr dirty="0" sz="550" b="1">
                          <a:latin typeface="Arial"/>
                          <a:cs typeface="Arial"/>
                        </a:rPr>
                        <a:t>	</a:t>
                      </a:r>
                      <a:r>
                        <a:rPr dirty="0" sz="550" spc="-50" b="1">
                          <a:latin typeface="Arial"/>
                          <a:cs typeface="Arial"/>
                        </a:rPr>
                        <a:t>2</a:t>
                      </a:r>
                      <a:r>
                        <a:rPr dirty="0" sz="550" b="1">
                          <a:latin typeface="Arial"/>
                          <a:cs typeface="Arial"/>
                        </a:rPr>
                        <a:t>	</a:t>
                      </a:r>
                      <a:r>
                        <a:rPr dirty="0" sz="550" spc="-50" b="1">
                          <a:latin typeface="Arial"/>
                          <a:cs typeface="Arial"/>
                        </a:rPr>
                        <a:t>4</a:t>
                      </a:r>
                      <a:r>
                        <a:rPr dirty="0" sz="550" b="1">
                          <a:latin typeface="Arial"/>
                          <a:cs typeface="Arial"/>
                        </a:rPr>
                        <a:t>	</a:t>
                      </a:r>
                      <a:r>
                        <a:rPr dirty="0" baseline="-30303" sz="825" spc="15" b="1">
                          <a:latin typeface="Arial"/>
                          <a:cs typeface="Arial"/>
                        </a:rPr>
                        <a:t>AÑO</a:t>
                      </a:r>
                      <a:r>
                        <a:rPr dirty="0" baseline="-30303" sz="825" spc="-6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 spc="-50" b="1">
                          <a:latin typeface="Arial"/>
                          <a:cs typeface="Arial"/>
                        </a:rPr>
                        <a:t>6</a:t>
                      </a:r>
                      <a:r>
                        <a:rPr dirty="0" sz="550" b="1">
                          <a:latin typeface="Arial"/>
                          <a:cs typeface="Arial"/>
                        </a:rPr>
                        <a:t>	</a:t>
                      </a:r>
                      <a:r>
                        <a:rPr dirty="0" sz="550" spc="-50" b="1">
                          <a:latin typeface="Arial"/>
                          <a:cs typeface="Arial"/>
                        </a:rPr>
                        <a:t>8</a:t>
                      </a:r>
                      <a:r>
                        <a:rPr dirty="0" sz="550" b="1">
                          <a:latin typeface="Arial"/>
                          <a:cs typeface="Arial"/>
                        </a:rPr>
                        <a:t>	</a:t>
                      </a:r>
                      <a:r>
                        <a:rPr dirty="0" sz="550" spc="-25" b="1">
                          <a:latin typeface="Arial"/>
                          <a:cs typeface="Arial"/>
                        </a:rPr>
                        <a:t>10</a:t>
                      </a:r>
                      <a:r>
                        <a:rPr dirty="0" sz="550" b="1">
                          <a:latin typeface="Arial"/>
                          <a:cs typeface="Arial"/>
                        </a:rPr>
                        <a:t>	</a:t>
                      </a:r>
                      <a:r>
                        <a:rPr dirty="0" sz="550" spc="-25" b="1">
                          <a:latin typeface="Arial"/>
                          <a:cs typeface="Arial"/>
                        </a:rPr>
                        <a:t>12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405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1381760" marR="285750">
                        <a:lnSpc>
                          <a:spcPts val="2230"/>
                        </a:lnSpc>
                        <a:spcBef>
                          <a:spcPts val="5"/>
                        </a:spcBef>
                      </a:pPr>
                      <a:r>
                        <a:rPr dirty="0" sz="2000" b="1">
                          <a:solidFill>
                            <a:srgbClr val="003399"/>
                          </a:solidFill>
                          <a:latin typeface="Arial"/>
                          <a:cs typeface="Arial"/>
                        </a:rPr>
                        <a:t>Conveniencia</a:t>
                      </a:r>
                      <a:r>
                        <a:rPr dirty="0" sz="2000" spc="-60" b="1">
                          <a:solidFill>
                            <a:srgbClr val="0033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b="1">
                          <a:solidFill>
                            <a:srgbClr val="003399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2000" spc="-40" b="1">
                          <a:solidFill>
                            <a:srgbClr val="0033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spc="-25" b="1">
                          <a:solidFill>
                            <a:srgbClr val="003399"/>
                          </a:solidFill>
                          <a:latin typeface="Arial"/>
                          <a:cs typeface="Arial"/>
                        </a:rPr>
                        <a:t>no </a:t>
                      </a:r>
                      <a:r>
                        <a:rPr dirty="0" sz="2000" b="1">
                          <a:solidFill>
                            <a:srgbClr val="003399"/>
                          </a:solidFill>
                          <a:latin typeface="Arial"/>
                          <a:cs typeface="Arial"/>
                        </a:rPr>
                        <a:t>invertir</a:t>
                      </a:r>
                      <a:r>
                        <a:rPr dirty="0" sz="2000" spc="-45" b="1">
                          <a:solidFill>
                            <a:srgbClr val="0033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b="1">
                          <a:solidFill>
                            <a:srgbClr val="003399"/>
                          </a:solidFill>
                          <a:latin typeface="Arial"/>
                          <a:cs typeface="Arial"/>
                        </a:rPr>
                        <a:t>hasta</a:t>
                      </a:r>
                      <a:r>
                        <a:rPr dirty="0" sz="2000" spc="-25" b="1">
                          <a:solidFill>
                            <a:srgbClr val="0033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b="1">
                          <a:solidFill>
                            <a:srgbClr val="003399"/>
                          </a:solidFill>
                          <a:latin typeface="Arial"/>
                          <a:cs typeface="Arial"/>
                        </a:rPr>
                        <a:t>el</a:t>
                      </a:r>
                      <a:r>
                        <a:rPr dirty="0" sz="2000" spc="-25" b="1">
                          <a:solidFill>
                            <a:srgbClr val="0033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spc="-20" b="1">
                          <a:solidFill>
                            <a:srgbClr val="003399"/>
                          </a:solidFill>
                          <a:latin typeface="Arial"/>
                          <a:cs typeface="Arial"/>
                        </a:rPr>
                        <a:t>2015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78" name="object 7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sp>
        <p:nvSpPr>
          <p:cNvPr id="77" name="object 77" descr=""/>
          <p:cNvSpPr txBox="1"/>
          <p:nvPr/>
        </p:nvSpPr>
        <p:spPr>
          <a:xfrm>
            <a:off x="618540" y="310133"/>
            <a:ext cx="6736080" cy="1179195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1398905" marR="5080" indent="-449580">
              <a:lnSpc>
                <a:spcPts val="2230"/>
              </a:lnSpc>
              <a:spcBef>
                <a:spcPts val="320"/>
              </a:spcBef>
            </a:pPr>
            <a:r>
              <a:rPr dirty="0" sz="2000" spc="-10" b="1">
                <a:solidFill>
                  <a:srgbClr val="003B69"/>
                </a:solidFill>
                <a:latin typeface="Arial"/>
                <a:cs typeface="Arial"/>
              </a:rPr>
              <a:t>11.</a:t>
            </a:r>
            <a:r>
              <a:rPr dirty="0" sz="2000" spc="-6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2000" spc="-20" b="1">
                <a:solidFill>
                  <a:srgbClr val="003B69"/>
                </a:solidFill>
                <a:latin typeface="Arial"/>
                <a:cs typeface="Arial"/>
              </a:rPr>
              <a:t>EVALUACIONES</a:t>
            </a:r>
            <a:r>
              <a:rPr dirty="0" sz="2000" spc="-50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3B69"/>
                </a:solidFill>
                <a:latin typeface="Arial"/>
                <a:cs typeface="Arial"/>
              </a:rPr>
              <a:t>ECONÓMICAS</a:t>
            </a:r>
            <a:r>
              <a:rPr dirty="0" sz="2000" spc="-5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3B69"/>
                </a:solidFill>
                <a:latin typeface="Arial"/>
                <a:cs typeface="Arial"/>
              </a:rPr>
              <a:t>DE</a:t>
            </a:r>
            <a:r>
              <a:rPr dirty="0" sz="2000" spc="-25" b="1">
                <a:solidFill>
                  <a:srgbClr val="003B69"/>
                </a:solidFill>
                <a:latin typeface="Arial"/>
                <a:cs typeface="Arial"/>
              </a:rPr>
              <a:t> LAS </a:t>
            </a:r>
            <a:r>
              <a:rPr dirty="0" sz="2000" b="1">
                <a:solidFill>
                  <a:srgbClr val="003B69"/>
                </a:solidFill>
                <a:latin typeface="Arial"/>
                <a:cs typeface="Arial"/>
              </a:rPr>
              <a:t>INVERSIONES</a:t>
            </a:r>
            <a:r>
              <a:rPr dirty="0" sz="2000" spc="-4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2000" spc="-50" b="1">
                <a:solidFill>
                  <a:srgbClr val="003B69"/>
                </a:solidFill>
                <a:latin typeface="Arial"/>
                <a:cs typeface="Arial"/>
              </a:rPr>
              <a:t>PARA</a:t>
            </a:r>
            <a:r>
              <a:rPr dirty="0" sz="2000" spc="-80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3B69"/>
                </a:solidFill>
                <a:latin typeface="Arial"/>
                <a:cs typeface="Arial"/>
              </a:rPr>
              <a:t>LAS</a:t>
            </a:r>
            <a:r>
              <a:rPr dirty="0" sz="2000" spc="-30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03B69"/>
                </a:solidFill>
                <a:latin typeface="Arial"/>
                <a:cs typeface="Arial"/>
              </a:rPr>
              <a:t>SUBESTACIONES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00"/>
              </a:spcBef>
            </a:pPr>
            <a:r>
              <a:rPr dirty="0" sz="2000" b="1">
                <a:solidFill>
                  <a:srgbClr val="003B69"/>
                </a:solidFill>
                <a:latin typeface="Arial"/>
                <a:cs typeface="Arial"/>
              </a:rPr>
              <a:t>Modelo</a:t>
            </a:r>
            <a:r>
              <a:rPr dirty="0" sz="2000" spc="-40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3B69"/>
                </a:solidFill>
                <a:latin typeface="Arial"/>
                <a:cs typeface="Arial"/>
              </a:rPr>
              <a:t>de las</a:t>
            </a:r>
            <a:r>
              <a:rPr dirty="0" sz="2000" spc="-1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03B69"/>
                </a:solidFill>
                <a:latin typeface="Arial"/>
                <a:cs typeface="Arial"/>
              </a:rPr>
              <a:t>evaluaciones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1229613"/>
            <a:ext cx="7688580" cy="13792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9525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003B69"/>
                </a:solidFill>
                <a:latin typeface="Arial"/>
                <a:cs typeface="Arial"/>
              </a:rPr>
              <a:t>Modelo</a:t>
            </a:r>
            <a:r>
              <a:rPr dirty="0" sz="2000" spc="-40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3B69"/>
                </a:solidFill>
                <a:latin typeface="Arial"/>
                <a:cs typeface="Arial"/>
              </a:rPr>
              <a:t>de las</a:t>
            </a:r>
            <a:r>
              <a:rPr dirty="0" sz="2000" spc="-15" b="1">
                <a:solidFill>
                  <a:srgbClr val="003B69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03B69"/>
                </a:solidFill>
                <a:latin typeface="Arial"/>
                <a:cs typeface="Arial"/>
              </a:rPr>
              <a:t>evaluaciones</a:t>
            </a:r>
            <a:endParaRPr sz="2000">
              <a:latin typeface="Arial"/>
              <a:cs typeface="Arial"/>
            </a:endParaRPr>
          </a:p>
          <a:p>
            <a:pPr marL="355600" marR="5080" indent="-342900">
              <a:lnSpc>
                <a:spcPct val="140000"/>
              </a:lnSpc>
              <a:spcBef>
                <a:spcPts val="220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1800" b="1">
                <a:solidFill>
                  <a:srgbClr val="606264"/>
                </a:solidFill>
                <a:latin typeface="Arial"/>
                <a:cs typeface="Arial"/>
              </a:rPr>
              <a:t>El</a:t>
            </a:r>
            <a:r>
              <a:rPr dirty="0" sz="1800" spc="-45" b="1">
                <a:solidFill>
                  <a:srgbClr val="606264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606264"/>
                </a:solidFill>
                <a:latin typeface="Arial"/>
                <a:cs typeface="Arial"/>
              </a:rPr>
              <a:t>costo</a:t>
            </a:r>
            <a:r>
              <a:rPr dirty="0" sz="1800" spc="-10" b="1">
                <a:solidFill>
                  <a:srgbClr val="606264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606264"/>
                </a:solidFill>
                <a:latin typeface="Arial"/>
                <a:cs typeface="Arial"/>
              </a:rPr>
              <a:t>de</a:t>
            </a:r>
            <a:r>
              <a:rPr dirty="0" sz="1800" spc="-15" b="1">
                <a:solidFill>
                  <a:srgbClr val="606264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606264"/>
                </a:solidFill>
                <a:latin typeface="Arial"/>
                <a:cs typeface="Arial"/>
              </a:rPr>
              <a:t>la</a:t>
            </a:r>
            <a:r>
              <a:rPr dirty="0" sz="1800" spc="-30" b="1">
                <a:solidFill>
                  <a:srgbClr val="606264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606264"/>
                </a:solidFill>
                <a:latin typeface="Arial"/>
                <a:cs typeface="Arial"/>
              </a:rPr>
              <a:t>producción</a:t>
            </a:r>
            <a:r>
              <a:rPr dirty="0" sz="1800" spc="-10" b="1">
                <a:solidFill>
                  <a:srgbClr val="606264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606264"/>
                </a:solidFill>
                <a:latin typeface="Arial"/>
                <a:cs typeface="Arial"/>
              </a:rPr>
              <a:t>local</a:t>
            </a:r>
            <a:r>
              <a:rPr dirty="0" sz="1800" spc="-15" b="1">
                <a:solidFill>
                  <a:srgbClr val="606264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606264"/>
                </a:solidFill>
                <a:latin typeface="Arial"/>
                <a:cs typeface="Arial"/>
              </a:rPr>
              <a:t>es</a:t>
            </a:r>
            <a:r>
              <a:rPr dirty="0" sz="1800" spc="-15" b="1">
                <a:solidFill>
                  <a:srgbClr val="606264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606264"/>
                </a:solidFill>
                <a:latin typeface="Arial"/>
                <a:cs typeface="Arial"/>
              </a:rPr>
              <a:t>calculado</a:t>
            </a:r>
            <a:r>
              <a:rPr dirty="0" sz="1800" spc="-10" b="1">
                <a:solidFill>
                  <a:srgbClr val="606264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606264"/>
                </a:solidFill>
                <a:latin typeface="Arial"/>
                <a:cs typeface="Arial"/>
              </a:rPr>
              <a:t>como</a:t>
            </a:r>
            <a:r>
              <a:rPr dirty="0" sz="1800" spc="-25" b="1">
                <a:solidFill>
                  <a:srgbClr val="606264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606264"/>
                </a:solidFill>
                <a:latin typeface="Arial"/>
                <a:cs typeface="Arial"/>
              </a:rPr>
              <a:t>ENS</a:t>
            </a:r>
            <a:r>
              <a:rPr dirty="0" sz="1800" spc="-10" b="1">
                <a:solidFill>
                  <a:srgbClr val="606264"/>
                </a:solidFill>
                <a:latin typeface="Arial"/>
                <a:cs typeface="Arial"/>
              </a:rPr>
              <a:t> equivalente </a:t>
            </a:r>
            <a:r>
              <a:rPr dirty="0" sz="1800" b="1">
                <a:solidFill>
                  <a:srgbClr val="606264"/>
                </a:solidFill>
                <a:latin typeface="Arial"/>
                <a:cs typeface="Arial"/>
              </a:rPr>
              <a:t>a</a:t>
            </a:r>
            <a:r>
              <a:rPr dirty="0" sz="1800" spc="-50" b="1">
                <a:solidFill>
                  <a:srgbClr val="606264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606264"/>
                </a:solidFill>
                <a:latin typeface="Arial"/>
                <a:cs typeface="Arial"/>
              </a:rPr>
              <a:t>través</a:t>
            </a:r>
            <a:r>
              <a:rPr dirty="0" sz="1800" spc="10" b="1">
                <a:solidFill>
                  <a:srgbClr val="606264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606264"/>
                </a:solidFill>
                <a:latin typeface="Arial"/>
                <a:cs typeface="Arial"/>
              </a:rPr>
              <a:t>del</a:t>
            </a:r>
            <a:r>
              <a:rPr dirty="0" sz="1800" spc="-15" b="1">
                <a:solidFill>
                  <a:srgbClr val="606264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606264"/>
                </a:solidFill>
                <a:latin typeface="Arial"/>
                <a:cs typeface="Arial"/>
              </a:rPr>
              <a:t>costo</a:t>
            </a:r>
            <a:r>
              <a:rPr dirty="0" sz="1800" spc="-20" b="1">
                <a:solidFill>
                  <a:srgbClr val="606264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606264"/>
                </a:solidFill>
                <a:latin typeface="Arial"/>
                <a:cs typeface="Arial"/>
              </a:rPr>
              <a:t>unitario</a:t>
            </a:r>
            <a:r>
              <a:rPr dirty="0" sz="1800" spc="-25" b="1">
                <a:solidFill>
                  <a:srgbClr val="606264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606264"/>
                </a:solidFill>
                <a:latin typeface="Arial"/>
                <a:cs typeface="Arial"/>
              </a:rPr>
              <a:t>de</a:t>
            </a:r>
            <a:r>
              <a:rPr dirty="0" sz="1800" spc="-20" b="1">
                <a:solidFill>
                  <a:srgbClr val="606264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606264"/>
                </a:solidFill>
                <a:latin typeface="Arial"/>
                <a:cs typeface="Arial"/>
              </a:rPr>
              <a:t>producción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98650" y="3279821"/>
            <a:ext cx="5015889" cy="242428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555496" y="310133"/>
            <a:ext cx="5799455" cy="614680"/>
          </a:xfrm>
          <a:prstGeom prst="rect"/>
        </p:spPr>
        <p:txBody>
          <a:bodyPr wrap="square" lIns="0" tIns="40640" rIns="0" bIns="0" rtlCol="0" vert="horz">
            <a:spAutoFit/>
          </a:bodyPr>
          <a:lstStyle/>
          <a:p>
            <a:pPr marL="461645" marR="5080" indent="-449580">
              <a:lnSpc>
                <a:spcPts val="2230"/>
              </a:lnSpc>
              <a:spcBef>
                <a:spcPts val="320"/>
              </a:spcBef>
            </a:pPr>
            <a:r>
              <a:rPr dirty="0" spc="-10">
                <a:solidFill>
                  <a:srgbClr val="003B69"/>
                </a:solidFill>
              </a:rPr>
              <a:t>11.</a:t>
            </a:r>
            <a:r>
              <a:rPr dirty="0" spc="-65">
                <a:solidFill>
                  <a:srgbClr val="003B69"/>
                </a:solidFill>
              </a:rPr>
              <a:t> </a:t>
            </a:r>
            <a:r>
              <a:rPr dirty="0" spc="-20">
                <a:solidFill>
                  <a:srgbClr val="003B69"/>
                </a:solidFill>
              </a:rPr>
              <a:t>EVALUACIONES</a:t>
            </a:r>
            <a:r>
              <a:rPr dirty="0" spc="-50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ECONÓMICAS</a:t>
            </a:r>
            <a:r>
              <a:rPr dirty="0" spc="-55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DE</a:t>
            </a:r>
            <a:r>
              <a:rPr dirty="0" spc="-25">
                <a:solidFill>
                  <a:srgbClr val="003B69"/>
                </a:solidFill>
              </a:rPr>
              <a:t> LAS </a:t>
            </a:r>
            <a:r>
              <a:rPr dirty="0">
                <a:solidFill>
                  <a:srgbClr val="003B69"/>
                </a:solidFill>
              </a:rPr>
              <a:t>INVERSIONES</a:t>
            </a:r>
            <a:r>
              <a:rPr dirty="0" spc="-45">
                <a:solidFill>
                  <a:srgbClr val="003B69"/>
                </a:solidFill>
              </a:rPr>
              <a:t> </a:t>
            </a:r>
            <a:r>
              <a:rPr dirty="0" spc="-50">
                <a:solidFill>
                  <a:srgbClr val="003B69"/>
                </a:solidFill>
              </a:rPr>
              <a:t>PARA</a:t>
            </a:r>
            <a:r>
              <a:rPr dirty="0" spc="-80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LAS</a:t>
            </a:r>
            <a:r>
              <a:rPr dirty="0" spc="-30">
                <a:solidFill>
                  <a:srgbClr val="003B69"/>
                </a:solidFill>
              </a:rPr>
              <a:t> </a:t>
            </a:r>
            <a:r>
              <a:rPr dirty="0" spc="-10">
                <a:solidFill>
                  <a:srgbClr val="003B69"/>
                </a:solidFill>
              </a:rPr>
              <a:t>SUBESTACIONES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6478523" y="4426171"/>
            <a:ext cx="1845945" cy="266700"/>
            <a:chOff x="6478523" y="4426171"/>
            <a:chExt cx="1845945" cy="2667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96704" y="4426171"/>
              <a:ext cx="1777243" cy="192712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78523" y="4600956"/>
              <a:ext cx="1845564" cy="91439"/>
            </a:xfrm>
            <a:prstGeom prst="rect">
              <a:avLst/>
            </a:prstGeom>
          </p:spPr>
        </p:pic>
      </p:grpSp>
      <p:grpSp>
        <p:nvGrpSpPr>
          <p:cNvPr id="5" name="object 5" descr=""/>
          <p:cNvGrpSpPr/>
          <p:nvPr/>
        </p:nvGrpSpPr>
        <p:grpSpPr>
          <a:xfrm>
            <a:off x="879347" y="4810219"/>
            <a:ext cx="1130935" cy="266700"/>
            <a:chOff x="879347" y="4810219"/>
            <a:chExt cx="1130935" cy="266700"/>
          </a:xfrm>
        </p:grpSpPr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2034" y="4810219"/>
              <a:ext cx="1059521" cy="19730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9347" y="4985003"/>
              <a:ext cx="1130808" cy="91439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/>
          <p:nvPr/>
        </p:nvSpPr>
        <p:spPr>
          <a:xfrm>
            <a:off x="535940" y="1229613"/>
            <a:ext cx="7734300" cy="38049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95250">
              <a:lnSpc>
                <a:spcPct val="100000"/>
              </a:lnSpc>
              <a:spcBef>
                <a:spcPts val="105"/>
              </a:spcBef>
            </a:pPr>
            <a:r>
              <a:rPr dirty="0" sz="2000" spc="-10" b="1">
                <a:solidFill>
                  <a:srgbClr val="003B69"/>
                </a:solidFill>
                <a:latin typeface="Arial"/>
                <a:cs typeface="Arial"/>
              </a:rPr>
              <a:t>Resultados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55"/>
              </a:spcBef>
            </a:pP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Se</a:t>
            </a:r>
            <a:r>
              <a:rPr dirty="0" sz="1800" spc="-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ha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realizado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una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evaluación</a:t>
            </a:r>
            <a:r>
              <a:rPr dirty="0" sz="1800" spc="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económica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separada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para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cada</a:t>
            </a:r>
            <a:endParaRPr sz="18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865"/>
              </a:spcBef>
            </a:pP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subestación</a:t>
            </a:r>
            <a:endParaRPr sz="1800">
              <a:latin typeface="Arial"/>
              <a:cs typeface="Arial"/>
            </a:endParaRPr>
          </a:p>
          <a:p>
            <a:pPr marL="355600" marR="541655" indent="-342900">
              <a:lnSpc>
                <a:spcPct val="140000"/>
              </a:lnSpc>
              <a:spcBef>
                <a:spcPts val="434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Para</a:t>
            </a:r>
            <a:r>
              <a:rPr dirty="0" sz="1800" spc="-4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las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subestaciones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donde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operan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dos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transformadores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o,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resulta</a:t>
            </a:r>
            <a:r>
              <a:rPr dirty="0" sz="1800" spc="-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conveniente</a:t>
            </a:r>
            <a:r>
              <a:rPr dirty="0" sz="1800" spc="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instalar</a:t>
            </a:r>
            <a:r>
              <a:rPr dirty="0" sz="1800" spc="-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un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nuevo</a:t>
            </a:r>
            <a:r>
              <a:rPr dirty="0" sz="1800" spc="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transformador,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ha</a:t>
            </a:r>
            <a:r>
              <a:rPr dirty="0" sz="1800" spc="-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sido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evaluada</a:t>
            </a:r>
            <a:r>
              <a:rPr dirty="0" sz="1800" spc="-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también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conveniencia de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duplicar</a:t>
            </a:r>
            <a:r>
              <a:rPr dirty="0" sz="1800" spc="-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las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barras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MT</a:t>
            </a:r>
            <a:endParaRPr sz="1800">
              <a:latin typeface="Arial"/>
              <a:cs typeface="Arial"/>
            </a:endParaRPr>
          </a:p>
          <a:p>
            <a:pPr marL="355600" marR="5080" indent="-342900">
              <a:lnSpc>
                <a:spcPct val="140000"/>
              </a:lnSpc>
              <a:spcBef>
                <a:spcPts val="434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Para</a:t>
            </a:r>
            <a:r>
              <a:rPr dirty="0" sz="1800" spc="-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las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subestaciones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donde</a:t>
            </a:r>
            <a:r>
              <a:rPr dirty="0" sz="1800" spc="-3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se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verifica</a:t>
            </a:r>
            <a:r>
              <a:rPr dirty="0" sz="1800" spc="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racionamiento</a:t>
            </a:r>
            <a:r>
              <a:rPr dirty="0" sz="1800" spc="-3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y/o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interrupción</a:t>
            </a:r>
            <a:r>
              <a:rPr dirty="0" sz="1800" spc="-4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de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una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carga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minera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ha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sido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evaluado</a:t>
            </a:r>
            <a:r>
              <a:rPr dirty="0" sz="1800" spc="4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u="sng" sz="1800" b="1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</a:rPr>
              <a:t>el</a:t>
            </a:r>
            <a:r>
              <a:rPr dirty="0" u="sng" sz="1800" spc="-10" b="1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800" b="1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</a:rPr>
              <a:t>costo</a:t>
            </a:r>
            <a:r>
              <a:rPr dirty="0" u="sng" sz="1800" spc="-20" b="1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800" spc="-10" b="1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</a:rPr>
              <a:t>unitario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u="sng" sz="1800" b="1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</a:rPr>
              <a:t>de</a:t>
            </a:r>
            <a:r>
              <a:rPr dirty="0" u="sng" sz="1800" spc="-25" b="1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800" b="1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</a:rPr>
              <a:t>la</a:t>
            </a:r>
            <a:r>
              <a:rPr dirty="0" u="sng" sz="1800" spc="-20" b="1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800" b="1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</a:rPr>
              <a:t>ENS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que</a:t>
            </a:r>
            <a:r>
              <a:rPr dirty="0" sz="1800" spc="-1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justifica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inversión</a:t>
            </a:r>
            <a:r>
              <a:rPr dirty="0" sz="1800" spc="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para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reducir</a:t>
            </a:r>
            <a:r>
              <a:rPr dirty="0" sz="1800" spc="-20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F5F5F"/>
                </a:solidFill>
                <a:latin typeface="Arial"/>
                <a:cs typeface="Arial"/>
              </a:rPr>
              <a:t>la</a:t>
            </a:r>
            <a:r>
              <a:rPr dirty="0" sz="1800" spc="-15" b="1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5F5F5F"/>
                </a:solidFill>
                <a:latin typeface="Arial"/>
                <a:cs typeface="Arial"/>
              </a:rPr>
              <a:t>ENS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555496" y="310133"/>
            <a:ext cx="5799455" cy="614680"/>
          </a:xfrm>
          <a:prstGeom prst="rect"/>
        </p:spPr>
        <p:txBody>
          <a:bodyPr wrap="square" lIns="0" tIns="40640" rIns="0" bIns="0" rtlCol="0" vert="horz">
            <a:spAutoFit/>
          </a:bodyPr>
          <a:lstStyle/>
          <a:p>
            <a:pPr marL="461645" marR="5080" indent="-449580">
              <a:lnSpc>
                <a:spcPts val="2230"/>
              </a:lnSpc>
              <a:spcBef>
                <a:spcPts val="320"/>
              </a:spcBef>
            </a:pPr>
            <a:r>
              <a:rPr dirty="0" spc="-10">
                <a:solidFill>
                  <a:srgbClr val="003B69"/>
                </a:solidFill>
              </a:rPr>
              <a:t>11.</a:t>
            </a:r>
            <a:r>
              <a:rPr dirty="0" spc="-65">
                <a:solidFill>
                  <a:srgbClr val="003B69"/>
                </a:solidFill>
              </a:rPr>
              <a:t> </a:t>
            </a:r>
            <a:r>
              <a:rPr dirty="0" spc="-20">
                <a:solidFill>
                  <a:srgbClr val="003B69"/>
                </a:solidFill>
              </a:rPr>
              <a:t>EVALUACIONES</a:t>
            </a:r>
            <a:r>
              <a:rPr dirty="0" spc="-50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ECONÓMICAS</a:t>
            </a:r>
            <a:r>
              <a:rPr dirty="0" spc="-55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DE</a:t>
            </a:r>
            <a:r>
              <a:rPr dirty="0" spc="-25">
                <a:solidFill>
                  <a:srgbClr val="003B69"/>
                </a:solidFill>
              </a:rPr>
              <a:t> LAS </a:t>
            </a:r>
            <a:r>
              <a:rPr dirty="0">
                <a:solidFill>
                  <a:srgbClr val="003B69"/>
                </a:solidFill>
              </a:rPr>
              <a:t>INVERSIONES</a:t>
            </a:r>
            <a:r>
              <a:rPr dirty="0" spc="-45">
                <a:solidFill>
                  <a:srgbClr val="003B69"/>
                </a:solidFill>
              </a:rPr>
              <a:t> </a:t>
            </a:r>
            <a:r>
              <a:rPr dirty="0" spc="-50">
                <a:solidFill>
                  <a:srgbClr val="003B69"/>
                </a:solidFill>
              </a:rPr>
              <a:t>PARA</a:t>
            </a:r>
            <a:r>
              <a:rPr dirty="0" spc="-80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LAS</a:t>
            </a:r>
            <a:r>
              <a:rPr dirty="0" spc="-30">
                <a:solidFill>
                  <a:srgbClr val="003B69"/>
                </a:solidFill>
              </a:rPr>
              <a:t> </a:t>
            </a:r>
            <a:r>
              <a:rPr dirty="0" spc="-10">
                <a:solidFill>
                  <a:srgbClr val="003B69"/>
                </a:solidFill>
              </a:rPr>
              <a:t>SUBESTACIONES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60559" y="123794"/>
            <a:ext cx="8883650" cy="6253480"/>
            <a:chOff x="260559" y="123794"/>
            <a:chExt cx="8883650" cy="625348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7600" y="836675"/>
              <a:ext cx="4635622" cy="5540551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6972299" y="3716400"/>
              <a:ext cx="349250" cy="548005"/>
            </a:xfrm>
            <a:custGeom>
              <a:avLst/>
              <a:gdLst/>
              <a:ahLst/>
              <a:cxnLst/>
              <a:rect l="l" t="t" r="r" b="b"/>
              <a:pathLst>
                <a:path w="349250" h="548004">
                  <a:moveTo>
                    <a:pt x="349250" y="0"/>
                  </a:moveTo>
                  <a:lnTo>
                    <a:pt x="120650" y="0"/>
                  </a:lnTo>
                  <a:lnTo>
                    <a:pt x="120650" y="295148"/>
                  </a:lnTo>
                  <a:lnTo>
                    <a:pt x="158750" y="295148"/>
                  </a:lnTo>
                  <a:lnTo>
                    <a:pt x="0" y="547624"/>
                  </a:lnTo>
                  <a:lnTo>
                    <a:pt x="215900" y="295148"/>
                  </a:lnTo>
                  <a:lnTo>
                    <a:pt x="349250" y="295148"/>
                  </a:lnTo>
                  <a:lnTo>
                    <a:pt x="349250" y="0"/>
                  </a:lnTo>
                  <a:close/>
                </a:path>
              </a:pathLst>
            </a:custGeom>
            <a:solidFill>
              <a:srgbClr val="99FF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6972299" y="3716400"/>
              <a:ext cx="349250" cy="548005"/>
            </a:xfrm>
            <a:custGeom>
              <a:avLst/>
              <a:gdLst/>
              <a:ahLst/>
              <a:cxnLst/>
              <a:rect l="l" t="t" r="r" b="b"/>
              <a:pathLst>
                <a:path w="349250" h="548004">
                  <a:moveTo>
                    <a:pt x="120650" y="0"/>
                  </a:moveTo>
                  <a:lnTo>
                    <a:pt x="158750" y="0"/>
                  </a:lnTo>
                  <a:lnTo>
                    <a:pt x="215900" y="0"/>
                  </a:lnTo>
                  <a:lnTo>
                    <a:pt x="349250" y="0"/>
                  </a:lnTo>
                  <a:lnTo>
                    <a:pt x="349250" y="172212"/>
                  </a:lnTo>
                  <a:lnTo>
                    <a:pt x="349250" y="245999"/>
                  </a:lnTo>
                  <a:lnTo>
                    <a:pt x="349250" y="295148"/>
                  </a:lnTo>
                  <a:lnTo>
                    <a:pt x="215900" y="295148"/>
                  </a:lnTo>
                  <a:lnTo>
                    <a:pt x="0" y="547624"/>
                  </a:lnTo>
                  <a:lnTo>
                    <a:pt x="158750" y="295148"/>
                  </a:lnTo>
                  <a:lnTo>
                    <a:pt x="120650" y="295148"/>
                  </a:lnTo>
                  <a:lnTo>
                    <a:pt x="120650" y="245999"/>
                  </a:lnTo>
                  <a:lnTo>
                    <a:pt x="120650" y="172212"/>
                  </a:lnTo>
                  <a:lnTo>
                    <a:pt x="12065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740649" y="4718050"/>
              <a:ext cx="452755" cy="295275"/>
            </a:xfrm>
            <a:custGeom>
              <a:avLst/>
              <a:gdLst/>
              <a:ahLst/>
              <a:cxnLst/>
              <a:rect l="l" t="t" r="r" b="b"/>
              <a:pathLst>
                <a:path w="452754" h="295275">
                  <a:moveTo>
                    <a:pt x="228600" y="0"/>
                  </a:moveTo>
                  <a:lnTo>
                    <a:pt x="0" y="0"/>
                  </a:lnTo>
                  <a:lnTo>
                    <a:pt x="0" y="295275"/>
                  </a:lnTo>
                  <a:lnTo>
                    <a:pt x="228600" y="295275"/>
                  </a:lnTo>
                  <a:lnTo>
                    <a:pt x="228600" y="123062"/>
                  </a:lnTo>
                  <a:lnTo>
                    <a:pt x="452500" y="87249"/>
                  </a:lnTo>
                  <a:lnTo>
                    <a:pt x="228600" y="49149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FF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7740649" y="4718050"/>
              <a:ext cx="452755" cy="295275"/>
            </a:xfrm>
            <a:custGeom>
              <a:avLst/>
              <a:gdLst/>
              <a:ahLst/>
              <a:cxnLst/>
              <a:rect l="l" t="t" r="r" b="b"/>
              <a:pathLst>
                <a:path w="452754" h="295275">
                  <a:moveTo>
                    <a:pt x="0" y="0"/>
                  </a:moveTo>
                  <a:lnTo>
                    <a:pt x="133350" y="0"/>
                  </a:lnTo>
                  <a:lnTo>
                    <a:pt x="190500" y="0"/>
                  </a:lnTo>
                  <a:lnTo>
                    <a:pt x="228600" y="0"/>
                  </a:lnTo>
                  <a:lnTo>
                    <a:pt x="228600" y="49149"/>
                  </a:lnTo>
                  <a:lnTo>
                    <a:pt x="452500" y="87249"/>
                  </a:lnTo>
                  <a:lnTo>
                    <a:pt x="228600" y="123062"/>
                  </a:lnTo>
                  <a:lnTo>
                    <a:pt x="228600" y="295275"/>
                  </a:lnTo>
                  <a:lnTo>
                    <a:pt x="190500" y="295275"/>
                  </a:lnTo>
                  <a:lnTo>
                    <a:pt x="133350" y="295275"/>
                  </a:lnTo>
                  <a:lnTo>
                    <a:pt x="0" y="295275"/>
                  </a:lnTo>
                  <a:lnTo>
                    <a:pt x="0" y="123062"/>
                  </a:lnTo>
                  <a:lnTo>
                    <a:pt x="0" y="4914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459740" y="1721053"/>
            <a:ext cx="342646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02B82"/>
                </a:solidFill>
                <a:latin typeface="Arial"/>
                <a:cs typeface="Arial"/>
              </a:rPr>
              <a:t>Duplicación</a:t>
            </a:r>
            <a:r>
              <a:rPr dirty="0" sz="1800" spc="-35" b="1">
                <a:solidFill>
                  <a:srgbClr val="002B8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2B82"/>
                </a:solidFill>
                <a:latin typeface="Arial"/>
                <a:cs typeface="Arial"/>
              </a:rPr>
              <a:t>de</a:t>
            </a:r>
            <a:r>
              <a:rPr dirty="0" sz="1800" spc="-30" b="1">
                <a:solidFill>
                  <a:srgbClr val="002B82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2B82"/>
                </a:solidFill>
                <a:latin typeface="Arial"/>
                <a:cs typeface="Arial"/>
              </a:rPr>
              <a:t>Transformación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7740650" y="4718050"/>
            <a:ext cx="228600" cy="29527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31750" rIns="0" bIns="0" rtlCol="0" vert="horz">
            <a:spAutoFit/>
          </a:bodyPr>
          <a:lstStyle/>
          <a:p>
            <a:pPr marL="59055">
              <a:lnSpc>
                <a:spcPct val="100000"/>
              </a:lnSpc>
              <a:spcBef>
                <a:spcPts val="250"/>
              </a:spcBef>
            </a:pPr>
            <a:r>
              <a:rPr dirty="0" sz="1600" spc="-50">
                <a:solidFill>
                  <a:srgbClr val="002B82"/>
                </a:solidFill>
                <a:latin typeface="Arial MT"/>
                <a:cs typeface="Arial MT"/>
              </a:rPr>
              <a:t>5</a:t>
            </a:r>
            <a:endParaRPr sz="1600">
              <a:latin typeface="Arial MT"/>
              <a:cs typeface="Arial MT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6540563" y="2552763"/>
            <a:ext cx="678180" cy="981075"/>
            <a:chOff x="6540563" y="2552763"/>
            <a:chExt cx="678180" cy="981075"/>
          </a:xfrm>
        </p:grpSpPr>
        <p:sp>
          <p:nvSpPr>
            <p:cNvPr id="11" name="object 11" descr=""/>
            <p:cNvSpPr/>
            <p:nvPr/>
          </p:nvSpPr>
          <p:spPr>
            <a:xfrm>
              <a:off x="6545326" y="2557526"/>
              <a:ext cx="374650" cy="434975"/>
            </a:xfrm>
            <a:custGeom>
              <a:avLst/>
              <a:gdLst/>
              <a:ahLst/>
              <a:cxnLst/>
              <a:rect l="l" t="t" r="r" b="b"/>
              <a:pathLst>
                <a:path w="374650" h="434975">
                  <a:moveTo>
                    <a:pt x="374650" y="0"/>
                  </a:moveTo>
                  <a:lnTo>
                    <a:pt x="146050" y="0"/>
                  </a:lnTo>
                  <a:lnTo>
                    <a:pt x="146050" y="172212"/>
                  </a:lnTo>
                  <a:lnTo>
                    <a:pt x="0" y="434848"/>
                  </a:lnTo>
                  <a:lnTo>
                    <a:pt x="146050" y="245999"/>
                  </a:lnTo>
                  <a:lnTo>
                    <a:pt x="146050" y="295148"/>
                  </a:lnTo>
                  <a:lnTo>
                    <a:pt x="374650" y="295148"/>
                  </a:lnTo>
                  <a:lnTo>
                    <a:pt x="374650" y="0"/>
                  </a:lnTo>
                  <a:close/>
                </a:path>
              </a:pathLst>
            </a:custGeom>
            <a:solidFill>
              <a:srgbClr val="99FF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6545326" y="2557526"/>
              <a:ext cx="374650" cy="434975"/>
            </a:xfrm>
            <a:custGeom>
              <a:avLst/>
              <a:gdLst/>
              <a:ahLst/>
              <a:cxnLst/>
              <a:rect l="l" t="t" r="r" b="b"/>
              <a:pathLst>
                <a:path w="374650" h="434975">
                  <a:moveTo>
                    <a:pt x="146050" y="0"/>
                  </a:moveTo>
                  <a:lnTo>
                    <a:pt x="184150" y="0"/>
                  </a:lnTo>
                  <a:lnTo>
                    <a:pt x="241300" y="0"/>
                  </a:lnTo>
                  <a:lnTo>
                    <a:pt x="374650" y="0"/>
                  </a:lnTo>
                  <a:lnTo>
                    <a:pt x="374650" y="172212"/>
                  </a:lnTo>
                  <a:lnTo>
                    <a:pt x="374650" y="245999"/>
                  </a:lnTo>
                  <a:lnTo>
                    <a:pt x="374650" y="295148"/>
                  </a:lnTo>
                  <a:lnTo>
                    <a:pt x="241300" y="295148"/>
                  </a:lnTo>
                  <a:lnTo>
                    <a:pt x="184150" y="295148"/>
                  </a:lnTo>
                  <a:lnTo>
                    <a:pt x="146050" y="295148"/>
                  </a:lnTo>
                  <a:lnTo>
                    <a:pt x="146050" y="245999"/>
                  </a:lnTo>
                  <a:lnTo>
                    <a:pt x="0" y="434848"/>
                  </a:lnTo>
                  <a:lnTo>
                    <a:pt x="146050" y="172212"/>
                  </a:lnTo>
                  <a:lnTo>
                    <a:pt x="14605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6643624" y="3194050"/>
              <a:ext cx="570230" cy="335280"/>
            </a:xfrm>
            <a:custGeom>
              <a:avLst/>
              <a:gdLst/>
              <a:ahLst/>
              <a:cxnLst/>
              <a:rect l="l" t="t" r="r" b="b"/>
              <a:pathLst>
                <a:path w="570229" h="335279">
                  <a:moveTo>
                    <a:pt x="0" y="0"/>
                  </a:moveTo>
                  <a:lnTo>
                    <a:pt x="304926" y="166370"/>
                  </a:lnTo>
                  <a:lnTo>
                    <a:pt x="304926" y="335025"/>
                  </a:lnTo>
                  <a:lnTo>
                    <a:pt x="569976" y="335025"/>
                  </a:lnTo>
                  <a:lnTo>
                    <a:pt x="569976" y="45974"/>
                  </a:lnTo>
                  <a:lnTo>
                    <a:pt x="304926" y="45974"/>
                  </a:lnTo>
                  <a:lnTo>
                    <a:pt x="304926" y="942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FF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6643624" y="3194050"/>
              <a:ext cx="570230" cy="335280"/>
            </a:xfrm>
            <a:custGeom>
              <a:avLst/>
              <a:gdLst/>
              <a:ahLst/>
              <a:cxnLst/>
              <a:rect l="l" t="t" r="r" b="b"/>
              <a:pathLst>
                <a:path w="570229" h="335279">
                  <a:moveTo>
                    <a:pt x="304926" y="45974"/>
                  </a:moveTo>
                  <a:lnTo>
                    <a:pt x="348996" y="45974"/>
                  </a:lnTo>
                  <a:lnTo>
                    <a:pt x="415290" y="45974"/>
                  </a:lnTo>
                  <a:lnTo>
                    <a:pt x="569976" y="45974"/>
                  </a:lnTo>
                  <a:lnTo>
                    <a:pt x="569976" y="94234"/>
                  </a:lnTo>
                  <a:lnTo>
                    <a:pt x="569976" y="166370"/>
                  </a:lnTo>
                  <a:lnTo>
                    <a:pt x="569976" y="335025"/>
                  </a:lnTo>
                  <a:lnTo>
                    <a:pt x="415290" y="335025"/>
                  </a:lnTo>
                  <a:lnTo>
                    <a:pt x="348996" y="335025"/>
                  </a:lnTo>
                  <a:lnTo>
                    <a:pt x="304926" y="335025"/>
                  </a:lnTo>
                  <a:lnTo>
                    <a:pt x="304926" y="166370"/>
                  </a:lnTo>
                  <a:lnTo>
                    <a:pt x="0" y="0"/>
                  </a:lnTo>
                  <a:lnTo>
                    <a:pt x="304926" y="94234"/>
                  </a:lnTo>
                  <a:lnTo>
                    <a:pt x="304926" y="4597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/>
          <p:nvPr/>
        </p:nvSpPr>
        <p:spPr>
          <a:xfrm>
            <a:off x="6737731" y="2576525"/>
            <a:ext cx="540385" cy="14281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0">
                <a:solidFill>
                  <a:srgbClr val="002B82"/>
                </a:solidFill>
                <a:latin typeface="Arial MT"/>
                <a:cs typeface="Arial MT"/>
              </a:rPr>
              <a:t>2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614"/>
              </a:spcBef>
            </a:pPr>
            <a:endParaRPr sz="1600">
              <a:latin typeface="Arial MT"/>
              <a:cs typeface="Arial MT"/>
            </a:endParaRPr>
          </a:p>
          <a:p>
            <a:pPr marL="287655">
              <a:lnSpc>
                <a:spcPct val="100000"/>
              </a:lnSpc>
              <a:spcBef>
                <a:spcPts val="5"/>
              </a:spcBef>
            </a:pPr>
            <a:r>
              <a:rPr dirty="0" sz="1600" spc="-50">
                <a:solidFill>
                  <a:srgbClr val="002B82"/>
                </a:solidFill>
                <a:latin typeface="Arial MT"/>
                <a:cs typeface="Arial MT"/>
              </a:rPr>
              <a:t>3</a:t>
            </a:r>
            <a:endParaRPr sz="1600">
              <a:latin typeface="Arial MT"/>
              <a:cs typeface="Arial MT"/>
            </a:endParaRPr>
          </a:p>
          <a:p>
            <a:pPr algn="r" marR="5080">
              <a:lnSpc>
                <a:spcPct val="100000"/>
              </a:lnSpc>
              <a:spcBef>
                <a:spcPts val="1825"/>
              </a:spcBef>
            </a:pPr>
            <a:r>
              <a:rPr dirty="0" sz="1600" spc="-50">
                <a:solidFill>
                  <a:srgbClr val="002B82"/>
                </a:solidFill>
                <a:latin typeface="Arial MT"/>
                <a:cs typeface="Arial MT"/>
              </a:rPr>
              <a:t>4</a:t>
            </a:r>
            <a:endParaRPr sz="1600">
              <a:latin typeface="Arial MT"/>
              <a:cs typeface="Arial MT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6186487" y="2271712"/>
            <a:ext cx="262255" cy="436880"/>
            <a:chOff x="6186487" y="2271712"/>
            <a:chExt cx="262255" cy="436880"/>
          </a:xfrm>
        </p:grpSpPr>
        <p:sp>
          <p:nvSpPr>
            <p:cNvPr id="17" name="object 17" descr=""/>
            <p:cNvSpPr/>
            <p:nvPr/>
          </p:nvSpPr>
          <p:spPr>
            <a:xfrm>
              <a:off x="6191250" y="2276475"/>
              <a:ext cx="252729" cy="427355"/>
            </a:xfrm>
            <a:custGeom>
              <a:avLst/>
              <a:gdLst/>
              <a:ahLst/>
              <a:cxnLst/>
              <a:rect l="l" t="t" r="r" b="b"/>
              <a:pathLst>
                <a:path w="252729" h="427355">
                  <a:moveTo>
                    <a:pt x="252475" y="0"/>
                  </a:moveTo>
                  <a:lnTo>
                    <a:pt x="0" y="0"/>
                  </a:lnTo>
                  <a:lnTo>
                    <a:pt x="0" y="288925"/>
                  </a:lnTo>
                  <a:lnTo>
                    <a:pt x="147192" y="288925"/>
                  </a:lnTo>
                  <a:lnTo>
                    <a:pt x="215900" y="426974"/>
                  </a:lnTo>
                  <a:lnTo>
                    <a:pt x="210312" y="288925"/>
                  </a:lnTo>
                  <a:lnTo>
                    <a:pt x="252475" y="288925"/>
                  </a:lnTo>
                  <a:lnTo>
                    <a:pt x="252475" y="0"/>
                  </a:lnTo>
                  <a:close/>
                </a:path>
              </a:pathLst>
            </a:custGeom>
            <a:solidFill>
              <a:srgbClr val="99FF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6191250" y="2276475"/>
              <a:ext cx="252729" cy="427355"/>
            </a:xfrm>
            <a:custGeom>
              <a:avLst/>
              <a:gdLst/>
              <a:ahLst/>
              <a:cxnLst/>
              <a:rect l="l" t="t" r="r" b="b"/>
              <a:pathLst>
                <a:path w="252729" h="427355">
                  <a:moveTo>
                    <a:pt x="0" y="0"/>
                  </a:moveTo>
                  <a:lnTo>
                    <a:pt x="147192" y="0"/>
                  </a:lnTo>
                  <a:lnTo>
                    <a:pt x="210312" y="0"/>
                  </a:lnTo>
                  <a:lnTo>
                    <a:pt x="252475" y="0"/>
                  </a:lnTo>
                  <a:lnTo>
                    <a:pt x="252475" y="168528"/>
                  </a:lnTo>
                  <a:lnTo>
                    <a:pt x="252475" y="240791"/>
                  </a:lnTo>
                  <a:lnTo>
                    <a:pt x="252475" y="288925"/>
                  </a:lnTo>
                  <a:lnTo>
                    <a:pt x="210312" y="288925"/>
                  </a:lnTo>
                  <a:lnTo>
                    <a:pt x="215900" y="426974"/>
                  </a:lnTo>
                  <a:lnTo>
                    <a:pt x="147192" y="288925"/>
                  </a:lnTo>
                  <a:lnTo>
                    <a:pt x="0" y="288925"/>
                  </a:lnTo>
                  <a:lnTo>
                    <a:pt x="0" y="240791"/>
                  </a:lnTo>
                  <a:lnTo>
                    <a:pt x="0" y="16852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 txBox="1"/>
          <p:nvPr/>
        </p:nvSpPr>
        <p:spPr>
          <a:xfrm>
            <a:off x="6191250" y="2276475"/>
            <a:ext cx="252729" cy="28892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31115" rIns="0" bIns="0" rtlCol="0" vert="horz">
            <a:spAutoFit/>
          </a:bodyPr>
          <a:lstStyle/>
          <a:p>
            <a:pPr marL="70485">
              <a:lnSpc>
                <a:spcPct val="100000"/>
              </a:lnSpc>
              <a:spcBef>
                <a:spcPts val="245"/>
              </a:spcBef>
            </a:pPr>
            <a:r>
              <a:rPr dirty="0" sz="1600" spc="-50">
                <a:solidFill>
                  <a:srgbClr val="002B82"/>
                </a:solidFill>
                <a:latin typeface="Arial MT"/>
                <a:cs typeface="Arial MT"/>
              </a:rPr>
              <a:t>1</a:t>
            </a:r>
            <a:endParaRPr sz="1600">
              <a:latin typeface="Arial MT"/>
              <a:cs typeface="Arial MT"/>
            </a:endParaRPr>
          </a:p>
        </p:txBody>
      </p:sp>
      <p:graphicFrame>
        <p:nvGraphicFramePr>
          <p:cNvPr id="20" name="object 20" descr=""/>
          <p:cNvGraphicFramePr>
            <a:graphicFrameLocks noGrp="1"/>
          </p:cNvGraphicFramePr>
          <p:nvPr/>
        </p:nvGraphicFramePr>
        <p:xfrm>
          <a:off x="101600" y="2774950"/>
          <a:ext cx="4194175" cy="28067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2105"/>
                <a:gridCol w="1229359"/>
                <a:gridCol w="2545080"/>
              </a:tblGrid>
              <a:tr h="55245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317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200" spc="-10" b="1">
                          <a:solidFill>
                            <a:srgbClr val="333399"/>
                          </a:solidFill>
                          <a:latin typeface="Arial"/>
                          <a:cs typeface="Arial"/>
                        </a:rPr>
                        <a:t>SUBESTACIÓN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9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92430" marR="130810" indent="-254635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dirty="0" sz="1200" spc="-10" b="1">
                          <a:solidFill>
                            <a:srgbClr val="333399"/>
                          </a:solidFill>
                          <a:latin typeface="Arial"/>
                          <a:cs typeface="Arial"/>
                        </a:rPr>
                        <a:t>CARACTERÍSTICAS</a:t>
                      </a:r>
                      <a:r>
                        <a:rPr dirty="0" sz="1200" spc="35" b="1">
                          <a:solidFill>
                            <a:srgbClr val="3333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333399"/>
                          </a:solidFill>
                          <a:latin typeface="Arial"/>
                          <a:cs typeface="Arial"/>
                        </a:rPr>
                        <a:t>TÉCNICAS </a:t>
                      </a:r>
                      <a:r>
                        <a:rPr dirty="0" sz="1200" b="1">
                          <a:solidFill>
                            <a:srgbClr val="333399"/>
                          </a:solidFill>
                          <a:latin typeface="Arial"/>
                          <a:cs typeface="Arial"/>
                        </a:rPr>
                        <a:t>DEL</a:t>
                      </a:r>
                      <a:r>
                        <a:rPr dirty="0" sz="1200" spc="-45" b="1">
                          <a:solidFill>
                            <a:srgbClr val="3333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333399"/>
                          </a:solidFill>
                          <a:latin typeface="Arial"/>
                          <a:cs typeface="Arial"/>
                        </a:rPr>
                        <a:t>TRANSFORMADOR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63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</a:tr>
              <a:tr h="375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1200" spc="-50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95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1200" spc="-10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Tocache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95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1200" spc="-10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132/22.9/10kV,</a:t>
                      </a:r>
                      <a:r>
                        <a:rPr dirty="0" sz="1200" spc="-45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7/7/2</a:t>
                      </a:r>
                      <a:r>
                        <a:rPr dirty="0" sz="1200" spc="-15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5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MVA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95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5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1200" spc="-50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95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1200" spc="-10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Aucayacu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95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1200" spc="-10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132/60/22.9kV,</a:t>
                      </a:r>
                      <a:r>
                        <a:rPr dirty="0" sz="1200" spc="-40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20/13/10</a:t>
                      </a:r>
                      <a:r>
                        <a:rPr dirty="0" sz="1200" spc="-40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5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MVA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95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5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1200" spc="-50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95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1200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Tingo</a:t>
                      </a:r>
                      <a:r>
                        <a:rPr dirty="0" sz="1200" spc="-55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María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95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1200" spc="-10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138/10.5kV,</a:t>
                      </a:r>
                      <a:r>
                        <a:rPr dirty="0" sz="1200" spc="-60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16,7</a:t>
                      </a:r>
                      <a:r>
                        <a:rPr dirty="0" sz="1200" spc="-35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5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MVA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95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200" spc="-50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890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200" spc="-10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Huancavelica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890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200" spc="-10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225/62.3/10.3kV,</a:t>
                      </a:r>
                      <a:r>
                        <a:rPr dirty="0" sz="1200" spc="-35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30/30/10</a:t>
                      </a:r>
                      <a:r>
                        <a:rPr dirty="0" sz="1200" spc="-35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5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MVA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890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5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1200" spc="-50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95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1200" spc="-10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Combapata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95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1200" spc="-10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138/66/24kV,</a:t>
                      </a:r>
                      <a:r>
                        <a:rPr dirty="0" sz="1200" spc="-50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15/7/8</a:t>
                      </a:r>
                      <a:r>
                        <a:rPr dirty="0" sz="1200" spc="-40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5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MVA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95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5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200" spc="-50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200" spc="-10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Tintaya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200" spc="-10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132/10.5kV,</a:t>
                      </a:r>
                      <a:r>
                        <a:rPr dirty="0" sz="1200" spc="-60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20</a:t>
                      </a:r>
                      <a:r>
                        <a:rPr dirty="0" sz="1200" spc="-25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 MVA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1" name="object 21" descr=""/>
          <p:cNvSpPr txBox="1"/>
          <p:nvPr/>
        </p:nvSpPr>
        <p:spPr>
          <a:xfrm>
            <a:off x="2700401" y="5927725"/>
            <a:ext cx="1339850" cy="309880"/>
          </a:xfrm>
          <a:prstGeom prst="rect">
            <a:avLst/>
          </a:prstGeom>
          <a:solidFill>
            <a:srgbClr val="FF6600"/>
          </a:solidFill>
          <a:ln w="9525">
            <a:solidFill>
              <a:srgbClr val="000000"/>
            </a:solidFill>
          </a:ln>
        </p:spPr>
        <p:txBody>
          <a:bodyPr wrap="square" lIns="0" tIns="62865" rIns="0" bIns="0" rtlCol="0" vert="horz">
            <a:spAutoFit/>
          </a:bodyPr>
          <a:lstStyle/>
          <a:p>
            <a:pPr marL="220345">
              <a:lnSpc>
                <a:spcPct val="100000"/>
              </a:lnSpc>
              <a:spcBef>
                <a:spcPts val="495"/>
              </a:spcBef>
            </a:pPr>
            <a:r>
              <a:rPr dirty="0" sz="1200" spc="-10" b="1">
                <a:latin typeface="Tahoma"/>
                <a:cs typeface="Tahoma"/>
              </a:rPr>
              <a:t>Inversiones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279400" y="5927725"/>
            <a:ext cx="1339850" cy="309880"/>
          </a:xfrm>
          <a:prstGeom prst="rect">
            <a:avLst/>
          </a:prstGeom>
          <a:solidFill>
            <a:srgbClr val="FF6600"/>
          </a:solidFill>
          <a:ln w="9525">
            <a:solidFill>
              <a:srgbClr val="000000"/>
            </a:solidFill>
          </a:ln>
        </p:spPr>
        <p:txBody>
          <a:bodyPr wrap="square" lIns="0" tIns="6286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495"/>
              </a:spcBef>
            </a:pPr>
            <a:r>
              <a:rPr dirty="0" sz="1200" spc="-20" b="1">
                <a:latin typeface="Tahoma"/>
                <a:cs typeface="Tahoma"/>
              </a:rPr>
              <a:t>VPNs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23" name="object 23" descr=""/>
          <p:cNvGrpSpPr/>
          <p:nvPr/>
        </p:nvGrpSpPr>
        <p:grpSpPr>
          <a:xfrm>
            <a:off x="8261286" y="4654486"/>
            <a:ext cx="708660" cy="390525"/>
            <a:chOff x="8261286" y="4654486"/>
            <a:chExt cx="708660" cy="390525"/>
          </a:xfrm>
        </p:grpSpPr>
        <p:sp>
          <p:nvSpPr>
            <p:cNvPr id="24" name="object 24" descr=""/>
            <p:cNvSpPr/>
            <p:nvPr/>
          </p:nvSpPr>
          <p:spPr>
            <a:xfrm>
              <a:off x="8266048" y="4659248"/>
              <a:ext cx="699135" cy="381000"/>
            </a:xfrm>
            <a:custGeom>
              <a:avLst/>
              <a:gdLst/>
              <a:ahLst/>
              <a:cxnLst/>
              <a:rect l="l" t="t" r="r" b="b"/>
              <a:pathLst>
                <a:path w="699134" h="381000">
                  <a:moveTo>
                    <a:pt x="698626" y="0"/>
                  </a:moveTo>
                  <a:lnTo>
                    <a:pt x="470026" y="0"/>
                  </a:lnTo>
                  <a:lnTo>
                    <a:pt x="470026" y="172338"/>
                  </a:lnTo>
                  <a:lnTo>
                    <a:pt x="0" y="381000"/>
                  </a:lnTo>
                  <a:lnTo>
                    <a:pt x="470026" y="246125"/>
                  </a:lnTo>
                  <a:lnTo>
                    <a:pt x="470026" y="295275"/>
                  </a:lnTo>
                  <a:lnTo>
                    <a:pt x="698626" y="295275"/>
                  </a:lnTo>
                  <a:lnTo>
                    <a:pt x="698626" y="0"/>
                  </a:lnTo>
                  <a:close/>
                </a:path>
              </a:pathLst>
            </a:custGeom>
            <a:solidFill>
              <a:srgbClr val="99FF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8266048" y="4659248"/>
              <a:ext cx="699135" cy="381000"/>
            </a:xfrm>
            <a:custGeom>
              <a:avLst/>
              <a:gdLst/>
              <a:ahLst/>
              <a:cxnLst/>
              <a:rect l="l" t="t" r="r" b="b"/>
              <a:pathLst>
                <a:path w="699134" h="381000">
                  <a:moveTo>
                    <a:pt x="470026" y="0"/>
                  </a:moveTo>
                  <a:lnTo>
                    <a:pt x="508126" y="0"/>
                  </a:lnTo>
                  <a:lnTo>
                    <a:pt x="565276" y="0"/>
                  </a:lnTo>
                  <a:lnTo>
                    <a:pt x="698626" y="0"/>
                  </a:lnTo>
                  <a:lnTo>
                    <a:pt x="698626" y="172338"/>
                  </a:lnTo>
                  <a:lnTo>
                    <a:pt x="698626" y="246125"/>
                  </a:lnTo>
                  <a:lnTo>
                    <a:pt x="698626" y="295275"/>
                  </a:lnTo>
                  <a:lnTo>
                    <a:pt x="565276" y="295275"/>
                  </a:lnTo>
                  <a:lnTo>
                    <a:pt x="508126" y="295275"/>
                  </a:lnTo>
                  <a:lnTo>
                    <a:pt x="470026" y="295275"/>
                  </a:lnTo>
                  <a:lnTo>
                    <a:pt x="470026" y="246125"/>
                  </a:lnTo>
                  <a:lnTo>
                    <a:pt x="0" y="381000"/>
                  </a:lnTo>
                  <a:lnTo>
                    <a:pt x="470026" y="172338"/>
                  </a:lnTo>
                  <a:lnTo>
                    <a:pt x="470026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 txBox="1"/>
          <p:nvPr/>
        </p:nvSpPr>
        <p:spPr>
          <a:xfrm>
            <a:off x="8782557" y="4679060"/>
            <a:ext cx="13843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0">
                <a:solidFill>
                  <a:srgbClr val="002B82"/>
                </a:solidFill>
                <a:latin typeface="Arial MT"/>
                <a:cs typeface="Arial MT"/>
              </a:rPr>
              <a:t>6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28" name="object 2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56845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02B82"/>
                </a:solidFill>
              </a:rPr>
              <a:t>12.</a:t>
            </a:r>
            <a:r>
              <a:rPr dirty="0" spc="-55">
                <a:solidFill>
                  <a:srgbClr val="002B82"/>
                </a:solidFill>
              </a:rPr>
              <a:t> </a:t>
            </a:r>
            <a:r>
              <a:rPr dirty="0" spc="-35">
                <a:solidFill>
                  <a:srgbClr val="002B82"/>
                </a:solidFill>
              </a:rPr>
              <a:t>RESULTADOS</a:t>
            </a:r>
            <a:r>
              <a:rPr dirty="0" spc="-40">
                <a:solidFill>
                  <a:srgbClr val="002B82"/>
                </a:solidFill>
              </a:rPr>
              <a:t> </a:t>
            </a:r>
            <a:r>
              <a:rPr dirty="0" spc="-10">
                <a:solidFill>
                  <a:srgbClr val="002B82"/>
                </a:solidFill>
              </a:rPr>
              <a:t>OBTENIDOS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60559" y="123794"/>
            <a:ext cx="8883650" cy="6396355"/>
            <a:chOff x="260559" y="123794"/>
            <a:chExt cx="8883650" cy="639635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59325" y="823920"/>
              <a:ext cx="4765609" cy="5696054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6651624" y="4935474"/>
              <a:ext cx="530225" cy="302260"/>
            </a:xfrm>
            <a:custGeom>
              <a:avLst/>
              <a:gdLst/>
              <a:ahLst/>
              <a:cxnLst/>
              <a:rect l="l" t="t" r="r" b="b"/>
              <a:pathLst>
                <a:path w="530225" h="302260">
                  <a:moveTo>
                    <a:pt x="0" y="0"/>
                  </a:moveTo>
                  <a:lnTo>
                    <a:pt x="301625" y="129412"/>
                  </a:lnTo>
                  <a:lnTo>
                    <a:pt x="301625" y="301751"/>
                  </a:lnTo>
                  <a:lnTo>
                    <a:pt x="530225" y="301751"/>
                  </a:lnTo>
                  <a:lnTo>
                    <a:pt x="530225" y="6350"/>
                  </a:lnTo>
                  <a:lnTo>
                    <a:pt x="301625" y="6350"/>
                  </a:lnTo>
                  <a:lnTo>
                    <a:pt x="301625" y="556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FF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6651624" y="4935474"/>
              <a:ext cx="530225" cy="302260"/>
            </a:xfrm>
            <a:custGeom>
              <a:avLst/>
              <a:gdLst/>
              <a:ahLst/>
              <a:cxnLst/>
              <a:rect l="l" t="t" r="r" b="b"/>
              <a:pathLst>
                <a:path w="530225" h="302260">
                  <a:moveTo>
                    <a:pt x="301625" y="6350"/>
                  </a:moveTo>
                  <a:lnTo>
                    <a:pt x="339725" y="6350"/>
                  </a:lnTo>
                  <a:lnTo>
                    <a:pt x="396875" y="6350"/>
                  </a:lnTo>
                  <a:lnTo>
                    <a:pt x="530225" y="6350"/>
                  </a:lnTo>
                  <a:lnTo>
                    <a:pt x="530225" y="55625"/>
                  </a:lnTo>
                  <a:lnTo>
                    <a:pt x="530225" y="129412"/>
                  </a:lnTo>
                  <a:lnTo>
                    <a:pt x="530225" y="301751"/>
                  </a:lnTo>
                  <a:lnTo>
                    <a:pt x="396875" y="301751"/>
                  </a:lnTo>
                  <a:lnTo>
                    <a:pt x="339725" y="301751"/>
                  </a:lnTo>
                  <a:lnTo>
                    <a:pt x="301625" y="301751"/>
                  </a:lnTo>
                  <a:lnTo>
                    <a:pt x="301625" y="129412"/>
                  </a:lnTo>
                  <a:lnTo>
                    <a:pt x="0" y="0"/>
                  </a:lnTo>
                  <a:lnTo>
                    <a:pt x="301625" y="55625"/>
                  </a:lnTo>
                  <a:lnTo>
                    <a:pt x="301625" y="635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547217" y="1584401"/>
            <a:ext cx="243459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02B82"/>
                </a:solidFill>
                <a:latin typeface="Arial"/>
                <a:cs typeface="Arial"/>
              </a:rPr>
              <a:t>Duplicación</a:t>
            </a:r>
            <a:r>
              <a:rPr dirty="0" sz="1800" spc="-35" b="1">
                <a:solidFill>
                  <a:srgbClr val="002B8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2B82"/>
                </a:solidFill>
                <a:latin typeface="Arial"/>
                <a:cs typeface="Arial"/>
              </a:rPr>
              <a:t>de</a:t>
            </a:r>
            <a:r>
              <a:rPr dirty="0" sz="1800" spc="-30" b="1">
                <a:solidFill>
                  <a:srgbClr val="002B82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2B82"/>
                </a:solidFill>
                <a:latin typeface="Arial"/>
                <a:cs typeface="Arial"/>
              </a:rPr>
              <a:t>Barras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999478" y="4961635"/>
            <a:ext cx="13843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0">
                <a:solidFill>
                  <a:srgbClr val="002B82"/>
                </a:solidFill>
                <a:latin typeface="Arial MT"/>
                <a:cs typeface="Arial MT"/>
              </a:rPr>
              <a:t>2</a:t>
            </a:r>
            <a:endParaRPr sz="1600">
              <a:latin typeface="Arial MT"/>
              <a:cs typeface="Arial MT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6010338" y="4756213"/>
            <a:ext cx="482600" cy="346075"/>
            <a:chOff x="6010338" y="4756213"/>
            <a:chExt cx="482600" cy="346075"/>
          </a:xfrm>
        </p:grpSpPr>
        <p:sp>
          <p:nvSpPr>
            <p:cNvPr id="9" name="object 9" descr=""/>
            <p:cNvSpPr/>
            <p:nvPr/>
          </p:nvSpPr>
          <p:spPr>
            <a:xfrm>
              <a:off x="6015101" y="4760976"/>
              <a:ext cx="473075" cy="336550"/>
            </a:xfrm>
            <a:custGeom>
              <a:avLst/>
              <a:gdLst/>
              <a:ahLst/>
              <a:cxnLst/>
              <a:rect l="l" t="t" r="r" b="b"/>
              <a:pathLst>
                <a:path w="473075" h="336550">
                  <a:moveTo>
                    <a:pt x="472948" y="0"/>
                  </a:moveTo>
                  <a:lnTo>
                    <a:pt x="252349" y="95757"/>
                  </a:lnTo>
                  <a:lnTo>
                    <a:pt x="252349" y="47498"/>
                  </a:lnTo>
                  <a:lnTo>
                    <a:pt x="0" y="47498"/>
                  </a:lnTo>
                  <a:lnTo>
                    <a:pt x="0" y="336423"/>
                  </a:lnTo>
                  <a:lnTo>
                    <a:pt x="252349" y="336423"/>
                  </a:lnTo>
                  <a:lnTo>
                    <a:pt x="252349" y="167894"/>
                  </a:lnTo>
                  <a:lnTo>
                    <a:pt x="472948" y="0"/>
                  </a:lnTo>
                  <a:close/>
                </a:path>
              </a:pathLst>
            </a:custGeom>
            <a:solidFill>
              <a:srgbClr val="99FF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6015101" y="4760976"/>
              <a:ext cx="473075" cy="336550"/>
            </a:xfrm>
            <a:custGeom>
              <a:avLst/>
              <a:gdLst/>
              <a:ahLst/>
              <a:cxnLst/>
              <a:rect l="l" t="t" r="r" b="b"/>
              <a:pathLst>
                <a:path w="473075" h="336550">
                  <a:moveTo>
                    <a:pt x="0" y="47498"/>
                  </a:moveTo>
                  <a:lnTo>
                    <a:pt x="147193" y="47498"/>
                  </a:lnTo>
                  <a:lnTo>
                    <a:pt x="210312" y="47498"/>
                  </a:lnTo>
                  <a:lnTo>
                    <a:pt x="252349" y="47498"/>
                  </a:lnTo>
                  <a:lnTo>
                    <a:pt x="252349" y="95757"/>
                  </a:lnTo>
                  <a:lnTo>
                    <a:pt x="472948" y="0"/>
                  </a:lnTo>
                  <a:lnTo>
                    <a:pt x="252349" y="167894"/>
                  </a:lnTo>
                  <a:lnTo>
                    <a:pt x="252349" y="336423"/>
                  </a:lnTo>
                  <a:lnTo>
                    <a:pt x="210312" y="336423"/>
                  </a:lnTo>
                  <a:lnTo>
                    <a:pt x="147193" y="336423"/>
                  </a:lnTo>
                  <a:lnTo>
                    <a:pt x="0" y="336423"/>
                  </a:lnTo>
                  <a:lnTo>
                    <a:pt x="0" y="167894"/>
                  </a:lnTo>
                  <a:lnTo>
                    <a:pt x="0" y="95757"/>
                  </a:lnTo>
                  <a:lnTo>
                    <a:pt x="0" y="4749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6073266" y="4828108"/>
            <a:ext cx="13843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0">
                <a:solidFill>
                  <a:srgbClr val="002B82"/>
                </a:solidFill>
                <a:latin typeface="Arial MT"/>
                <a:cs typeface="Arial MT"/>
              </a:rPr>
              <a:t>1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graphicFrame>
        <p:nvGraphicFramePr>
          <p:cNvPr id="12" name="object 12" descr=""/>
          <p:cNvGraphicFramePr>
            <a:graphicFrameLocks noGrp="1"/>
          </p:cNvGraphicFramePr>
          <p:nvPr/>
        </p:nvGraphicFramePr>
        <p:xfrm>
          <a:off x="101600" y="2774950"/>
          <a:ext cx="4194175" cy="13042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2105"/>
                <a:gridCol w="1324609"/>
                <a:gridCol w="2449830"/>
              </a:tblGrid>
              <a:tr h="55245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806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200" spc="-10" b="1">
                          <a:latin typeface="Arial"/>
                          <a:cs typeface="Arial"/>
                        </a:rPr>
                        <a:t>SUBESTACIÓN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9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200" spc="-10" b="1">
                          <a:latin typeface="Arial"/>
                          <a:cs typeface="Arial"/>
                        </a:rPr>
                        <a:t>BARRAS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9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</a:tr>
              <a:tr h="375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1200" spc="-50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95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1200" spc="-10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Independencia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95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1200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Barra</a:t>
                      </a:r>
                      <a:r>
                        <a:rPr dirty="0" sz="1200" spc="-45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60</a:t>
                      </a:r>
                      <a:r>
                        <a:rPr dirty="0" sz="1200" spc="-10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5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kV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95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5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1200" spc="-50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95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1200" spc="-25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Ica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95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1200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Barra</a:t>
                      </a:r>
                      <a:r>
                        <a:rPr dirty="0" sz="1200" spc="-45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60</a:t>
                      </a:r>
                      <a:r>
                        <a:rPr dirty="0" sz="1200" spc="-10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5" b="1">
                          <a:solidFill>
                            <a:srgbClr val="5F5F5F"/>
                          </a:solidFill>
                          <a:latin typeface="Arial"/>
                          <a:cs typeface="Arial"/>
                        </a:rPr>
                        <a:t>kV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95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56845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02B82"/>
                </a:solidFill>
              </a:rPr>
              <a:t>12.</a:t>
            </a:r>
            <a:r>
              <a:rPr dirty="0" spc="-55">
                <a:solidFill>
                  <a:srgbClr val="002B82"/>
                </a:solidFill>
              </a:rPr>
              <a:t> </a:t>
            </a:r>
            <a:r>
              <a:rPr dirty="0" spc="-35">
                <a:solidFill>
                  <a:srgbClr val="002B82"/>
                </a:solidFill>
              </a:rPr>
              <a:t>RESULTADOS</a:t>
            </a:r>
            <a:r>
              <a:rPr dirty="0" spc="-40">
                <a:solidFill>
                  <a:srgbClr val="002B82"/>
                </a:solidFill>
              </a:rPr>
              <a:t> </a:t>
            </a:r>
            <a:r>
              <a:rPr dirty="0" spc="-10">
                <a:solidFill>
                  <a:srgbClr val="002B82"/>
                </a:solidFill>
              </a:rPr>
              <a:t>OBTENIDOS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280160" y="2823443"/>
            <a:ext cx="2217420" cy="488315"/>
            <a:chOff x="1280160" y="2823443"/>
            <a:chExt cx="2217420" cy="48831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06229" y="2823443"/>
              <a:ext cx="1057333" cy="213928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80160" y="2977896"/>
              <a:ext cx="1139952" cy="89915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41576" y="2948940"/>
              <a:ext cx="1556003" cy="341375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57400" y="3221736"/>
              <a:ext cx="1354836" cy="89915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535940" y="1706702"/>
            <a:ext cx="7620634" cy="21228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156845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355600" algn="l"/>
              </a:tabLst>
            </a:pP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El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nivel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valorización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r>
              <a:rPr dirty="0" sz="1600" spc="-1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la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ENS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que</a:t>
            </a:r>
            <a:r>
              <a:rPr dirty="0" sz="1600" spc="-1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justifica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la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inversión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en</a:t>
            </a:r>
            <a:r>
              <a:rPr dirty="0" sz="1600" spc="-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un</a:t>
            </a:r>
            <a:r>
              <a:rPr dirty="0" sz="1600" spc="-1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nuevo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transformador</a:t>
            </a:r>
            <a:r>
              <a:rPr dirty="0" sz="1600" spc="-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que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opera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en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paralelo</a:t>
            </a:r>
            <a:r>
              <a:rPr dirty="0" sz="1600" spc="-4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al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existente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en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las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S/E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donde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se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presenta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carga</a:t>
            </a:r>
            <a:r>
              <a:rPr dirty="0" sz="1600" spc="-7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minera</a:t>
            </a:r>
            <a:r>
              <a:rPr dirty="0" sz="1600" spc="-6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resulta</a:t>
            </a:r>
            <a:r>
              <a:rPr dirty="0" sz="1600" spc="-7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ser:</a:t>
            </a:r>
            <a:endParaRPr sz="1600">
              <a:latin typeface="Arial MT"/>
              <a:cs typeface="Arial MT"/>
            </a:endParaRPr>
          </a:p>
          <a:p>
            <a:pPr lvl="1" marL="755015" marR="5080" indent="-285750">
              <a:lnSpc>
                <a:spcPct val="100000"/>
              </a:lnSpc>
              <a:spcBef>
                <a:spcPts val="580"/>
              </a:spcBef>
              <a:buFont typeface="Wingdings"/>
              <a:buChar char=""/>
              <a:tabLst>
                <a:tab pos="756285" algn="l"/>
              </a:tabLst>
            </a:pP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desde</a:t>
            </a:r>
            <a:r>
              <a:rPr dirty="0" sz="1600" spc="-5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2,200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US$/MWh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para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Paramonga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66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kV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si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se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supone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que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existe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solo 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	</a:t>
            </a:r>
            <a:r>
              <a:rPr dirty="0" u="sng" sz="160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 MT"/>
                <a:cs typeface="Arial MT"/>
              </a:rPr>
              <a:t>interrupción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y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superior</a:t>
            </a:r>
            <a:r>
              <a:rPr dirty="0" sz="1600" spc="-1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a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los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20,000</a:t>
            </a:r>
            <a:r>
              <a:rPr dirty="0" sz="1600" spc="-1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US$/MWh</a:t>
            </a:r>
            <a:r>
              <a:rPr dirty="0" sz="1600" spc="-2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considerando</a:t>
            </a:r>
            <a:r>
              <a:rPr dirty="0" sz="1600" spc="-4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que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existe 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	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también</a:t>
            </a:r>
            <a:r>
              <a:rPr dirty="0" sz="1600" spc="-7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u="sng" sz="1600" spc="-1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 MT"/>
                <a:cs typeface="Arial MT"/>
              </a:rPr>
              <a:t>racionamiento</a:t>
            </a:r>
            <a:endParaRPr sz="1600">
              <a:latin typeface="Arial MT"/>
              <a:cs typeface="Arial MT"/>
            </a:endParaRPr>
          </a:p>
          <a:p>
            <a:pPr lvl="1" marL="755650" indent="-285750">
              <a:lnSpc>
                <a:spcPct val="100000"/>
              </a:lnSpc>
              <a:spcBef>
                <a:spcPts val="575"/>
              </a:spcBef>
              <a:buFont typeface="Wingdings"/>
              <a:buChar char=""/>
              <a:tabLst>
                <a:tab pos="755650" algn="l"/>
              </a:tabLst>
            </a:pP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hasta</a:t>
            </a:r>
            <a:r>
              <a:rPr dirty="0" sz="1600" spc="-5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17,000</a:t>
            </a:r>
            <a:r>
              <a:rPr dirty="0" sz="1600" spc="-4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US$/MWh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para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Marcona</a:t>
            </a:r>
            <a:r>
              <a:rPr dirty="0" sz="1600" spc="-1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-</a:t>
            </a:r>
            <a:r>
              <a:rPr dirty="0" sz="1600" spc="-3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San</a:t>
            </a:r>
            <a:r>
              <a:rPr dirty="0" sz="1600" spc="-4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Nicolas</a:t>
            </a:r>
            <a:r>
              <a:rPr dirty="0" sz="1600" spc="-6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(aplicando</a:t>
            </a:r>
            <a:r>
              <a:rPr dirty="0" sz="1600" spc="-6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recursos</a:t>
            </a:r>
            <a:r>
              <a:rPr dirty="0" sz="1600" spc="-30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25">
                <a:solidFill>
                  <a:srgbClr val="5F5F5F"/>
                </a:solidFill>
                <a:latin typeface="Arial MT"/>
                <a:cs typeface="Arial MT"/>
              </a:rPr>
              <a:t>de</a:t>
            </a:r>
            <a:endParaRPr sz="1600">
              <a:latin typeface="Arial MT"/>
              <a:cs typeface="Arial MT"/>
            </a:endParaRPr>
          </a:p>
          <a:p>
            <a:pPr marL="756285">
              <a:lnSpc>
                <a:spcPct val="100000"/>
              </a:lnSpc>
            </a:pP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emergencia:</a:t>
            </a:r>
            <a:r>
              <a:rPr dirty="0" sz="1600" spc="-7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F5F5F"/>
                </a:solidFill>
                <a:latin typeface="Arial MT"/>
                <a:cs typeface="Arial MT"/>
              </a:rPr>
              <a:t>generación</a:t>
            </a:r>
            <a:r>
              <a:rPr dirty="0" sz="1600" spc="-75">
                <a:solidFill>
                  <a:srgbClr val="5F5F5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5F5F5F"/>
                </a:solidFill>
                <a:latin typeface="Arial MT"/>
                <a:cs typeface="Arial MT"/>
              </a:rPr>
              <a:t>local)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555496" y="194818"/>
            <a:ext cx="4301490" cy="614680"/>
          </a:xfrm>
          <a:prstGeom prst="rect"/>
        </p:spPr>
        <p:txBody>
          <a:bodyPr wrap="square" lIns="0" tIns="40640" rIns="0" bIns="0" rtlCol="0" vert="horz">
            <a:spAutoFit/>
          </a:bodyPr>
          <a:lstStyle/>
          <a:p>
            <a:pPr marL="461645" marR="5080" indent="-449580">
              <a:lnSpc>
                <a:spcPts val="2230"/>
              </a:lnSpc>
              <a:spcBef>
                <a:spcPts val="320"/>
              </a:spcBef>
            </a:pPr>
            <a:r>
              <a:rPr dirty="0">
                <a:solidFill>
                  <a:srgbClr val="003B69"/>
                </a:solidFill>
              </a:rPr>
              <a:t>13.</a:t>
            </a:r>
            <a:r>
              <a:rPr dirty="0" spc="-55">
                <a:solidFill>
                  <a:srgbClr val="003B69"/>
                </a:solidFill>
              </a:rPr>
              <a:t> </a:t>
            </a:r>
            <a:r>
              <a:rPr dirty="0" spc="-35">
                <a:solidFill>
                  <a:srgbClr val="003B69"/>
                </a:solidFill>
              </a:rPr>
              <a:t>RESULTADOS</a:t>
            </a:r>
            <a:r>
              <a:rPr dirty="0" spc="-45">
                <a:solidFill>
                  <a:srgbClr val="003B69"/>
                </a:solidFill>
              </a:rPr>
              <a:t> </a:t>
            </a:r>
            <a:r>
              <a:rPr dirty="0">
                <a:solidFill>
                  <a:srgbClr val="003B69"/>
                </a:solidFill>
              </a:rPr>
              <a:t>DE</a:t>
            </a:r>
            <a:r>
              <a:rPr dirty="0" spc="-25">
                <a:solidFill>
                  <a:srgbClr val="003B69"/>
                </a:solidFill>
              </a:rPr>
              <a:t> LAS </a:t>
            </a:r>
            <a:r>
              <a:rPr dirty="0" spc="-20">
                <a:solidFill>
                  <a:srgbClr val="003B69"/>
                </a:solidFill>
              </a:rPr>
              <a:t>EVALUACIONES</a:t>
            </a:r>
            <a:r>
              <a:rPr dirty="0" spc="-30">
                <a:solidFill>
                  <a:srgbClr val="003B69"/>
                </a:solidFill>
              </a:rPr>
              <a:t> </a:t>
            </a:r>
            <a:r>
              <a:rPr dirty="0" spc="-10">
                <a:solidFill>
                  <a:srgbClr val="003B69"/>
                </a:solidFill>
              </a:rPr>
              <a:t>ECONÓMICAS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2814320" y="6656723"/>
            <a:ext cx="3214370" cy="167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>
                <a:solidFill>
                  <a:srgbClr val="FFFFFF"/>
                </a:solidFill>
                <a:latin typeface="Arial MT"/>
                <a:cs typeface="Arial MT"/>
              </a:rPr>
              <a:t>©Todos</a:t>
            </a:r>
            <a:r>
              <a:rPr dirty="0" sz="900" spc="-3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900">
                <a:solidFill>
                  <a:srgbClr val="FFFFFF"/>
                </a:solidFill>
                <a:latin typeface="Arial MT"/>
                <a:cs typeface="Arial MT"/>
              </a:rPr>
              <a:t>los</a:t>
            </a:r>
            <a:r>
              <a:rPr dirty="0" sz="900" spc="-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900">
                <a:solidFill>
                  <a:srgbClr val="FFFFFF"/>
                </a:solidFill>
                <a:latin typeface="Arial MT"/>
                <a:cs typeface="Arial MT"/>
              </a:rPr>
              <a:t>derechos</a:t>
            </a:r>
            <a:r>
              <a:rPr dirty="0" sz="900" spc="-3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900">
                <a:solidFill>
                  <a:srgbClr val="FFFFFF"/>
                </a:solidFill>
                <a:latin typeface="Arial MT"/>
                <a:cs typeface="Arial MT"/>
              </a:rPr>
              <a:t>reservados</a:t>
            </a:r>
            <a:r>
              <a:rPr dirty="0" sz="900" spc="-2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900">
                <a:solidFill>
                  <a:srgbClr val="FFFFFF"/>
                </a:solidFill>
                <a:latin typeface="Arial MT"/>
                <a:cs typeface="Arial MT"/>
              </a:rPr>
              <a:t>por</a:t>
            </a:r>
            <a:r>
              <a:rPr dirty="0" sz="900" spc="-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900">
                <a:solidFill>
                  <a:srgbClr val="FFFFFF"/>
                </a:solidFill>
                <a:latin typeface="Arial MT"/>
                <a:cs typeface="Arial MT"/>
              </a:rPr>
              <a:t>Red</a:t>
            </a:r>
            <a:r>
              <a:rPr dirty="0" sz="900" spc="-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90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dirty="0" sz="900" spc="-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900">
                <a:solidFill>
                  <a:srgbClr val="FFFFFF"/>
                </a:solidFill>
                <a:latin typeface="Arial MT"/>
                <a:cs typeface="Arial MT"/>
              </a:rPr>
              <a:t>Energía</a:t>
            </a:r>
            <a:r>
              <a:rPr dirty="0" sz="900" spc="-3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900">
                <a:solidFill>
                  <a:srgbClr val="FFFFFF"/>
                </a:solidFill>
                <a:latin typeface="Arial MT"/>
                <a:cs typeface="Arial MT"/>
              </a:rPr>
              <a:t>del</a:t>
            </a:r>
            <a:r>
              <a:rPr dirty="0" sz="900" spc="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000" spc="-20">
                <a:solidFill>
                  <a:srgbClr val="FFFFFF"/>
                </a:solidFill>
                <a:latin typeface="Arial MT"/>
                <a:cs typeface="Arial MT"/>
              </a:rPr>
              <a:t>Perú</a:t>
            </a:r>
            <a:endParaRPr sz="1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90168" y="3074035"/>
            <a:ext cx="6127750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40460" algn="l"/>
              </a:tabLst>
            </a:pPr>
            <a:r>
              <a:rPr dirty="0" spc="-10"/>
              <a:t>ANEXO:</a:t>
            </a:r>
            <a:r>
              <a:rPr dirty="0"/>
              <a:t>	CÁLCULO</a:t>
            </a:r>
            <a:r>
              <a:rPr dirty="0" spc="-100"/>
              <a:t> </a:t>
            </a:r>
            <a:r>
              <a:rPr dirty="0"/>
              <a:t>DEL</a:t>
            </a:r>
            <a:r>
              <a:rPr dirty="0" spc="-105"/>
              <a:t> </a:t>
            </a:r>
            <a:r>
              <a:rPr dirty="0" spc="-20"/>
              <a:t>VALOR</a:t>
            </a:r>
            <a:r>
              <a:rPr dirty="0" spc="-85"/>
              <a:t> </a:t>
            </a:r>
            <a:r>
              <a:rPr dirty="0"/>
              <a:t>PRESENTE</a:t>
            </a:r>
            <a:r>
              <a:rPr dirty="0" spc="-65"/>
              <a:t> </a:t>
            </a:r>
            <a:r>
              <a:rPr dirty="0" spc="-20"/>
              <a:t>NETO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78916" y="1273809"/>
            <a:ext cx="43180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02B82"/>
                </a:solidFill>
                <a:latin typeface="Arial"/>
                <a:cs typeface="Arial"/>
              </a:rPr>
              <a:t>Cálculo</a:t>
            </a:r>
            <a:r>
              <a:rPr dirty="0" sz="1800" spc="-35" b="1">
                <a:solidFill>
                  <a:srgbClr val="002B8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2B82"/>
                </a:solidFill>
                <a:latin typeface="Arial"/>
                <a:cs typeface="Arial"/>
              </a:rPr>
              <a:t>de</a:t>
            </a:r>
            <a:r>
              <a:rPr dirty="0" sz="1800" spc="-15" b="1">
                <a:solidFill>
                  <a:srgbClr val="002B8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2B82"/>
                </a:solidFill>
                <a:latin typeface="Arial"/>
                <a:cs typeface="Arial"/>
              </a:rPr>
              <a:t>VPN</a:t>
            </a:r>
            <a:r>
              <a:rPr dirty="0" sz="1800" spc="-15" b="1">
                <a:solidFill>
                  <a:srgbClr val="002B8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2B82"/>
                </a:solidFill>
                <a:latin typeface="Arial"/>
                <a:cs typeface="Arial"/>
              </a:rPr>
              <a:t>Subestación</a:t>
            </a:r>
            <a:r>
              <a:rPr dirty="0" sz="1800" spc="-15" b="1">
                <a:solidFill>
                  <a:srgbClr val="002B82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2B82"/>
                </a:solidFill>
                <a:latin typeface="Arial"/>
                <a:cs typeface="Arial"/>
              </a:rPr>
              <a:t>TOCACHE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363368" y="1952402"/>
            <a:ext cx="6022975" cy="4117340"/>
            <a:chOff x="363368" y="1952402"/>
            <a:chExt cx="6022975" cy="4117340"/>
          </a:xfrm>
        </p:grpSpPr>
        <p:sp>
          <p:nvSpPr>
            <p:cNvPr id="4" name="object 4" descr=""/>
            <p:cNvSpPr/>
            <p:nvPr/>
          </p:nvSpPr>
          <p:spPr>
            <a:xfrm>
              <a:off x="367813" y="1956847"/>
              <a:ext cx="6014085" cy="4108450"/>
            </a:xfrm>
            <a:custGeom>
              <a:avLst/>
              <a:gdLst/>
              <a:ahLst/>
              <a:cxnLst/>
              <a:rect l="l" t="t" r="r" b="b"/>
              <a:pathLst>
                <a:path w="6014085" h="4108450">
                  <a:moveTo>
                    <a:pt x="0" y="4108319"/>
                  </a:moveTo>
                  <a:lnTo>
                    <a:pt x="6013954" y="4108319"/>
                  </a:lnTo>
                  <a:lnTo>
                    <a:pt x="6013954" y="0"/>
                  </a:lnTo>
                  <a:lnTo>
                    <a:pt x="0" y="0"/>
                  </a:lnTo>
                  <a:lnTo>
                    <a:pt x="0" y="4108319"/>
                  </a:lnTo>
                  <a:close/>
                </a:path>
              </a:pathLst>
            </a:custGeom>
            <a:ln w="87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393659" y="2467254"/>
              <a:ext cx="4653915" cy="2889885"/>
            </a:xfrm>
            <a:custGeom>
              <a:avLst/>
              <a:gdLst/>
              <a:ahLst/>
              <a:cxnLst/>
              <a:rect l="l" t="t" r="r" b="b"/>
              <a:pathLst>
                <a:path w="4653915" h="2889885">
                  <a:moveTo>
                    <a:pt x="400723" y="483831"/>
                  </a:moveTo>
                  <a:lnTo>
                    <a:pt x="0" y="483831"/>
                  </a:lnTo>
                  <a:lnTo>
                    <a:pt x="0" y="492607"/>
                  </a:lnTo>
                  <a:lnTo>
                    <a:pt x="400723" y="492607"/>
                  </a:lnTo>
                  <a:lnTo>
                    <a:pt x="400723" y="483831"/>
                  </a:lnTo>
                  <a:close/>
                </a:path>
                <a:path w="4653915" h="2889885">
                  <a:moveTo>
                    <a:pt x="2795790" y="2498382"/>
                  </a:moveTo>
                  <a:lnTo>
                    <a:pt x="2786989" y="2498382"/>
                  </a:lnTo>
                  <a:lnTo>
                    <a:pt x="2786989" y="2889745"/>
                  </a:lnTo>
                  <a:lnTo>
                    <a:pt x="2795790" y="2889745"/>
                  </a:lnTo>
                  <a:lnTo>
                    <a:pt x="2795790" y="2498382"/>
                  </a:lnTo>
                  <a:close/>
                </a:path>
                <a:path w="4653915" h="2889885">
                  <a:moveTo>
                    <a:pt x="3262312" y="2498382"/>
                  </a:moveTo>
                  <a:lnTo>
                    <a:pt x="3253511" y="2498382"/>
                  </a:lnTo>
                  <a:lnTo>
                    <a:pt x="3253511" y="2889745"/>
                  </a:lnTo>
                  <a:lnTo>
                    <a:pt x="3262312" y="2889745"/>
                  </a:lnTo>
                  <a:lnTo>
                    <a:pt x="3262312" y="2498382"/>
                  </a:lnTo>
                  <a:close/>
                </a:path>
                <a:path w="4653915" h="2889885">
                  <a:moveTo>
                    <a:pt x="3720287" y="2498382"/>
                  </a:moveTo>
                  <a:lnTo>
                    <a:pt x="3711498" y="2498382"/>
                  </a:lnTo>
                  <a:lnTo>
                    <a:pt x="3711498" y="2889745"/>
                  </a:lnTo>
                  <a:lnTo>
                    <a:pt x="3720287" y="2889745"/>
                  </a:lnTo>
                  <a:lnTo>
                    <a:pt x="3720287" y="2498382"/>
                  </a:lnTo>
                  <a:close/>
                </a:path>
                <a:path w="4653915" h="2889885">
                  <a:moveTo>
                    <a:pt x="4187012" y="2498382"/>
                  </a:moveTo>
                  <a:lnTo>
                    <a:pt x="4178223" y="2498382"/>
                  </a:lnTo>
                  <a:lnTo>
                    <a:pt x="4178223" y="2889745"/>
                  </a:lnTo>
                  <a:lnTo>
                    <a:pt x="4187012" y="2889745"/>
                  </a:lnTo>
                  <a:lnTo>
                    <a:pt x="4187012" y="2498382"/>
                  </a:lnTo>
                  <a:close/>
                </a:path>
                <a:path w="4653915" h="2889885">
                  <a:moveTo>
                    <a:pt x="4640300" y="2410345"/>
                  </a:moveTo>
                  <a:lnTo>
                    <a:pt x="4363072" y="2410345"/>
                  </a:lnTo>
                  <a:lnTo>
                    <a:pt x="4363072" y="2419121"/>
                  </a:lnTo>
                  <a:lnTo>
                    <a:pt x="4640300" y="2419121"/>
                  </a:lnTo>
                  <a:lnTo>
                    <a:pt x="4640300" y="2410345"/>
                  </a:lnTo>
                  <a:close/>
                </a:path>
                <a:path w="4653915" h="2889885">
                  <a:moveTo>
                    <a:pt x="4640300" y="0"/>
                  </a:moveTo>
                  <a:lnTo>
                    <a:pt x="4178223" y="0"/>
                  </a:lnTo>
                  <a:lnTo>
                    <a:pt x="4178223" y="8775"/>
                  </a:lnTo>
                  <a:lnTo>
                    <a:pt x="4178223" y="483831"/>
                  </a:lnTo>
                  <a:lnTo>
                    <a:pt x="3720287" y="483831"/>
                  </a:lnTo>
                  <a:lnTo>
                    <a:pt x="3720287" y="8775"/>
                  </a:lnTo>
                  <a:lnTo>
                    <a:pt x="4178223" y="8775"/>
                  </a:lnTo>
                  <a:lnTo>
                    <a:pt x="4178223" y="0"/>
                  </a:lnTo>
                  <a:lnTo>
                    <a:pt x="3711498" y="0"/>
                  </a:lnTo>
                  <a:lnTo>
                    <a:pt x="3711498" y="8775"/>
                  </a:lnTo>
                  <a:lnTo>
                    <a:pt x="3711498" y="483831"/>
                  </a:lnTo>
                  <a:lnTo>
                    <a:pt x="3262312" y="483831"/>
                  </a:lnTo>
                  <a:lnTo>
                    <a:pt x="3262312" y="8775"/>
                  </a:lnTo>
                  <a:lnTo>
                    <a:pt x="3711498" y="8775"/>
                  </a:lnTo>
                  <a:lnTo>
                    <a:pt x="3711498" y="0"/>
                  </a:lnTo>
                  <a:lnTo>
                    <a:pt x="3253511" y="0"/>
                  </a:lnTo>
                  <a:lnTo>
                    <a:pt x="3253511" y="8775"/>
                  </a:lnTo>
                  <a:lnTo>
                    <a:pt x="3253511" y="483831"/>
                  </a:lnTo>
                  <a:lnTo>
                    <a:pt x="2795790" y="483831"/>
                  </a:lnTo>
                  <a:lnTo>
                    <a:pt x="2795790" y="8775"/>
                  </a:lnTo>
                  <a:lnTo>
                    <a:pt x="3253511" y="8775"/>
                  </a:lnTo>
                  <a:lnTo>
                    <a:pt x="3253511" y="0"/>
                  </a:lnTo>
                  <a:lnTo>
                    <a:pt x="2786989" y="0"/>
                  </a:lnTo>
                  <a:lnTo>
                    <a:pt x="2786989" y="8775"/>
                  </a:lnTo>
                  <a:lnTo>
                    <a:pt x="2786989" y="483831"/>
                  </a:lnTo>
                  <a:lnTo>
                    <a:pt x="2329065" y="483831"/>
                  </a:lnTo>
                  <a:lnTo>
                    <a:pt x="2329065" y="8775"/>
                  </a:lnTo>
                  <a:lnTo>
                    <a:pt x="2786989" y="8775"/>
                  </a:lnTo>
                  <a:lnTo>
                    <a:pt x="2786989" y="0"/>
                  </a:lnTo>
                  <a:lnTo>
                    <a:pt x="2320277" y="0"/>
                  </a:lnTo>
                  <a:lnTo>
                    <a:pt x="2320277" y="8775"/>
                  </a:lnTo>
                  <a:lnTo>
                    <a:pt x="2320277" y="483831"/>
                  </a:lnTo>
                  <a:lnTo>
                    <a:pt x="1862353" y="483831"/>
                  </a:lnTo>
                  <a:lnTo>
                    <a:pt x="1862353" y="8775"/>
                  </a:lnTo>
                  <a:lnTo>
                    <a:pt x="2320277" y="8775"/>
                  </a:lnTo>
                  <a:lnTo>
                    <a:pt x="2320277" y="0"/>
                  </a:lnTo>
                  <a:lnTo>
                    <a:pt x="1853552" y="0"/>
                  </a:lnTo>
                  <a:lnTo>
                    <a:pt x="1853552" y="8775"/>
                  </a:lnTo>
                  <a:lnTo>
                    <a:pt x="1853552" y="483831"/>
                  </a:lnTo>
                  <a:lnTo>
                    <a:pt x="1395526" y="483831"/>
                  </a:lnTo>
                  <a:lnTo>
                    <a:pt x="1395526" y="8775"/>
                  </a:lnTo>
                  <a:lnTo>
                    <a:pt x="1853552" y="8775"/>
                  </a:lnTo>
                  <a:lnTo>
                    <a:pt x="1853552" y="0"/>
                  </a:lnTo>
                  <a:lnTo>
                    <a:pt x="1386738" y="0"/>
                  </a:lnTo>
                  <a:lnTo>
                    <a:pt x="1386738" y="8775"/>
                  </a:lnTo>
                  <a:lnTo>
                    <a:pt x="1386738" y="483831"/>
                  </a:lnTo>
                  <a:lnTo>
                    <a:pt x="1386738" y="2410345"/>
                  </a:lnTo>
                  <a:lnTo>
                    <a:pt x="937844" y="2410345"/>
                  </a:lnTo>
                  <a:lnTo>
                    <a:pt x="937844" y="1935289"/>
                  </a:lnTo>
                  <a:lnTo>
                    <a:pt x="1386738" y="1935289"/>
                  </a:lnTo>
                  <a:lnTo>
                    <a:pt x="1386738" y="1926513"/>
                  </a:lnTo>
                  <a:lnTo>
                    <a:pt x="937844" y="1926513"/>
                  </a:lnTo>
                  <a:lnTo>
                    <a:pt x="937844" y="1460182"/>
                  </a:lnTo>
                  <a:lnTo>
                    <a:pt x="1386738" y="1460182"/>
                  </a:lnTo>
                  <a:lnTo>
                    <a:pt x="1386738" y="1451406"/>
                  </a:lnTo>
                  <a:lnTo>
                    <a:pt x="937844" y="1451406"/>
                  </a:lnTo>
                  <a:lnTo>
                    <a:pt x="937844" y="976439"/>
                  </a:lnTo>
                  <a:lnTo>
                    <a:pt x="1386738" y="976439"/>
                  </a:lnTo>
                  <a:lnTo>
                    <a:pt x="1386738" y="967663"/>
                  </a:lnTo>
                  <a:lnTo>
                    <a:pt x="937844" y="967663"/>
                  </a:lnTo>
                  <a:lnTo>
                    <a:pt x="937844" y="492607"/>
                  </a:lnTo>
                  <a:lnTo>
                    <a:pt x="1386738" y="492607"/>
                  </a:lnTo>
                  <a:lnTo>
                    <a:pt x="1386738" y="483831"/>
                  </a:lnTo>
                  <a:lnTo>
                    <a:pt x="937844" y="483831"/>
                  </a:lnTo>
                  <a:lnTo>
                    <a:pt x="937844" y="8775"/>
                  </a:lnTo>
                  <a:lnTo>
                    <a:pt x="1386738" y="8775"/>
                  </a:lnTo>
                  <a:lnTo>
                    <a:pt x="1386738" y="0"/>
                  </a:lnTo>
                  <a:lnTo>
                    <a:pt x="0" y="0"/>
                  </a:lnTo>
                  <a:lnTo>
                    <a:pt x="0" y="8775"/>
                  </a:lnTo>
                  <a:lnTo>
                    <a:pt x="462330" y="8775"/>
                  </a:lnTo>
                  <a:lnTo>
                    <a:pt x="462330" y="466217"/>
                  </a:lnTo>
                  <a:lnTo>
                    <a:pt x="471119" y="466217"/>
                  </a:lnTo>
                  <a:lnTo>
                    <a:pt x="471119" y="8775"/>
                  </a:lnTo>
                  <a:lnTo>
                    <a:pt x="929043" y="8775"/>
                  </a:lnTo>
                  <a:lnTo>
                    <a:pt x="929043" y="483831"/>
                  </a:lnTo>
                  <a:lnTo>
                    <a:pt x="515023" y="483831"/>
                  </a:lnTo>
                  <a:lnTo>
                    <a:pt x="515023" y="492607"/>
                  </a:lnTo>
                  <a:lnTo>
                    <a:pt x="929043" y="492607"/>
                  </a:lnTo>
                  <a:lnTo>
                    <a:pt x="929043" y="967663"/>
                  </a:lnTo>
                  <a:lnTo>
                    <a:pt x="929043" y="976439"/>
                  </a:lnTo>
                  <a:lnTo>
                    <a:pt x="929043" y="2410345"/>
                  </a:lnTo>
                  <a:lnTo>
                    <a:pt x="471119" y="2410345"/>
                  </a:lnTo>
                  <a:lnTo>
                    <a:pt x="471119" y="1935289"/>
                  </a:lnTo>
                  <a:lnTo>
                    <a:pt x="929043" y="1935289"/>
                  </a:lnTo>
                  <a:lnTo>
                    <a:pt x="929043" y="1926513"/>
                  </a:lnTo>
                  <a:lnTo>
                    <a:pt x="471119" y="1926513"/>
                  </a:lnTo>
                  <a:lnTo>
                    <a:pt x="471119" y="1460182"/>
                  </a:lnTo>
                  <a:lnTo>
                    <a:pt x="929043" y="1460182"/>
                  </a:lnTo>
                  <a:lnTo>
                    <a:pt x="929043" y="1451406"/>
                  </a:lnTo>
                  <a:lnTo>
                    <a:pt x="471119" y="1451406"/>
                  </a:lnTo>
                  <a:lnTo>
                    <a:pt x="471119" y="976439"/>
                  </a:lnTo>
                  <a:lnTo>
                    <a:pt x="929043" y="976439"/>
                  </a:lnTo>
                  <a:lnTo>
                    <a:pt x="929043" y="967663"/>
                  </a:lnTo>
                  <a:lnTo>
                    <a:pt x="471119" y="967663"/>
                  </a:lnTo>
                  <a:lnTo>
                    <a:pt x="471119" y="580593"/>
                  </a:lnTo>
                  <a:lnTo>
                    <a:pt x="462330" y="580593"/>
                  </a:lnTo>
                  <a:lnTo>
                    <a:pt x="462330" y="967663"/>
                  </a:lnTo>
                  <a:lnTo>
                    <a:pt x="0" y="967663"/>
                  </a:lnTo>
                  <a:lnTo>
                    <a:pt x="0" y="976439"/>
                  </a:lnTo>
                  <a:lnTo>
                    <a:pt x="462330" y="976439"/>
                  </a:lnTo>
                  <a:lnTo>
                    <a:pt x="462330" y="1451406"/>
                  </a:lnTo>
                  <a:lnTo>
                    <a:pt x="0" y="1451406"/>
                  </a:lnTo>
                  <a:lnTo>
                    <a:pt x="0" y="1460182"/>
                  </a:lnTo>
                  <a:lnTo>
                    <a:pt x="462330" y="1460182"/>
                  </a:lnTo>
                  <a:lnTo>
                    <a:pt x="462330" y="1926513"/>
                  </a:lnTo>
                  <a:lnTo>
                    <a:pt x="0" y="1926513"/>
                  </a:lnTo>
                  <a:lnTo>
                    <a:pt x="0" y="1935289"/>
                  </a:lnTo>
                  <a:lnTo>
                    <a:pt x="462330" y="1935289"/>
                  </a:lnTo>
                  <a:lnTo>
                    <a:pt x="462330" y="2410345"/>
                  </a:lnTo>
                  <a:lnTo>
                    <a:pt x="0" y="2410345"/>
                  </a:lnTo>
                  <a:lnTo>
                    <a:pt x="0" y="2419121"/>
                  </a:lnTo>
                  <a:lnTo>
                    <a:pt x="462330" y="2419121"/>
                  </a:lnTo>
                  <a:lnTo>
                    <a:pt x="462330" y="2889745"/>
                  </a:lnTo>
                  <a:lnTo>
                    <a:pt x="471119" y="2889745"/>
                  </a:lnTo>
                  <a:lnTo>
                    <a:pt x="471119" y="2419121"/>
                  </a:lnTo>
                  <a:lnTo>
                    <a:pt x="929043" y="2419121"/>
                  </a:lnTo>
                  <a:lnTo>
                    <a:pt x="929043" y="2889745"/>
                  </a:lnTo>
                  <a:lnTo>
                    <a:pt x="937844" y="2889745"/>
                  </a:lnTo>
                  <a:lnTo>
                    <a:pt x="937844" y="2419121"/>
                  </a:lnTo>
                  <a:lnTo>
                    <a:pt x="1386738" y="2419121"/>
                  </a:lnTo>
                  <a:lnTo>
                    <a:pt x="1386738" y="2889745"/>
                  </a:lnTo>
                  <a:lnTo>
                    <a:pt x="1395526" y="2889745"/>
                  </a:lnTo>
                  <a:lnTo>
                    <a:pt x="1395526" y="2419121"/>
                  </a:lnTo>
                  <a:lnTo>
                    <a:pt x="1853552" y="2419121"/>
                  </a:lnTo>
                  <a:lnTo>
                    <a:pt x="1853552" y="2889745"/>
                  </a:lnTo>
                  <a:lnTo>
                    <a:pt x="1862353" y="2889745"/>
                  </a:lnTo>
                  <a:lnTo>
                    <a:pt x="1862353" y="2419121"/>
                  </a:lnTo>
                  <a:lnTo>
                    <a:pt x="2320277" y="2419121"/>
                  </a:lnTo>
                  <a:lnTo>
                    <a:pt x="2320277" y="2889745"/>
                  </a:lnTo>
                  <a:lnTo>
                    <a:pt x="2329065" y="2889745"/>
                  </a:lnTo>
                  <a:lnTo>
                    <a:pt x="2329065" y="2419121"/>
                  </a:lnTo>
                  <a:lnTo>
                    <a:pt x="2654909" y="2419121"/>
                  </a:lnTo>
                  <a:lnTo>
                    <a:pt x="2654909" y="2410345"/>
                  </a:lnTo>
                  <a:lnTo>
                    <a:pt x="2329065" y="2410345"/>
                  </a:lnTo>
                  <a:lnTo>
                    <a:pt x="2329065" y="1935289"/>
                  </a:lnTo>
                  <a:lnTo>
                    <a:pt x="2786989" y="1935289"/>
                  </a:lnTo>
                  <a:lnTo>
                    <a:pt x="2786989" y="2146452"/>
                  </a:lnTo>
                  <a:lnTo>
                    <a:pt x="2795790" y="2146452"/>
                  </a:lnTo>
                  <a:lnTo>
                    <a:pt x="2795790" y="1935289"/>
                  </a:lnTo>
                  <a:lnTo>
                    <a:pt x="3253511" y="1935289"/>
                  </a:lnTo>
                  <a:lnTo>
                    <a:pt x="3253511" y="2146452"/>
                  </a:lnTo>
                  <a:lnTo>
                    <a:pt x="3262312" y="2146452"/>
                  </a:lnTo>
                  <a:lnTo>
                    <a:pt x="3262312" y="1935289"/>
                  </a:lnTo>
                  <a:lnTo>
                    <a:pt x="3711498" y="1935289"/>
                  </a:lnTo>
                  <a:lnTo>
                    <a:pt x="3711498" y="2146452"/>
                  </a:lnTo>
                  <a:lnTo>
                    <a:pt x="3720287" y="2146452"/>
                  </a:lnTo>
                  <a:lnTo>
                    <a:pt x="3720287" y="1935289"/>
                  </a:lnTo>
                  <a:lnTo>
                    <a:pt x="4178223" y="1935289"/>
                  </a:lnTo>
                  <a:lnTo>
                    <a:pt x="4178223" y="2146452"/>
                  </a:lnTo>
                  <a:lnTo>
                    <a:pt x="4187012" y="2146452"/>
                  </a:lnTo>
                  <a:lnTo>
                    <a:pt x="4187012" y="1935289"/>
                  </a:lnTo>
                  <a:lnTo>
                    <a:pt x="4640300" y="1935289"/>
                  </a:lnTo>
                  <a:lnTo>
                    <a:pt x="4640300" y="1926513"/>
                  </a:lnTo>
                  <a:lnTo>
                    <a:pt x="4187012" y="1926513"/>
                  </a:lnTo>
                  <a:lnTo>
                    <a:pt x="4187012" y="1460182"/>
                  </a:lnTo>
                  <a:lnTo>
                    <a:pt x="4640300" y="1460182"/>
                  </a:lnTo>
                  <a:lnTo>
                    <a:pt x="4640300" y="1451406"/>
                  </a:lnTo>
                  <a:lnTo>
                    <a:pt x="4187012" y="1451406"/>
                  </a:lnTo>
                  <a:lnTo>
                    <a:pt x="4187012" y="976439"/>
                  </a:lnTo>
                  <a:lnTo>
                    <a:pt x="4640300" y="976439"/>
                  </a:lnTo>
                  <a:lnTo>
                    <a:pt x="4640300" y="967663"/>
                  </a:lnTo>
                  <a:lnTo>
                    <a:pt x="4187012" y="967663"/>
                  </a:lnTo>
                  <a:lnTo>
                    <a:pt x="4187012" y="672744"/>
                  </a:lnTo>
                  <a:lnTo>
                    <a:pt x="4178223" y="672744"/>
                  </a:lnTo>
                  <a:lnTo>
                    <a:pt x="4178223" y="1926513"/>
                  </a:lnTo>
                  <a:lnTo>
                    <a:pt x="3720287" y="1926513"/>
                  </a:lnTo>
                  <a:lnTo>
                    <a:pt x="3720287" y="1460182"/>
                  </a:lnTo>
                  <a:lnTo>
                    <a:pt x="4178223" y="1460182"/>
                  </a:lnTo>
                  <a:lnTo>
                    <a:pt x="4178223" y="1451406"/>
                  </a:lnTo>
                  <a:lnTo>
                    <a:pt x="3720287" y="1451406"/>
                  </a:lnTo>
                  <a:lnTo>
                    <a:pt x="3720287" y="976439"/>
                  </a:lnTo>
                  <a:lnTo>
                    <a:pt x="4178223" y="976439"/>
                  </a:lnTo>
                  <a:lnTo>
                    <a:pt x="4178223" y="967663"/>
                  </a:lnTo>
                  <a:lnTo>
                    <a:pt x="3720287" y="967663"/>
                  </a:lnTo>
                  <a:lnTo>
                    <a:pt x="3720287" y="699109"/>
                  </a:lnTo>
                  <a:lnTo>
                    <a:pt x="3711498" y="699109"/>
                  </a:lnTo>
                  <a:lnTo>
                    <a:pt x="3711498" y="1926513"/>
                  </a:lnTo>
                  <a:lnTo>
                    <a:pt x="3262312" y="1926513"/>
                  </a:lnTo>
                  <a:lnTo>
                    <a:pt x="3262312" y="1460182"/>
                  </a:lnTo>
                  <a:lnTo>
                    <a:pt x="3711498" y="1460182"/>
                  </a:lnTo>
                  <a:lnTo>
                    <a:pt x="3711498" y="1451406"/>
                  </a:lnTo>
                  <a:lnTo>
                    <a:pt x="3262312" y="1451406"/>
                  </a:lnTo>
                  <a:lnTo>
                    <a:pt x="3262312" y="976439"/>
                  </a:lnTo>
                  <a:lnTo>
                    <a:pt x="3711498" y="976439"/>
                  </a:lnTo>
                  <a:lnTo>
                    <a:pt x="3711498" y="967663"/>
                  </a:lnTo>
                  <a:lnTo>
                    <a:pt x="3262312" y="967663"/>
                  </a:lnTo>
                  <a:lnTo>
                    <a:pt x="3262312" y="725665"/>
                  </a:lnTo>
                  <a:lnTo>
                    <a:pt x="3253511" y="725665"/>
                  </a:lnTo>
                  <a:lnTo>
                    <a:pt x="3253511" y="1926513"/>
                  </a:lnTo>
                  <a:lnTo>
                    <a:pt x="2795790" y="1926513"/>
                  </a:lnTo>
                  <a:lnTo>
                    <a:pt x="2795790" y="1460182"/>
                  </a:lnTo>
                  <a:lnTo>
                    <a:pt x="3253511" y="1460182"/>
                  </a:lnTo>
                  <a:lnTo>
                    <a:pt x="3253511" y="1451406"/>
                  </a:lnTo>
                  <a:lnTo>
                    <a:pt x="2795790" y="1451406"/>
                  </a:lnTo>
                  <a:lnTo>
                    <a:pt x="2795790" y="976439"/>
                  </a:lnTo>
                  <a:lnTo>
                    <a:pt x="3253511" y="976439"/>
                  </a:lnTo>
                  <a:lnTo>
                    <a:pt x="3253511" y="967663"/>
                  </a:lnTo>
                  <a:lnTo>
                    <a:pt x="2795790" y="967663"/>
                  </a:lnTo>
                  <a:lnTo>
                    <a:pt x="2795790" y="760844"/>
                  </a:lnTo>
                  <a:lnTo>
                    <a:pt x="2786989" y="760844"/>
                  </a:lnTo>
                  <a:lnTo>
                    <a:pt x="2786989" y="1926513"/>
                  </a:lnTo>
                  <a:lnTo>
                    <a:pt x="2329065" y="1926513"/>
                  </a:lnTo>
                  <a:lnTo>
                    <a:pt x="2329065" y="1460182"/>
                  </a:lnTo>
                  <a:lnTo>
                    <a:pt x="2786989" y="1460182"/>
                  </a:lnTo>
                  <a:lnTo>
                    <a:pt x="2786989" y="1451406"/>
                  </a:lnTo>
                  <a:lnTo>
                    <a:pt x="2329065" y="1451406"/>
                  </a:lnTo>
                  <a:lnTo>
                    <a:pt x="2329065" y="976439"/>
                  </a:lnTo>
                  <a:lnTo>
                    <a:pt x="2786989" y="976439"/>
                  </a:lnTo>
                  <a:lnTo>
                    <a:pt x="2786989" y="967663"/>
                  </a:lnTo>
                  <a:lnTo>
                    <a:pt x="2329065" y="967663"/>
                  </a:lnTo>
                  <a:lnTo>
                    <a:pt x="2329065" y="795934"/>
                  </a:lnTo>
                  <a:lnTo>
                    <a:pt x="2320277" y="795934"/>
                  </a:lnTo>
                  <a:lnTo>
                    <a:pt x="2320277" y="2410345"/>
                  </a:lnTo>
                  <a:lnTo>
                    <a:pt x="1862353" y="2410345"/>
                  </a:lnTo>
                  <a:lnTo>
                    <a:pt x="1862353" y="1935289"/>
                  </a:lnTo>
                  <a:lnTo>
                    <a:pt x="2320277" y="1935289"/>
                  </a:lnTo>
                  <a:lnTo>
                    <a:pt x="2320277" y="1926513"/>
                  </a:lnTo>
                  <a:lnTo>
                    <a:pt x="1862353" y="1926513"/>
                  </a:lnTo>
                  <a:lnTo>
                    <a:pt x="1862353" y="1460182"/>
                  </a:lnTo>
                  <a:lnTo>
                    <a:pt x="2320277" y="1460182"/>
                  </a:lnTo>
                  <a:lnTo>
                    <a:pt x="2320277" y="1451406"/>
                  </a:lnTo>
                  <a:lnTo>
                    <a:pt x="1862353" y="1451406"/>
                  </a:lnTo>
                  <a:lnTo>
                    <a:pt x="1862353" y="976439"/>
                  </a:lnTo>
                  <a:lnTo>
                    <a:pt x="2320277" y="976439"/>
                  </a:lnTo>
                  <a:lnTo>
                    <a:pt x="2320277" y="967663"/>
                  </a:lnTo>
                  <a:lnTo>
                    <a:pt x="1862353" y="967663"/>
                  </a:lnTo>
                  <a:lnTo>
                    <a:pt x="1862353" y="795934"/>
                  </a:lnTo>
                  <a:lnTo>
                    <a:pt x="1853552" y="795934"/>
                  </a:lnTo>
                  <a:lnTo>
                    <a:pt x="1853552" y="2410345"/>
                  </a:lnTo>
                  <a:lnTo>
                    <a:pt x="1395526" y="2410345"/>
                  </a:lnTo>
                  <a:lnTo>
                    <a:pt x="1395526" y="1935289"/>
                  </a:lnTo>
                  <a:lnTo>
                    <a:pt x="1853552" y="1935289"/>
                  </a:lnTo>
                  <a:lnTo>
                    <a:pt x="1853552" y="1926513"/>
                  </a:lnTo>
                  <a:lnTo>
                    <a:pt x="1395526" y="1926513"/>
                  </a:lnTo>
                  <a:lnTo>
                    <a:pt x="1395526" y="1460182"/>
                  </a:lnTo>
                  <a:lnTo>
                    <a:pt x="1853552" y="1460182"/>
                  </a:lnTo>
                  <a:lnTo>
                    <a:pt x="1853552" y="1451406"/>
                  </a:lnTo>
                  <a:lnTo>
                    <a:pt x="1395526" y="1451406"/>
                  </a:lnTo>
                  <a:lnTo>
                    <a:pt x="1395526" y="976439"/>
                  </a:lnTo>
                  <a:lnTo>
                    <a:pt x="1853552" y="976439"/>
                  </a:lnTo>
                  <a:lnTo>
                    <a:pt x="1853552" y="967663"/>
                  </a:lnTo>
                  <a:lnTo>
                    <a:pt x="1395526" y="967663"/>
                  </a:lnTo>
                  <a:lnTo>
                    <a:pt x="1395526" y="492607"/>
                  </a:lnTo>
                  <a:lnTo>
                    <a:pt x="1853552" y="492607"/>
                  </a:lnTo>
                  <a:lnTo>
                    <a:pt x="1853552" y="734517"/>
                  </a:lnTo>
                  <a:lnTo>
                    <a:pt x="1862353" y="734517"/>
                  </a:lnTo>
                  <a:lnTo>
                    <a:pt x="1862353" y="492607"/>
                  </a:lnTo>
                  <a:lnTo>
                    <a:pt x="2320277" y="492607"/>
                  </a:lnTo>
                  <a:lnTo>
                    <a:pt x="2320277" y="699325"/>
                  </a:lnTo>
                  <a:lnTo>
                    <a:pt x="2329065" y="699325"/>
                  </a:lnTo>
                  <a:lnTo>
                    <a:pt x="2329065" y="492607"/>
                  </a:lnTo>
                  <a:lnTo>
                    <a:pt x="2786989" y="492607"/>
                  </a:lnTo>
                  <a:lnTo>
                    <a:pt x="2786989" y="672769"/>
                  </a:lnTo>
                  <a:lnTo>
                    <a:pt x="2795790" y="672769"/>
                  </a:lnTo>
                  <a:lnTo>
                    <a:pt x="2795790" y="492607"/>
                  </a:lnTo>
                  <a:lnTo>
                    <a:pt x="3253511" y="492607"/>
                  </a:lnTo>
                  <a:lnTo>
                    <a:pt x="3253511" y="646404"/>
                  </a:lnTo>
                  <a:lnTo>
                    <a:pt x="3262312" y="646404"/>
                  </a:lnTo>
                  <a:lnTo>
                    <a:pt x="3262312" y="492607"/>
                  </a:lnTo>
                  <a:lnTo>
                    <a:pt x="3711498" y="492607"/>
                  </a:lnTo>
                  <a:lnTo>
                    <a:pt x="3711498" y="620141"/>
                  </a:lnTo>
                  <a:lnTo>
                    <a:pt x="3720287" y="620141"/>
                  </a:lnTo>
                  <a:lnTo>
                    <a:pt x="3720287" y="492607"/>
                  </a:lnTo>
                  <a:lnTo>
                    <a:pt x="4178223" y="492607"/>
                  </a:lnTo>
                  <a:lnTo>
                    <a:pt x="4178223" y="620141"/>
                  </a:lnTo>
                  <a:lnTo>
                    <a:pt x="4187012" y="620141"/>
                  </a:lnTo>
                  <a:lnTo>
                    <a:pt x="4187012" y="492607"/>
                  </a:lnTo>
                  <a:lnTo>
                    <a:pt x="4640300" y="492607"/>
                  </a:lnTo>
                  <a:lnTo>
                    <a:pt x="4640300" y="483831"/>
                  </a:lnTo>
                  <a:lnTo>
                    <a:pt x="4187012" y="483831"/>
                  </a:lnTo>
                  <a:lnTo>
                    <a:pt x="4187012" y="8775"/>
                  </a:lnTo>
                  <a:lnTo>
                    <a:pt x="4640300" y="8775"/>
                  </a:lnTo>
                  <a:lnTo>
                    <a:pt x="4640300" y="0"/>
                  </a:lnTo>
                  <a:close/>
                </a:path>
                <a:path w="4653915" h="2889885">
                  <a:moveTo>
                    <a:pt x="4653534" y="4394"/>
                  </a:moveTo>
                  <a:lnTo>
                    <a:pt x="4644745" y="4394"/>
                  </a:lnTo>
                  <a:lnTo>
                    <a:pt x="4644745" y="2889745"/>
                  </a:lnTo>
                  <a:lnTo>
                    <a:pt x="4653534" y="2889745"/>
                  </a:lnTo>
                  <a:lnTo>
                    <a:pt x="4653534" y="439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358435" y="2471637"/>
              <a:ext cx="4684395" cy="2929255"/>
            </a:xfrm>
            <a:custGeom>
              <a:avLst/>
              <a:gdLst/>
              <a:ahLst/>
              <a:cxnLst/>
              <a:rect l="l" t="t" r="r" b="b"/>
              <a:pathLst>
                <a:path w="4684395" h="2929254">
                  <a:moveTo>
                    <a:pt x="35237" y="0"/>
                  </a:moveTo>
                  <a:lnTo>
                    <a:pt x="35237" y="2885357"/>
                  </a:lnTo>
                </a:path>
                <a:path w="4684395" h="2929254">
                  <a:moveTo>
                    <a:pt x="0" y="2894128"/>
                  </a:moveTo>
                  <a:lnTo>
                    <a:pt x="26403" y="2894128"/>
                  </a:lnTo>
                </a:path>
                <a:path w="4684395" h="2929254">
                  <a:moveTo>
                    <a:pt x="0" y="2410345"/>
                  </a:moveTo>
                  <a:lnTo>
                    <a:pt x="26403" y="2410345"/>
                  </a:lnTo>
                </a:path>
                <a:path w="4684395" h="2929254">
                  <a:moveTo>
                    <a:pt x="0" y="1926511"/>
                  </a:moveTo>
                  <a:lnTo>
                    <a:pt x="26403" y="1926511"/>
                  </a:lnTo>
                </a:path>
                <a:path w="4684395" h="2929254">
                  <a:moveTo>
                    <a:pt x="0" y="1451400"/>
                  </a:moveTo>
                  <a:lnTo>
                    <a:pt x="26403" y="1451400"/>
                  </a:lnTo>
                </a:path>
                <a:path w="4684395" h="2929254">
                  <a:moveTo>
                    <a:pt x="0" y="967666"/>
                  </a:moveTo>
                  <a:lnTo>
                    <a:pt x="26403" y="967666"/>
                  </a:lnTo>
                </a:path>
                <a:path w="4684395" h="2929254">
                  <a:moveTo>
                    <a:pt x="0" y="483833"/>
                  </a:moveTo>
                  <a:lnTo>
                    <a:pt x="26403" y="483833"/>
                  </a:lnTo>
                </a:path>
                <a:path w="4684395" h="2929254">
                  <a:moveTo>
                    <a:pt x="0" y="0"/>
                  </a:moveTo>
                  <a:lnTo>
                    <a:pt x="26403" y="0"/>
                  </a:lnTo>
                </a:path>
                <a:path w="4684395" h="2929254">
                  <a:moveTo>
                    <a:pt x="35237" y="2894128"/>
                  </a:moveTo>
                  <a:lnTo>
                    <a:pt x="4675535" y="2894128"/>
                  </a:lnTo>
                </a:path>
                <a:path w="4684395" h="2929254">
                  <a:moveTo>
                    <a:pt x="35237" y="2929251"/>
                  </a:moveTo>
                  <a:lnTo>
                    <a:pt x="35237" y="2902909"/>
                  </a:lnTo>
                </a:path>
                <a:path w="4684395" h="2929254">
                  <a:moveTo>
                    <a:pt x="501956" y="2929251"/>
                  </a:moveTo>
                  <a:lnTo>
                    <a:pt x="501956" y="2902909"/>
                  </a:lnTo>
                </a:path>
                <a:path w="4684395" h="2929254">
                  <a:moveTo>
                    <a:pt x="968676" y="2929251"/>
                  </a:moveTo>
                  <a:lnTo>
                    <a:pt x="968676" y="2902909"/>
                  </a:lnTo>
                </a:path>
                <a:path w="4684395" h="2929254">
                  <a:moveTo>
                    <a:pt x="1426363" y="2929251"/>
                  </a:moveTo>
                  <a:lnTo>
                    <a:pt x="1426363" y="2902909"/>
                  </a:lnTo>
                </a:path>
                <a:path w="4684395" h="2929254">
                  <a:moveTo>
                    <a:pt x="1893182" y="2929251"/>
                  </a:moveTo>
                  <a:lnTo>
                    <a:pt x="1893182" y="2902909"/>
                  </a:lnTo>
                </a:path>
                <a:path w="4684395" h="2929254">
                  <a:moveTo>
                    <a:pt x="2359902" y="2929251"/>
                  </a:moveTo>
                  <a:lnTo>
                    <a:pt x="2359902" y="2902909"/>
                  </a:lnTo>
                </a:path>
                <a:path w="4684395" h="2929254">
                  <a:moveTo>
                    <a:pt x="2826622" y="2929251"/>
                  </a:moveTo>
                  <a:lnTo>
                    <a:pt x="2826622" y="2902909"/>
                  </a:lnTo>
                </a:path>
                <a:path w="4684395" h="2929254">
                  <a:moveTo>
                    <a:pt x="3293143" y="2929251"/>
                  </a:moveTo>
                  <a:lnTo>
                    <a:pt x="3293143" y="2902909"/>
                  </a:lnTo>
                </a:path>
                <a:path w="4684395" h="2929254">
                  <a:moveTo>
                    <a:pt x="3751128" y="2929251"/>
                  </a:moveTo>
                  <a:lnTo>
                    <a:pt x="3751128" y="2902909"/>
                  </a:lnTo>
                </a:path>
                <a:path w="4684395" h="2929254">
                  <a:moveTo>
                    <a:pt x="4217848" y="2929251"/>
                  </a:moveTo>
                  <a:lnTo>
                    <a:pt x="4217848" y="2902909"/>
                  </a:lnTo>
                </a:path>
                <a:path w="4684395" h="2929254">
                  <a:moveTo>
                    <a:pt x="4684369" y="2929251"/>
                  </a:moveTo>
                  <a:lnTo>
                    <a:pt x="4684369" y="2902909"/>
                  </a:lnTo>
                </a:path>
              </a:pathLst>
            </a:custGeom>
            <a:ln w="87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856024" y="3083019"/>
              <a:ext cx="4182745" cy="316865"/>
            </a:xfrm>
            <a:custGeom>
              <a:avLst/>
              <a:gdLst/>
              <a:ahLst/>
              <a:cxnLst/>
              <a:rect l="l" t="t" r="r" b="b"/>
              <a:pathLst>
                <a:path w="4182745" h="316864">
                  <a:moveTo>
                    <a:pt x="0" y="316741"/>
                  </a:moveTo>
                  <a:lnTo>
                    <a:pt x="466719" y="263818"/>
                  </a:lnTo>
                </a:path>
                <a:path w="4182745" h="316864">
                  <a:moveTo>
                    <a:pt x="466719" y="263818"/>
                  </a:moveTo>
                  <a:lnTo>
                    <a:pt x="924406" y="211094"/>
                  </a:lnTo>
                </a:path>
                <a:path w="4182745" h="316864">
                  <a:moveTo>
                    <a:pt x="924406" y="211094"/>
                  </a:moveTo>
                  <a:lnTo>
                    <a:pt x="1391126" y="166992"/>
                  </a:lnTo>
                </a:path>
                <a:path w="4182745" h="316864">
                  <a:moveTo>
                    <a:pt x="1391126" y="166992"/>
                  </a:moveTo>
                  <a:lnTo>
                    <a:pt x="1857945" y="131909"/>
                  </a:lnTo>
                </a:path>
                <a:path w="4182745" h="316864">
                  <a:moveTo>
                    <a:pt x="1857945" y="131909"/>
                  </a:moveTo>
                  <a:lnTo>
                    <a:pt x="2324665" y="96726"/>
                  </a:lnTo>
                </a:path>
                <a:path w="4182745" h="316864">
                  <a:moveTo>
                    <a:pt x="2324665" y="96726"/>
                  </a:moveTo>
                  <a:lnTo>
                    <a:pt x="2791186" y="70166"/>
                  </a:lnTo>
                </a:path>
                <a:path w="4182745" h="316864">
                  <a:moveTo>
                    <a:pt x="2791186" y="70166"/>
                  </a:moveTo>
                  <a:lnTo>
                    <a:pt x="3249072" y="43804"/>
                  </a:lnTo>
                </a:path>
                <a:path w="4182745" h="316864">
                  <a:moveTo>
                    <a:pt x="3249072" y="43804"/>
                  </a:moveTo>
                  <a:lnTo>
                    <a:pt x="3715891" y="17541"/>
                  </a:lnTo>
                </a:path>
                <a:path w="4182745" h="316864">
                  <a:moveTo>
                    <a:pt x="3715891" y="17541"/>
                  </a:moveTo>
                  <a:lnTo>
                    <a:pt x="4182312" y="0"/>
                  </a:lnTo>
                </a:path>
              </a:pathLst>
            </a:custGeom>
            <a:ln w="26357">
              <a:solidFill>
                <a:srgbClr val="FF66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794384" y="2933469"/>
              <a:ext cx="114935" cy="114935"/>
            </a:xfrm>
            <a:custGeom>
              <a:avLst/>
              <a:gdLst/>
              <a:ahLst/>
              <a:cxnLst/>
              <a:rect l="l" t="t" r="r" b="b"/>
              <a:pathLst>
                <a:path w="114935" h="114935">
                  <a:moveTo>
                    <a:pt x="114307" y="0"/>
                  </a:moveTo>
                  <a:lnTo>
                    <a:pt x="0" y="0"/>
                  </a:lnTo>
                  <a:lnTo>
                    <a:pt x="0" y="114367"/>
                  </a:lnTo>
                  <a:lnTo>
                    <a:pt x="114307" y="114367"/>
                  </a:lnTo>
                  <a:lnTo>
                    <a:pt x="114307" y="0"/>
                  </a:lnTo>
                  <a:close/>
                </a:path>
              </a:pathLst>
            </a:custGeom>
            <a:solidFill>
              <a:srgbClr val="0066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794384" y="2933469"/>
              <a:ext cx="114935" cy="114935"/>
            </a:xfrm>
            <a:custGeom>
              <a:avLst/>
              <a:gdLst/>
              <a:ahLst/>
              <a:cxnLst/>
              <a:rect l="l" t="t" r="r" b="b"/>
              <a:pathLst>
                <a:path w="114935" h="114935">
                  <a:moveTo>
                    <a:pt x="0" y="114367"/>
                  </a:moveTo>
                  <a:lnTo>
                    <a:pt x="114307" y="114367"/>
                  </a:lnTo>
                  <a:lnTo>
                    <a:pt x="114307" y="0"/>
                  </a:lnTo>
                  <a:lnTo>
                    <a:pt x="0" y="0"/>
                  </a:lnTo>
                  <a:lnTo>
                    <a:pt x="0" y="114367"/>
                  </a:lnTo>
                  <a:close/>
                </a:path>
              </a:pathLst>
            </a:custGeom>
            <a:ln w="8785">
              <a:solidFill>
                <a:srgbClr val="0066C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85624" y="3329264"/>
              <a:ext cx="149437" cy="149515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52145" y="3276342"/>
              <a:ext cx="149734" cy="149713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10130" y="3223717"/>
              <a:ext cx="149635" cy="149416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76849" y="3179813"/>
              <a:ext cx="149437" cy="149515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43371" y="3144432"/>
              <a:ext cx="149734" cy="149713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10090" y="3109349"/>
              <a:ext cx="149734" cy="149416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76810" y="3082987"/>
              <a:ext cx="149734" cy="149515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34497" y="3056625"/>
              <a:ext cx="149734" cy="149515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501316" y="3030065"/>
              <a:ext cx="149734" cy="149713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968036" y="3012523"/>
              <a:ext cx="149734" cy="149515"/>
            </a:xfrm>
            <a:prstGeom prst="rect">
              <a:avLst/>
            </a:prstGeom>
          </p:spPr>
        </p:pic>
      </p:grpSp>
      <p:sp>
        <p:nvSpPr>
          <p:cNvPr id="20" name="object 20" descr=""/>
          <p:cNvSpPr txBox="1"/>
          <p:nvPr/>
        </p:nvSpPr>
        <p:spPr>
          <a:xfrm>
            <a:off x="2533969" y="2040891"/>
            <a:ext cx="1775460" cy="18415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1000" b="1">
                <a:latin typeface="Arial"/>
                <a:cs typeface="Arial"/>
              </a:rPr>
              <a:t>Comparison</a:t>
            </a:r>
            <a:r>
              <a:rPr dirty="0" sz="1000" spc="15" b="1">
                <a:latin typeface="Arial"/>
                <a:cs typeface="Arial"/>
              </a:rPr>
              <a:t> </a:t>
            </a:r>
            <a:r>
              <a:rPr dirty="0" sz="1000" b="1">
                <a:latin typeface="Arial"/>
                <a:cs typeface="Arial"/>
              </a:rPr>
              <a:t>of</a:t>
            </a:r>
            <a:r>
              <a:rPr dirty="0" sz="1000" spc="30" b="1">
                <a:latin typeface="Arial"/>
                <a:cs typeface="Arial"/>
              </a:rPr>
              <a:t> </a:t>
            </a:r>
            <a:r>
              <a:rPr dirty="0" sz="1000" b="1">
                <a:latin typeface="Arial"/>
                <a:cs typeface="Arial"/>
              </a:rPr>
              <a:t>NPV</a:t>
            </a:r>
            <a:r>
              <a:rPr dirty="0" sz="1000" spc="-50" b="1">
                <a:latin typeface="Arial"/>
                <a:cs typeface="Arial"/>
              </a:rPr>
              <a:t> </a:t>
            </a:r>
            <a:r>
              <a:rPr dirty="0" sz="1000" b="1">
                <a:latin typeface="Arial"/>
                <a:cs typeface="Arial"/>
              </a:rPr>
              <a:t>of</a:t>
            </a:r>
            <a:r>
              <a:rPr dirty="0" sz="1000" spc="35" b="1">
                <a:latin typeface="Arial"/>
                <a:cs typeface="Arial"/>
              </a:rPr>
              <a:t> </a:t>
            </a:r>
            <a:r>
              <a:rPr dirty="0" sz="1000" spc="-10" b="1">
                <a:latin typeface="Arial"/>
                <a:cs typeface="Arial"/>
              </a:rPr>
              <a:t>Costs</a:t>
            </a:r>
            <a:endParaRPr sz="1000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843356" y="5278202"/>
            <a:ext cx="467359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800" spc="-10" b="1">
                <a:latin typeface="Arial"/>
                <a:cs typeface="Arial"/>
              </a:rPr>
              <a:t>0.00E+00</a:t>
            </a:r>
            <a:endParaRPr sz="800">
              <a:latin typeface="Arial"/>
              <a:cs typeface="Arial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843356" y="4794408"/>
            <a:ext cx="467359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800" spc="-10" b="1">
                <a:latin typeface="Arial"/>
                <a:cs typeface="Arial"/>
              </a:rPr>
              <a:t>5.00E+05</a:t>
            </a:r>
            <a:endParaRPr sz="800">
              <a:latin typeface="Arial"/>
              <a:cs typeface="Arial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843356" y="4310575"/>
            <a:ext cx="467359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800" spc="-10" b="1">
                <a:latin typeface="Arial"/>
                <a:cs typeface="Arial"/>
              </a:rPr>
              <a:t>1.00E+06</a:t>
            </a:r>
            <a:endParaRPr sz="800">
              <a:latin typeface="Arial"/>
              <a:cs typeface="Arial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843356" y="3835463"/>
            <a:ext cx="467359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800" spc="-10" b="1">
                <a:latin typeface="Arial"/>
                <a:cs typeface="Arial"/>
              </a:rPr>
              <a:t>1.50E+06</a:t>
            </a:r>
            <a:endParaRPr sz="800">
              <a:latin typeface="Arial"/>
              <a:cs typeface="Arial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843356" y="3351729"/>
            <a:ext cx="467359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800" spc="-10" b="1">
                <a:latin typeface="Arial"/>
                <a:cs typeface="Arial"/>
              </a:rPr>
              <a:t>2.00E+06</a:t>
            </a:r>
            <a:endParaRPr sz="800">
              <a:latin typeface="Arial"/>
              <a:cs typeface="Arial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843356" y="2867896"/>
            <a:ext cx="467359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800" spc="-10" b="1">
                <a:latin typeface="Arial"/>
                <a:cs typeface="Arial"/>
              </a:rPr>
              <a:t>2.50E+06</a:t>
            </a:r>
            <a:endParaRPr sz="800">
              <a:latin typeface="Arial"/>
              <a:cs typeface="Arial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843356" y="2384063"/>
            <a:ext cx="467359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800" spc="-10" b="1">
                <a:latin typeface="Arial"/>
                <a:cs typeface="Arial"/>
              </a:rPr>
              <a:t>3.00E+06</a:t>
            </a:r>
            <a:endParaRPr sz="800">
              <a:latin typeface="Arial"/>
              <a:cs typeface="Arial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1362901" y="5445492"/>
            <a:ext cx="7175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800" spc="-50" b="1">
                <a:latin typeface="Arial"/>
                <a:cs typeface="Arial"/>
              </a:rPr>
              <a:t>0</a:t>
            </a:r>
            <a:endParaRPr sz="800">
              <a:latin typeface="Arial"/>
              <a:cs typeface="Arial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1829621" y="5445492"/>
            <a:ext cx="7175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800" spc="-50" b="1">
                <a:latin typeface="Arial"/>
                <a:cs typeface="Arial"/>
              </a:rPr>
              <a:t>1</a:t>
            </a:r>
            <a:endParaRPr sz="800">
              <a:latin typeface="Arial"/>
              <a:cs typeface="Arial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2296341" y="5445492"/>
            <a:ext cx="7175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800" spc="-50" b="1">
                <a:latin typeface="Arial"/>
                <a:cs typeface="Arial"/>
              </a:rPr>
              <a:t>2</a:t>
            </a:r>
            <a:endParaRPr sz="800">
              <a:latin typeface="Arial"/>
              <a:cs typeface="Arial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2754028" y="5445492"/>
            <a:ext cx="7175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800" spc="-50" b="1">
                <a:latin typeface="Arial"/>
                <a:cs typeface="Arial"/>
              </a:rPr>
              <a:t>3</a:t>
            </a:r>
            <a:endParaRPr sz="800">
              <a:latin typeface="Arial"/>
              <a:cs typeface="Arial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3220847" y="5445492"/>
            <a:ext cx="7175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800" spc="-50" b="1">
                <a:latin typeface="Arial"/>
                <a:cs typeface="Arial"/>
              </a:rPr>
              <a:t>4</a:t>
            </a:r>
            <a:endParaRPr sz="800">
              <a:latin typeface="Arial"/>
              <a:cs typeface="Arial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4154088" y="5445492"/>
            <a:ext cx="7175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800" spc="-50" b="1">
                <a:latin typeface="Arial"/>
                <a:cs typeface="Arial"/>
              </a:rPr>
              <a:t>6</a:t>
            </a:r>
            <a:endParaRPr sz="800">
              <a:latin typeface="Arial"/>
              <a:cs typeface="Arial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4620808" y="5445492"/>
            <a:ext cx="7175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800" spc="-50" b="1">
                <a:latin typeface="Arial"/>
                <a:cs typeface="Arial"/>
              </a:rPr>
              <a:t>7</a:t>
            </a:r>
            <a:endParaRPr sz="800">
              <a:latin typeface="Arial"/>
              <a:cs typeface="Arial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5078793" y="5445492"/>
            <a:ext cx="7175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800" spc="-50" b="1">
                <a:latin typeface="Arial"/>
                <a:cs typeface="Arial"/>
              </a:rPr>
              <a:t>8</a:t>
            </a:r>
            <a:endParaRPr sz="800">
              <a:latin typeface="Arial"/>
              <a:cs typeface="Arial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5545215" y="5445492"/>
            <a:ext cx="7175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800" spc="-50" b="1">
                <a:latin typeface="Arial"/>
                <a:cs typeface="Arial"/>
              </a:rPr>
              <a:t>9</a:t>
            </a:r>
            <a:endParaRPr sz="800">
              <a:latin typeface="Arial"/>
              <a:cs typeface="Arial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5976796" y="5445492"/>
            <a:ext cx="135890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800" spc="-25" b="1">
                <a:latin typeface="Arial"/>
                <a:cs typeface="Arial"/>
              </a:rPr>
              <a:t>10</a:t>
            </a:r>
            <a:endParaRPr sz="800">
              <a:latin typeface="Arial"/>
              <a:cs typeface="Arial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3573021" y="5378824"/>
            <a:ext cx="300355" cy="412750"/>
          </a:xfrm>
          <a:prstGeom prst="rect">
            <a:avLst/>
          </a:prstGeom>
        </p:spPr>
        <p:txBody>
          <a:bodyPr wrap="square" lIns="0" tIns="83185" rIns="0" bIns="0" rtlCol="0" vert="horz">
            <a:spAutoFit/>
          </a:bodyPr>
          <a:lstStyle/>
          <a:p>
            <a:pPr algn="ctr" marR="3810">
              <a:lnSpc>
                <a:spcPct val="100000"/>
              </a:lnSpc>
              <a:spcBef>
                <a:spcPts val="655"/>
              </a:spcBef>
            </a:pPr>
            <a:r>
              <a:rPr dirty="0" sz="800" spc="-50" b="1">
                <a:latin typeface="Arial"/>
                <a:cs typeface="Arial"/>
              </a:rPr>
              <a:t>5</a:t>
            </a:r>
            <a:endParaRPr sz="800">
              <a:latin typeface="Arial"/>
              <a:cs typeface="Arial"/>
            </a:endParaRPr>
          </a:p>
          <a:p>
            <a:pPr algn="ctr" marR="5080">
              <a:lnSpc>
                <a:spcPct val="100000"/>
              </a:lnSpc>
              <a:spcBef>
                <a:spcPts val="565"/>
              </a:spcBef>
            </a:pPr>
            <a:r>
              <a:rPr dirty="0" sz="800" spc="-10" b="1">
                <a:latin typeface="Arial"/>
                <a:cs typeface="Arial"/>
              </a:rPr>
              <a:t>Years</a:t>
            </a:r>
            <a:endParaRPr sz="800">
              <a:latin typeface="Arial"/>
              <a:cs typeface="Arial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655773" y="3558684"/>
            <a:ext cx="144145" cy="689610"/>
          </a:xfrm>
          <a:prstGeom prst="rect">
            <a:avLst/>
          </a:prstGeom>
        </p:spPr>
        <p:txBody>
          <a:bodyPr wrap="square" lIns="0" tIns="6350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800" b="1">
                <a:latin typeface="Arial"/>
                <a:cs typeface="Arial"/>
              </a:rPr>
              <a:t>NPV</a:t>
            </a:r>
            <a:r>
              <a:rPr dirty="0" sz="800" spc="20" b="1">
                <a:latin typeface="Arial"/>
                <a:cs typeface="Arial"/>
              </a:rPr>
              <a:t> </a:t>
            </a:r>
            <a:r>
              <a:rPr dirty="0" sz="800" b="1">
                <a:latin typeface="Arial"/>
                <a:cs typeface="Arial"/>
              </a:rPr>
              <a:t>of</a:t>
            </a:r>
            <a:r>
              <a:rPr dirty="0" sz="800" spc="20" b="1">
                <a:latin typeface="Arial"/>
                <a:cs typeface="Arial"/>
              </a:rPr>
              <a:t> </a:t>
            </a:r>
            <a:r>
              <a:rPr dirty="0" sz="800" spc="-10" b="1">
                <a:latin typeface="Arial"/>
                <a:cs typeface="Arial"/>
              </a:rPr>
              <a:t>Costs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40" name="object 40" descr=""/>
          <p:cNvGrpSpPr/>
          <p:nvPr/>
        </p:nvGrpSpPr>
        <p:grpSpPr>
          <a:xfrm>
            <a:off x="4044130" y="4609289"/>
            <a:ext cx="1708785" cy="361315"/>
            <a:chOff x="4044130" y="4609289"/>
            <a:chExt cx="1708785" cy="361315"/>
          </a:xfrm>
        </p:grpSpPr>
        <p:sp>
          <p:nvSpPr>
            <p:cNvPr id="41" name="object 41" descr=""/>
            <p:cNvSpPr/>
            <p:nvPr/>
          </p:nvSpPr>
          <p:spPr>
            <a:xfrm>
              <a:off x="4048575" y="4613734"/>
              <a:ext cx="1699895" cy="352425"/>
            </a:xfrm>
            <a:custGeom>
              <a:avLst/>
              <a:gdLst/>
              <a:ahLst/>
              <a:cxnLst/>
              <a:rect l="l" t="t" r="r" b="b"/>
              <a:pathLst>
                <a:path w="1699895" h="352425">
                  <a:moveTo>
                    <a:pt x="0" y="351893"/>
                  </a:moveTo>
                  <a:lnTo>
                    <a:pt x="1699427" y="351893"/>
                  </a:lnTo>
                  <a:lnTo>
                    <a:pt x="1699427" y="0"/>
                  </a:lnTo>
                  <a:lnTo>
                    <a:pt x="0" y="0"/>
                  </a:lnTo>
                  <a:lnTo>
                    <a:pt x="0" y="351893"/>
                  </a:lnTo>
                  <a:close/>
                </a:path>
              </a:pathLst>
            </a:custGeom>
            <a:ln w="87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4180690" y="4675195"/>
              <a:ext cx="61594" cy="62230"/>
            </a:xfrm>
            <a:custGeom>
              <a:avLst/>
              <a:gdLst/>
              <a:ahLst/>
              <a:cxnLst/>
              <a:rect l="l" t="t" r="r" b="b"/>
              <a:pathLst>
                <a:path w="61595" h="62229">
                  <a:moveTo>
                    <a:pt x="61549" y="0"/>
                  </a:moveTo>
                  <a:lnTo>
                    <a:pt x="0" y="0"/>
                  </a:lnTo>
                  <a:lnTo>
                    <a:pt x="0" y="61697"/>
                  </a:lnTo>
                  <a:lnTo>
                    <a:pt x="61549" y="61697"/>
                  </a:lnTo>
                  <a:lnTo>
                    <a:pt x="61549" y="0"/>
                  </a:lnTo>
                  <a:close/>
                </a:path>
              </a:pathLst>
            </a:custGeom>
            <a:solidFill>
              <a:srgbClr val="0066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4180690" y="4675195"/>
              <a:ext cx="61594" cy="62230"/>
            </a:xfrm>
            <a:custGeom>
              <a:avLst/>
              <a:gdLst/>
              <a:ahLst/>
              <a:cxnLst/>
              <a:rect l="l" t="t" r="r" b="b"/>
              <a:pathLst>
                <a:path w="61595" h="62229">
                  <a:moveTo>
                    <a:pt x="0" y="61697"/>
                  </a:moveTo>
                  <a:lnTo>
                    <a:pt x="61549" y="61697"/>
                  </a:lnTo>
                  <a:lnTo>
                    <a:pt x="61549" y="0"/>
                  </a:lnTo>
                  <a:lnTo>
                    <a:pt x="0" y="0"/>
                  </a:lnTo>
                  <a:lnTo>
                    <a:pt x="0" y="61697"/>
                  </a:lnTo>
                  <a:close/>
                </a:path>
              </a:pathLst>
            </a:custGeom>
            <a:ln w="8785">
              <a:solidFill>
                <a:srgbClr val="0066C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4" name="object 4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092547" y="4842407"/>
              <a:ext cx="246362" cy="79051"/>
            </a:xfrm>
            <a:prstGeom prst="rect">
              <a:avLst/>
            </a:prstGeom>
          </p:spPr>
        </p:pic>
      </p:grpSp>
      <p:sp>
        <p:nvSpPr>
          <p:cNvPr id="45" name="object 45" descr=""/>
          <p:cNvSpPr txBox="1"/>
          <p:nvPr/>
        </p:nvSpPr>
        <p:spPr>
          <a:xfrm>
            <a:off x="4365611" y="4578220"/>
            <a:ext cx="1362710" cy="377190"/>
          </a:xfrm>
          <a:prstGeom prst="rect">
            <a:avLst/>
          </a:prstGeom>
        </p:spPr>
        <p:txBody>
          <a:bodyPr wrap="square" lIns="0" tIns="6540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15"/>
              </a:spcBef>
            </a:pPr>
            <a:r>
              <a:rPr dirty="0" sz="800">
                <a:latin typeface="Arial MT"/>
                <a:cs typeface="Arial MT"/>
              </a:rPr>
              <a:t>Do</a:t>
            </a:r>
            <a:r>
              <a:rPr dirty="0" sz="800" spc="55">
                <a:latin typeface="Arial MT"/>
                <a:cs typeface="Arial MT"/>
              </a:rPr>
              <a:t> </a:t>
            </a:r>
            <a:r>
              <a:rPr dirty="0" sz="800" spc="-10">
                <a:latin typeface="Arial MT"/>
                <a:cs typeface="Arial MT"/>
              </a:rPr>
              <a:t>Nothing</a:t>
            </a:r>
            <a:endParaRPr sz="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25"/>
              </a:spcBef>
            </a:pPr>
            <a:r>
              <a:rPr dirty="0" sz="800">
                <a:latin typeface="Arial MT"/>
                <a:cs typeface="Arial MT"/>
              </a:rPr>
              <a:t>Intervention</a:t>
            </a:r>
            <a:r>
              <a:rPr dirty="0" sz="800" spc="70">
                <a:latin typeface="Arial MT"/>
                <a:cs typeface="Arial MT"/>
              </a:rPr>
              <a:t> </a:t>
            </a:r>
            <a:r>
              <a:rPr dirty="0" sz="800">
                <a:latin typeface="Arial MT"/>
                <a:cs typeface="Arial MT"/>
              </a:rPr>
              <a:t>-</a:t>
            </a:r>
            <a:r>
              <a:rPr dirty="0" sz="800" spc="45">
                <a:latin typeface="Arial MT"/>
                <a:cs typeface="Arial MT"/>
              </a:rPr>
              <a:t> </a:t>
            </a:r>
            <a:r>
              <a:rPr dirty="0" sz="800">
                <a:latin typeface="Arial MT"/>
                <a:cs typeface="Arial MT"/>
              </a:rPr>
              <a:t>NPV</a:t>
            </a:r>
            <a:r>
              <a:rPr dirty="0" sz="800" spc="-50">
                <a:latin typeface="Arial MT"/>
                <a:cs typeface="Arial MT"/>
              </a:rPr>
              <a:t> </a:t>
            </a:r>
            <a:r>
              <a:rPr dirty="0" sz="800">
                <a:latin typeface="Arial MT"/>
                <a:cs typeface="Arial MT"/>
              </a:rPr>
              <a:t>June</a:t>
            </a:r>
            <a:r>
              <a:rPr dirty="0" sz="800" spc="70">
                <a:latin typeface="Arial MT"/>
                <a:cs typeface="Arial MT"/>
              </a:rPr>
              <a:t> </a:t>
            </a:r>
            <a:r>
              <a:rPr dirty="0" sz="800" spc="-20">
                <a:latin typeface="Arial MT"/>
                <a:cs typeface="Arial MT"/>
              </a:rPr>
              <a:t>30th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46" name="object 46" descr=""/>
          <p:cNvSpPr/>
          <p:nvPr/>
        </p:nvSpPr>
        <p:spPr>
          <a:xfrm>
            <a:off x="367813" y="1956847"/>
            <a:ext cx="6014085" cy="4108450"/>
          </a:xfrm>
          <a:custGeom>
            <a:avLst/>
            <a:gdLst/>
            <a:ahLst/>
            <a:cxnLst/>
            <a:rect l="l" t="t" r="r" b="b"/>
            <a:pathLst>
              <a:path w="6014085" h="4108450">
                <a:moveTo>
                  <a:pt x="0" y="4108319"/>
                </a:moveTo>
                <a:lnTo>
                  <a:pt x="6013954" y="4108319"/>
                </a:lnTo>
                <a:lnTo>
                  <a:pt x="6013954" y="0"/>
                </a:lnTo>
                <a:lnTo>
                  <a:pt x="0" y="0"/>
                </a:lnTo>
                <a:lnTo>
                  <a:pt x="0" y="4108319"/>
                </a:lnTo>
                <a:close/>
              </a:path>
            </a:pathLst>
          </a:custGeom>
          <a:ln w="878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47" name="object 47" descr=""/>
          <p:cNvGraphicFramePr>
            <a:graphicFrameLocks noGrp="1"/>
          </p:cNvGraphicFramePr>
          <p:nvPr/>
        </p:nvGraphicFramePr>
        <p:xfrm>
          <a:off x="6622050" y="1946384"/>
          <a:ext cx="2154555" cy="31673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5035"/>
                <a:gridCol w="1146810"/>
              </a:tblGrid>
              <a:tr h="274320">
                <a:tc gridSpan="2">
                  <a:txBody>
                    <a:bodyPr/>
                    <a:lstStyle/>
                    <a:p>
                      <a:pPr marL="92710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1350" b="1">
                          <a:latin typeface="Times New Roman"/>
                          <a:cs typeface="Times New Roman"/>
                        </a:rPr>
                        <a:t>NPV </a:t>
                      </a:r>
                      <a:r>
                        <a:rPr dirty="0" sz="1350" spc="-10" b="1">
                          <a:latin typeface="Times New Roman"/>
                          <a:cs typeface="Times New Roman"/>
                        </a:rPr>
                        <a:t>[US$]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016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62255">
                <a:tc>
                  <a:txBody>
                    <a:bodyPr/>
                    <a:lstStyle/>
                    <a:p>
                      <a:pPr marL="12065">
                        <a:lnSpc>
                          <a:spcPts val="1590"/>
                        </a:lnSpc>
                      </a:pPr>
                      <a:r>
                        <a:rPr dirty="0" sz="1350" b="1">
                          <a:latin typeface="Times New Roman"/>
                          <a:cs typeface="Times New Roman"/>
                        </a:rPr>
                        <a:t>Do</a:t>
                      </a:r>
                      <a:r>
                        <a:rPr dirty="0" sz="1350" spc="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10" b="1">
                          <a:latin typeface="Times New Roman"/>
                          <a:cs typeface="Times New Roman"/>
                        </a:rPr>
                        <a:t>Nothing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1275">
                        <a:lnSpc>
                          <a:spcPts val="1560"/>
                        </a:lnSpc>
                      </a:pPr>
                      <a:r>
                        <a:rPr dirty="0" sz="13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350" spc="3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10">
                          <a:latin typeface="Times New Roman"/>
                          <a:cs typeface="Times New Roman"/>
                        </a:rPr>
                        <a:t>2,455,032.21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2255">
                <a:tc>
                  <a:txBody>
                    <a:bodyPr/>
                    <a:lstStyle/>
                    <a:p>
                      <a:pPr marL="12065">
                        <a:lnSpc>
                          <a:spcPts val="1590"/>
                        </a:lnSpc>
                      </a:pPr>
                      <a:r>
                        <a:rPr dirty="0" sz="13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350" spc="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50" b="1">
                          <a:latin typeface="Times New Roman"/>
                          <a:cs typeface="Times New Roman"/>
                        </a:rPr>
                        <a:t>1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1275">
                        <a:lnSpc>
                          <a:spcPts val="1555"/>
                        </a:lnSpc>
                      </a:pPr>
                      <a:r>
                        <a:rPr dirty="0" sz="13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350" spc="3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10">
                          <a:latin typeface="Times New Roman"/>
                          <a:cs typeface="Times New Roman"/>
                        </a:rPr>
                        <a:t>2,030,986.01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2890">
                <a:tc>
                  <a:txBody>
                    <a:bodyPr/>
                    <a:lstStyle/>
                    <a:p>
                      <a:pPr marL="12065">
                        <a:lnSpc>
                          <a:spcPts val="1590"/>
                        </a:lnSpc>
                      </a:pPr>
                      <a:r>
                        <a:rPr dirty="0" sz="13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350" spc="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50" b="1">
                          <a:latin typeface="Times New Roman"/>
                          <a:cs typeface="Times New Roman"/>
                        </a:rPr>
                        <a:t>2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1275">
                        <a:lnSpc>
                          <a:spcPts val="1555"/>
                        </a:lnSpc>
                      </a:pPr>
                      <a:r>
                        <a:rPr dirty="0" sz="13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350" spc="3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10">
                          <a:latin typeface="Times New Roman"/>
                          <a:cs typeface="Times New Roman"/>
                        </a:rPr>
                        <a:t>2,089,509.51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4160">
                <a:tc>
                  <a:txBody>
                    <a:bodyPr/>
                    <a:lstStyle/>
                    <a:p>
                      <a:pPr marL="12065">
                        <a:lnSpc>
                          <a:spcPts val="1590"/>
                        </a:lnSpc>
                      </a:pPr>
                      <a:r>
                        <a:rPr dirty="0" sz="13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350" spc="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50" b="1">
                          <a:latin typeface="Times New Roman"/>
                          <a:cs typeface="Times New Roman"/>
                        </a:rPr>
                        <a:t>3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1275">
                        <a:lnSpc>
                          <a:spcPts val="1555"/>
                        </a:lnSpc>
                      </a:pPr>
                      <a:r>
                        <a:rPr dirty="0" sz="13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350" spc="3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10">
                          <a:latin typeface="Times New Roman"/>
                          <a:cs typeface="Times New Roman"/>
                        </a:rPr>
                        <a:t>2,141,260.97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2255">
                <a:tc>
                  <a:txBody>
                    <a:bodyPr/>
                    <a:lstStyle/>
                    <a:p>
                      <a:pPr marL="12065">
                        <a:lnSpc>
                          <a:spcPts val="1590"/>
                        </a:lnSpc>
                      </a:pPr>
                      <a:r>
                        <a:rPr dirty="0" sz="13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350" spc="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50" b="1">
                          <a:latin typeface="Times New Roman"/>
                          <a:cs typeface="Times New Roman"/>
                        </a:rPr>
                        <a:t>4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1275">
                        <a:lnSpc>
                          <a:spcPts val="1555"/>
                        </a:lnSpc>
                      </a:pPr>
                      <a:r>
                        <a:rPr dirty="0" sz="13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350" spc="3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10">
                          <a:latin typeface="Times New Roman"/>
                          <a:cs typeface="Times New Roman"/>
                        </a:rPr>
                        <a:t>2,186,801.83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2890">
                <a:tc>
                  <a:txBody>
                    <a:bodyPr/>
                    <a:lstStyle/>
                    <a:p>
                      <a:pPr marL="12065">
                        <a:lnSpc>
                          <a:spcPts val="1590"/>
                        </a:lnSpc>
                      </a:pPr>
                      <a:r>
                        <a:rPr dirty="0" sz="13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350" spc="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50" b="1">
                          <a:latin typeface="Times New Roman"/>
                          <a:cs typeface="Times New Roman"/>
                        </a:rPr>
                        <a:t>5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1275">
                        <a:lnSpc>
                          <a:spcPts val="1560"/>
                        </a:lnSpc>
                      </a:pPr>
                      <a:r>
                        <a:rPr dirty="0" sz="13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350" spc="3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10">
                          <a:latin typeface="Times New Roman"/>
                          <a:cs typeface="Times New Roman"/>
                        </a:rPr>
                        <a:t>2,226,829.91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2255">
                <a:tc>
                  <a:txBody>
                    <a:bodyPr/>
                    <a:lstStyle/>
                    <a:p>
                      <a:pPr marL="12065">
                        <a:lnSpc>
                          <a:spcPts val="1590"/>
                        </a:lnSpc>
                      </a:pPr>
                      <a:r>
                        <a:rPr dirty="0" sz="13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350" spc="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50" b="1">
                          <a:latin typeface="Times New Roman"/>
                          <a:cs typeface="Times New Roman"/>
                        </a:rPr>
                        <a:t>6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1275">
                        <a:lnSpc>
                          <a:spcPts val="1555"/>
                        </a:lnSpc>
                      </a:pPr>
                      <a:r>
                        <a:rPr dirty="0" sz="13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350" spc="3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10">
                          <a:latin typeface="Times New Roman"/>
                          <a:cs typeface="Times New Roman"/>
                        </a:rPr>
                        <a:t>2,261,790.33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2890">
                <a:tc>
                  <a:txBody>
                    <a:bodyPr/>
                    <a:lstStyle/>
                    <a:p>
                      <a:pPr marL="12065">
                        <a:lnSpc>
                          <a:spcPts val="1590"/>
                        </a:lnSpc>
                      </a:pPr>
                      <a:r>
                        <a:rPr dirty="0" sz="13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350" spc="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50" b="1">
                          <a:latin typeface="Times New Roman"/>
                          <a:cs typeface="Times New Roman"/>
                        </a:rPr>
                        <a:t>7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1275">
                        <a:lnSpc>
                          <a:spcPts val="1555"/>
                        </a:lnSpc>
                      </a:pPr>
                      <a:r>
                        <a:rPr dirty="0" sz="13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350" spc="3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10">
                          <a:latin typeface="Times New Roman"/>
                          <a:cs typeface="Times New Roman"/>
                        </a:rPr>
                        <a:t>2,292,444.48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2255">
                <a:tc>
                  <a:txBody>
                    <a:bodyPr/>
                    <a:lstStyle/>
                    <a:p>
                      <a:pPr marL="12065">
                        <a:lnSpc>
                          <a:spcPts val="1590"/>
                        </a:lnSpc>
                      </a:pPr>
                      <a:r>
                        <a:rPr dirty="0" sz="13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350" spc="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50" b="1">
                          <a:latin typeface="Times New Roman"/>
                          <a:cs typeface="Times New Roman"/>
                        </a:rPr>
                        <a:t>8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1275">
                        <a:lnSpc>
                          <a:spcPts val="1555"/>
                        </a:lnSpc>
                      </a:pPr>
                      <a:r>
                        <a:rPr dirty="0" sz="13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350" spc="3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10">
                          <a:latin typeface="Times New Roman"/>
                          <a:cs typeface="Times New Roman"/>
                        </a:rPr>
                        <a:t>2,319,155.16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2255">
                <a:tc>
                  <a:txBody>
                    <a:bodyPr/>
                    <a:lstStyle/>
                    <a:p>
                      <a:pPr marL="12065">
                        <a:lnSpc>
                          <a:spcPts val="1590"/>
                        </a:lnSpc>
                      </a:pPr>
                      <a:r>
                        <a:rPr dirty="0" sz="13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350" spc="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50" b="1">
                          <a:latin typeface="Times New Roman"/>
                          <a:cs typeface="Times New Roman"/>
                        </a:rPr>
                        <a:t>9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1275">
                        <a:lnSpc>
                          <a:spcPts val="1555"/>
                        </a:lnSpc>
                      </a:pPr>
                      <a:r>
                        <a:rPr dirty="0" sz="13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350" spc="3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10">
                          <a:latin typeface="Times New Roman"/>
                          <a:cs typeface="Times New Roman"/>
                        </a:rPr>
                        <a:t>2,342,432.81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12065">
                        <a:lnSpc>
                          <a:spcPts val="1590"/>
                        </a:lnSpc>
                      </a:pPr>
                      <a:r>
                        <a:rPr dirty="0" sz="13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350" spc="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25" b="1">
                          <a:latin typeface="Times New Roman"/>
                          <a:cs typeface="Times New Roman"/>
                        </a:rPr>
                        <a:t>10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1275">
                        <a:lnSpc>
                          <a:spcPts val="1560"/>
                        </a:lnSpc>
                      </a:pPr>
                      <a:r>
                        <a:rPr dirty="0" sz="13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350" spc="3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10">
                          <a:latin typeface="Times New Roman"/>
                          <a:cs typeface="Times New Roman"/>
                        </a:rPr>
                        <a:t>2,362,530.68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9" name="object 4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sp>
        <p:nvSpPr>
          <p:cNvPr id="48" name="object 4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40460" algn="l"/>
              </a:tabLst>
            </a:pPr>
            <a:r>
              <a:rPr dirty="0" spc="-10"/>
              <a:t>ANEXO:</a:t>
            </a:r>
            <a:r>
              <a:rPr dirty="0"/>
              <a:t>	CÁLCULO</a:t>
            </a:r>
            <a:r>
              <a:rPr dirty="0" spc="-100"/>
              <a:t> </a:t>
            </a:r>
            <a:r>
              <a:rPr dirty="0"/>
              <a:t>DEL</a:t>
            </a:r>
            <a:r>
              <a:rPr dirty="0" spc="-105"/>
              <a:t> </a:t>
            </a:r>
            <a:r>
              <a:rPr dirty="0" spc="-20"/>
              <a:t>VALOR</a:t>
            </a:r>
            <a:r>
              <a:rPr dirty="0" spc="-85"/>
              <a:t> </a:t>
            </a:r>
            <a:r>
              <a:rPr dirty="0"/>
              <a:t>PRESENTE</a:t>
            </a:r>
            <a:r>
              <a:rPr dirty="0" spc="-65"/>
              <a:t> </a:t>
            </a:r>
            <a:r>
              <a:rPr dirty="0" spc="-20"/>
              <a:t>NETO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78916" y="1273809"/>
            <a:ext cx="451358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02B82"/>
                </a:solidFill>
                <a:latin typeface="Arial"/>
                <a:cs typeface="Arial"/>
              </a:rPr>
              <a:t>Cálculo</a:t>
            </a:r>
            <a:r>
              <a:rPr dirty="0" sz="1800" spc="-35" b="1">
                <a:solidFill>
                  <a:srgbClr val="002B8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2B82"/>
                </a:solidFill>
                <a:latin typeface="Arial"/>
                <a:cs typeface="Arial"/>
              </a:rPr>
              <a:t>de</a:t>
            </a:r>
            <a:r>
              <a:rPr dirty="0" sz="1800" spc="-10" b="1">
                <a:solidFill>
                  <a:srgbClr val="002B8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2B82"/>
                </a:solidFill>
                <a:latin typeface="Arial"/>
                <a:cs typeface="Arial"/>
              </a:rPr>
              <a:t>VPN</a:t>
            </a:r>
            <a:r>
              <a:rPr dirty="0" sz="1800" spc="-15" b="1">
                <a:solidFill>
                  <a:srgbClr val="002B8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2B82"/>
                </a:solidFill>
                <a:latin typeface="Arial"/>
                <a:cs typeface="Arial"/>
              </a:rPr>
              <a:t>Subestación</a:t>
            </a:r>
            <a:r>
              <a:rPr dirty="0" sz="1800" spc="415" b="1">
                <a:solidFill>
                  <a:srgbClr val="002B82"/>
                </a:solidFill>
                <a:latin typeface="Arial"/>
                <a:cs typeface="Arial"/>
              </a:rPr>
              <a:t> </a:t>
            </a:r>
            <a:r>
              <a:rPr dirty="0" sz="1800" spc="-40" b="1">
                <a:solidFill>
                  <a:srgbClr val="002B82"/>
                </a:solidFill>
                <a:latin typeface="Arial"/>
                <a:cs typeface="Arial"/>
              </a:rPr>
              <a:t>AUCAYACU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290343" y="2073093"/>
            <a:ext cx="6022975" cy="4116070"/>
            <a:chOff x="290343" y="2073093"/>
            <a:chExt cx="6022975" cy="4116070"/>
          </a:xfrm>
        </p:grpSpPr>
        <p:sp>
          <p:nvSpPr>
            <p:cNvPr id="4" name="object 4" descr=""/>
            <p:cNvSpPr/>
            <p:nvPr/>
          </p:nvSpPr>
          <p:spPr>
            <a:xfrm>
              <a:off x="294788" y="2077538"/>
              <a:ext cx="6014085" cy="4107179"/>
            </a:xfrm>
            <a:custGeom>
              <a:avLst/>
              <a:gdLst/>
              <a:ahLst/>
              <a:cxnLst/>
              <a:rect l="l" t="t" r="r" b="b"/>
              <a:pathLst>
                <a:path w="6014085" h="4107179">
                  <a:moveTo>
                    <a:pt x="0" y="4106711"/>
                  </a:moveTo>
                  <a:lnTo>
                    <a:pt x="6013954" y="4106711"/>
                  </a:lnTo>
                  <a:lnTo>
                    <a:pt x="6013954" y="0"/>
                  </a:lnTo>
                  <a:lnTo>
                    <a:pt x="0" y="0"/>
                  </a:lnTo>
                  <a:lnTo>
                    <a:pt x="0" y="4106711"/>
                  </a:lnTo>
                  <a:close/>
                </a:path>
              </a:pathLst>
            </a:custGeom>
            <a:ln w="87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267841" y="2543568"/>
              <a:ext cx="4715510" cy="2976880"/>
            </a:xfrm>
            <a:custGeom>
              <a:avLst/>
              <a:gdLst/>
              <a:ahLst/>
              <a:cxnLst/>
              <a:rect l="l" t="t" r="r" b="b"/>
              <a:pathLst>
                <a:path w="4715510" h="2976879">
                  <a:moveTo>
                    <a:pt x="4701933" y="422211"/>
                  </a:moveTo>
                  <a:lnTo>
                    <a:pt x="4345292" y="422211"/>
                  </a:lnTo>
                  <a:lnTo>
                    <a:pt x="4345292" y="430987"/>
                  </a:lnTo>
                  <a:lnTo>
                    <a:pt x="4701933" y="430987"/>
                  </a:lnTo>
                  <a:lnTo>
                    <a:pt x="4701933" y="422211"/>
                  </a:lnTo>
                  <a:close/>
                </a:path>
                <a:path w="4715510" h="2976879">
                  <a:moveTo>
                    <a:pt x="4701933" y="0"/>
                  </a:moveTo>
                  <a:lnTo>
                    <a:pt x="2355494" y="0"/>
                  </a:lnTo>
                  <a:lnTo>
                    <a:pt x="2355494" y="8763"/>
                  </a:lnTo>
                  <a:lnTo>
                    <a:pt x="2355494" y="422211"/>
                  </a:lnTo>
                  <a:lnTo>
                    <a:pt x="2355494" y="2559088"/>
                  </a:lnTo>
                  <a:lnTo>
                    <a:pt x="1888744" y="2559088"/>
                  </a:lnTo>
                  <a:lnTo>
                    <a:pt x="1888744" y="2136914"/>
                  </a:lnTo>
                  <a:lnTo>
                    <a:pt x="2355494" y="2136914"/>
                  </a:lnTo>
                  <a:lnTo>
                    <a:pt x="2355494" y="2128139"/>
                  </a:lnTo>
                  <a:lnTo>
                    <a:pt x="1888744" y="2128139"/>
                  </a:lnTo>
                  <a:lnTo>
                    <a:pt x="1888744" y="1714893"/>
                  </a:lnTo>
                  <a:lnTo>
                    <a:pt x="2355494" y="1714893"/>
                  </a:lnTo>
                  <a:lnTo>
                    <a:pt x="2355494" y="1706118"/>
                  </a:lnTo>
                  <a:lnTo>
                    <a:pt x="1888744" y="1706118"/>
                  </a:lnTo>
                  <a:lnTo>
                    <a:pt x="1888744" y="1283957"/>
                  </a:lnTo>
                  <a:lnTo>
                    <a:pt x="2355494" y="1283957"/>
                  </a:lnTo>
                  <a:lnTo>
                    <a:pt x="2355494" y="1275181"/>
                  </a:lnTo>
                  <a:lnTo>
                    <a:pt x="1888744" y="1275181"/>
                  </a:lnTo>
                  <a:lnTo>
                    <a:pt x="1888744" y="861733"/>
                  </a:lnTo>
                  <a:lnTo>
                    <a:pt x="2355494" y="861733"/>
                  </a:lnTo>
                  <a:lnTo>
                    <a:pt x="2355494" y="852957"/>
                  </a:lnTo>
                  <a:lnTo>
                    <a:pt x="1888744" y="852957"/>
                  </a:lnTo>
                  <a:lnTo>
                    <a:pt x="1888744" y="430987"/>
                  </a:lnTo>
                  <a:lnTo>
                    <a:pt x="2355494" y="430987"/>
                  </a:lnTo>
                  <a:lnTo>
                    <a:pt x="2355494" y="422211"/>
                  </a:lnTo>
                  <a:lnTo>
                    <a:pt x="1888744" y="422211"/>
                  </a:lnTo>
                  <a:lnTo>
                    <a:pt x="1888744" y="8763"/>
                  </a:lnTo>
                  <a:lnTo>
                    <a:pt x="2355494" y="8763"/>
                  </a:lnTo>
                  <a:lnTo>
                    <a:pt x="2355494" y="0"/>
                  </a:lnTo>
                  <a:lnTo>
                    <a:pt x="1879942" y="0"/>
                  </a:lnTo>
                  <a:lnTo>
                    <a:pt x="1879942" y="8763"/>
                  </a:lnTo>
                  <a:lnTo>
                    <a:pt x="1879942" y="422211"/>
                  </a:lnTo>
                  <a:lnTo>
                    <a:pt x="1879942" y="2559088"/>
                  </a:lnTo>
                  <a:lnTo>
                    <a:pt x="1422019" y="2559088"/>
                  </a:lnTo>
                  <a:lnTo>
                    <a:pt x="1422019" y="2136914"/>
                  </a:lnTo>
                  <a:lnTo>
                    <a:pt x="1879942" y="2136914"/>
                  </a:lnTo>
                  <a:lnTo>
                    <a:pt x="1879942" y="2128139"/>
                  </a:lnTo>
                  <a:lnTo>
                    <a:pt x="1422019" y="2128139"/>
                  </a:lnTo>
                  <a:lnTo>
                    <a:pt x="1422019" y="1714893"/>
                  </a:lnTo>
                  <a:lnTo>
                    <a:pt x="1879942" y="1714893"/>
                  </a:lnTo>
                  <a:lnTo>
                    <a:pt x="1879942" y="1706118"/>
                  </a:lnTo>
                  <a:lnTo>
                    <a:pt x="1422019" y="1706118"/>
                  </a:lnTo>
                  <a:lnTo>
                    <a:pt x="1422019" y="1283957"/>
                  </a:lnTo>
                  <a:lnTo>
                    <a:pt x="1879942" y="1283957"/>
                  </a:lnTo>
                  <a:lnTo>
                    <a:pt x="1879942" y="1275181"/>
                  </a:lnTo>
                  <a:lnTo>
                    <a:pt x="1422019" y="1275181"/>
                  </a:lnTo>
                  <a:lnTo>
                    <a:pt x="1422019" y="861733"/>
                  </a:lnTo>
                  <a:lnTo>
                    <a:pt x="1879942" y="861733"/>
                  </a:lnTo>
                  <a:lnTo>
                    <a:pt x="1879942" y="852957"/>
                  </a:lnTo>
                  <a:lnTo>
                    <a:pt x="1422019" y="852957"/>
                  </a:lnTo>
                  <a:lnTo>
                    <a:pt x="1422019" y="430987"/>
                  </a:lnTo>
                  <a:lnTo>
                    <a:pt x="1879942" y="430987"/>
                  </a:lnTo>
                  <a:lnTo>
                    <a:pt x="1879942" y="422211"/>
                  </a:lnTo>
                  <a:lnTo>
                    <a:pt x="1422019" y="422211"/>
                  </a:lnTo>
                  <a:lnTo>
                    <a:pt x="1422019" y="8763"/>
                  </a:lnTo>
                  <a:lnTo>
                    <a:pt x="1879942" y="8763"/>
                  </a:lnTo>
                  <a:lnTo>
                    <a:pt x="1879942" y="0"/>
                  </a:lnTo>
                  <a:lnTo>
                    <a:pt x="1413230" y="0"/>
                  </a:lnTo>
                  <a:lnTo>
                    <a:pt x="1413230" y="8763"/>
                  </a:lnTo>
                  <a:lnTo>
                    <a:pt x="1413230" y="422211"/>
                  </a:lnTo>
                  <a:lnTo>
                    <a:pt x="1413230" y="2559088"/>
                  </a:lnTo>
                  <a:lnTo>
                    <a:pt x="946467" y="2559088"/>
                  </a:lnTo>
                  <a:lnTo>
                    <a:pt x="946467" y="2136914"/>
                  </a:lnTo>
                  <a:lnTo>
                    <a:pt x="1413230" y="2136914"/>
                  </a:lnTo>
                  <a:lnTo>
                    <a:pt x="1413230" y="2128139"/>
                  </a:lnTo>
                  <a:lnTo>
                    <a:pt x="946467" y="2128139"/>
                  </a:lnTo>
                  <a:lnTo>
                    <a:pt x="946467" y="1714893"/>
                  </a:lnTo>
                  <a:lnTo>
                    <a:pt x="1413230" y="1714893"/>
                  </a:lnTo>
                  <a:lnTo>
                    <a:pt x="1413230" y="1706118"/>
                  </a:lnTo>
                  <a:lnTo>
                    <a:pt x="946467" y="1706118"/>
                  </a:lnTo>
                  <a:lnTo>
                    <a:pt x="946467" y="1283957"/>
                  </a:lnTo>
                  <a:lnTo>
                    <a:pt x="1413230" y="1283957"/>
                  </a:lnTo>
                  <a:lnTo>
                    <a:pt x="1413230" y="1275181"/>
                  </a:lnTo>
                  <a:lnTo>
                    <a:pt x="946467" y="1275181"/>
                  </a:lnTo>
                  <a:lnTo>
                    <a:pt x="946467" y="861733"/>
                  </a:lnTo>
                  <a:lnTo>
                    <a:pt x="1413230" y="861733"/>
                  </a:lnTo>
                  <a:lnTo>
                    <a:pt x="1413230" y="852957"/>
                  </a:lnTo>
                  <a:lnTo>
                    <a:pt x="946467" y="852957"/>
                  </a:lnTo>
                  <a:lnTo>
                    <a:pt x="946467" y="430987"/>
                  </a:lnTo>
                  <a:lnTo>
                    <a:pt x="1413230" y="430987"/>
                  </a:lnTo>
                  <a:lnTo>
                    <a:pt x="1413230" y="422211"/>
                  </a:lnTo>
                  <a:lnTo>
                    <a:pt x="946467" y="422211"/>
                  </a:lnTo>
                  <a:lnTo>
                    <a:pt x="946467" y="8763"/>
                  </a:lnTo>
                  <a:lnTo>
                    <a:pt x="1413230" y="8763"/>
                  </a:lnTo>
                  <a:lnTo>
                    <a:pt x="1413230" y="0"/>
                  </a:lnTo>
                  <a:lnTo>
                    <a:pt x="937666" y="0"/>
                  </a:lnTo>
                  <a:lnTo>
                    <a:pt x="937666" y="8763"/>
                  </a:lnTo>
                  <a:lnTo>
                    <a:pt x="937666" y="422211"/>
                  </a:lnTo>
                  <a:lnTo>
                    <a:pt x="937666" y="1706118"/>
                  </a:lnTo>
                  <a:lnTo>
                    <a:pt x="479945" y="1706118"/>
                  </a:lnTo>
                  <a:lnTo>
                    <a:pt x="479945" y="1283957"/>
                  </a:lnTo>
                  <a:lnTo>
                    <a:pt x="937666" y="1283957"/>
                  </a:lnTo>
                  <a:lnTo>
                    <a:pt x="937666" y="1275181"/>
                  </a:lnTo>
                  <a:lnTo>
                    <a:pt x="479945" y="1275181"/>
                  </a:lnTo>
                  <a:lnTo>
                    <a:pt x="479945" y="861733"/>
                  </a:lnTo>
                  <a:lnTo>
                    <a:pt x="937666" y="861733"/>
                  </a:lnTo>
                  <a:lnTo>
                    <a:pt x="937666" y="852957"/>
                  </a:lnTo>
                  <a:lnTo>
                    <a:pt x="479945" y="852957"/>
                  </a:lnTo>
                  <a:lnTo>
                    <a:pt x="479945" y="430987"/>
                  </a:lnTo>
                  <a:lnTo>
                    <a:pt x="937666" y="430987"/>
                  </a:lnTo>
                  <a:lnTo>
                    <a:pt x="937666" y="422211"/>
                  </a:lnTo>
                  <a:lnTo>
                    <a:pt x="479945" y="422211"/>
                  </a:lnTo>
                  <a:lnTo>
                    <a:pt x="479945" y="8763"/>
                  </a:lnTo>
                  <a:lnTo>
                    <a:pt x="937666" y="8763"/>
                  </a:lnTo>
                  <a:lnTo>
                    <a:pt x="937666" y="0"/>
                  </a:lnTo>
                  <a:lnTo>
                    <a:pt x="0" y="0"/>
                  </a:lnTo>
                  <a:lnTo>
                    <a:pt x="0" y="8763"/>
                  </a:lnTo>
                  <a:lnTo>
                    <a:pt x="471157" y="8763"/>
                  </a:lnTo>
                  <a:lnTo>
                    <a:pt x="471157" y="422211"/>
                  </a:lnTo>
                  <a:lnTo>
                    <a:pt x="0" y="422211"/>
                  </a:lnTo>
                  <a:lnTo>
                    <a:pt x="0" y="430987"/>
                  </a:lnTo>
                  <a:lnTo>
                    <a:pt x="471157" y="430987"/>
                  </a:lnTo>
                  <a:lnTo>
                    <a:pt x="471157" y="852957"/>
                  </a:lnTo>
                  <a:lnTo>
                    <a:pt x="0" y="852957"/>
                  </a:lnTo>
                  <a:lnTo>
                    <a:pt x="0" y="861733"/>
                  </a:lnTo>
                  <a:lnTo>
                    <a:pt x="471157" y="861733"/>
                  </a:lnTo>
                  <a:lnTo>
                    <a:pt x="471157" y="1275181"/>
                  </a:lnTo>
                  <a:lnTo>
                    <a:pt x="0" y="1275181"/>
                  </a:lnTo>
                  <a:lnTo>
                    <a:pt x="0" y="1283957"/>
                  </a:lnTo>
                  <a:lnTo>
                    <a:pt x="471157" y="1283957"/>
                  </a:lnTo>
                  <a:lnTo>
                    <a:pt x="471157" y="1706118"/>
                  </a:lnTo>
                  <a:lnTo>
                    <a:pt x="0" y="1706118"/>
                  </a:lnTo>
                  <a:lnTo>
                    <a:pt x="0" y="1714893"/>
                  </a:lnTo>
                  <a:lnTo>
                    <a:pt x="471157" y="1714893"/>
                  </a:lnTo>
                  <a:lnTo>
                    <a:pt x="471157" y="1952332"/>
                  </a:lnTo>
                  <a:lnTo>
                    <a:pt x="479945" y="1952332"/>
                  </a:lnTo>
                  <a:lnTo>
                    <a:pt x="479945" y="1714893"/>
                  </a:lnTo>
                  <a:lnTo>
                    <a:pt x="937666" y="1714893"/>
                  </a:lnTo>
                  <a:lnTo>
                    <a:pt x="937666" y="2128139"/>
                  </a:lnTo>
                  <a:lnTo>
                    <a:pt x="937666" y="2136914"/>
                  </a:lnTo>
                  <a:lnTo>
                    <a:pt x="937666" y="2559088"/>
                  </a:lnTo>
                  <a:lnTo>
                    <a:pt x="479945" y="2559088"/>
                  </a:lnTo>
                  <a:lnTo>
                    <a:pt x="479945" y="2136914"/>
                  </a:lnTo>
                  <a:lnTo>
                    <a:pt x="937666" y="2136914"/>
                  </a:lnTo>
                  <a:lnTo>
                    <a:pt x="937666" y="2128139"/>
                  </a:lnTo>
                  <a:lnTo>
                    <a:pt x="479945" y="2128139"/>
                  </a:lnTo>
                  <a:lnTo>
                    <a:pt x="479945" y="2066658"/>
                  </a:lnTo>
                  <a:lnTo>
                    <a:pt x="471157" y="2066658"/>
                  </a:lnTo>
                  <a:lnTo>
                    <a:pt x="471157" y="2128139"/>
                  </a:lnTo>
                  <a:lnTo>
                    <a:pt x="0" y="2128139"/>
                  </a:lnTo>
                  <a:lnTo>
                    <a:pt x="0" y="2136914"/>
                  </a:lnTo>
                  <a:lnTo>
                    <a:pt x="471157" y="2136914"/>
                  </a:lnTo>
                  <a:lnTo>
                    <a:pt x="471157" y="2559088"/>
                  </a:lnTo>
                  <a:lnTo>
                    <a:pt x="0" y="2559088"/>
                  </a:lnTo>
                  <a:lnTo>
                    <a:pt x="0" y="2567863"/>
                  </a:lnTo>
                  <a:lnTo>
                    <a:pt x="471157" y="2567863"/>
                  </a:lnTo>
                  <a:lnTo>
                    <a:pt x="471157" y="2976664"/>
                  </a:lnTo>
                  <a:lnTo>
                    <a:pt x="479945" y="2976664"/>
                  </a:lnTo>
                  <a:lnTo>
                    <a:pt x="479945" y="2567863"/>
                  </a:lnTo>
                  <a:lnTo>
                    <a:pt x="937666" y="2567863"/>
                  </a:lnTo>
                  <a:lnTo>
                    <a:pt x="937666" y="2976664"/>
                  </a:lnTo>
                  <a:lnTo>
                    <a:pt x="946467" y="2976664"/>
                  </a:lnTo>
                  <a:lnTo>
                    <a:pt x="946467" y="2567863"/>
                  </a:lnTo>
                  <a:lnTo>
                    <a:pt x="1413230" y="2567863"/>
                  </a:lnTo>
                  <a:lnTo>
                    <a:pt x="1413230" y="2976664"/>
                  </a:lnTo>
                  <a:lnTo>
                    <a:pt x="1422019" y="2976664"/>
                  </a:lnTo>
                  <a:lnTo>
                    <a:pt x="1422019" y="2567863"/>
                  </a:lnTo>
                  <a:lnTo>
                    <a:pt x="1879942" y="2567863"/>
                  </a:lnTo>
                  <a:lnTo>
                    <a:pt x="1879942" y="2976664"/>
                  </a:lnTo>
                  <a:lnTo>
                    <a:pt x="1888744" y="2976664"/>
                  </a:lnTo>
                  <a:lnTo>
                    <a:pt x="1888744" y="2567863"/>
                  </a:lnTo>
                  <a:lnTo>
                    <a:pt x="2355494" y="2567863"/>
                  </a:lnTo>
                  <a:lnTo>
                    <a:pt x="2355494" y="2976664"/>
                  </a:lnTo>
                  <a:lnTo>
                    <a:pt x="2364295" y="2976664"/>
                  </a:lnTo>
                  <a:lnTo>
                    <a:pt x="2364295" y="2567863"/>
                  </a:lnTo>
                  <a:lnTo>
                    <a:pt x="2821927" y="2567863"/>
                  </a:lnTo>
                  <a:lnTo>
                    <a:pt x="2821927" y="2976664"/>
                  </a:lnTo>
                  <a:lnTo>
                    <a:pt x="2830715" y="2976664"/>
                  </a:lnTo>
                  <a:lnTo>
                    <a:pt x="2830715" y="2567863"/>
                  </a:lnTo>
                  <a:lnTo>
                    <a:pt x="3297478" y="2567863"/>
                  </a:lnTo>
                  <a:lnTo>
                    <a:pt x="3297478" y="2976664"/>
                  </a:lnTo>
                  <a:lnTo>
                    <a:pt x="3306267" y="2976664"/>
                  </a:lnTo>
                  <a:lnTo>
                    <a:pt x="3306267" y="2567863"/>
                  </a:lnTo>
                  <a:lnTo>
                    <a:pt x="3764292" y="2567863"/>
                  </a:lnTo>
                  <a:lnTo>
                    <a:pt x="3764292" y="2976664"/>
                  </a:lnTo>
                  <a:lnTo>
                    <a:pt x="3773081" y="2976664"/>
                  </a:lnTo>
                  <a:lnTo>
                    <a:pt x="3773081" y="2567863"/>
                  </a:lnTo>
                  <a:lnTo>
                    <a:pt x="4239755" y="2567863"/>
                  </a:lnTo>
                  <a:lnTo>
                    <a:pt x="4239755" y="2976664"/>
                  </a:lnTo>
                  <a:lnTo>
                    <a:pt x="4248543" y="2976664"/>
                  </a:lnTo>
                  <a:lnTo>
                    <a:pt x="4248543" y="2567863"/>
                  </a:lnTo>
                  <a:lnTo>
                    <a:pt x="4701933" y="2567863"/>
                  </a:lnTo>
                  <a:lnTo>
                    <a:pt x="4701933" y="2559088"/>
                  </a:lnTo>
                  <a:lnTo>
                    <a:pt x="4248543" y="2559088"/>
                  </a:lnTo>
                  <a:lnTo>
                    <a:pt x="4248543" y="2136914"/>
                  </a:lnTo>
                  <a:lnTo>
                    <a:pt x="4701933" y="2136914"/>
                  </a:lnTo>
                  <a:lnTo>
                    <a:pt x="4701933" y="2128139"/>
                  </a:lnTo>
                  <a:lnTo>
                    <a:pt x="4248543" y="2128139"/>
                  </a:lnTo>
                  <a:lnTo>
                    <a:pt x="4248543" y="1714893"/>
                  </a:lnTo>
                  <a:lnTo>
                    <a:pt x="4701933" y="1714893"/>
                  </a:lnTo>
                  <a:lnTo>
                    <a:pt x="4701933" y="1706118"/>
                  </a:lnTo>
                  <a:lnTo>
                    <a:pt x="4248543" y="1706118"/>
                  </a:lnTo>
                  <a:lnTo>
                    <a:pt x="4248543" y="1283957"/>
                  </a:lnTo>
                  <a:lnTo>
                    <a:pt x="4701933" y="1283957"/>
                  </a:lnTo>
                  <a:lnTo>
                    <a:pt x="4701933" y="1275181"/>
                  </a:lnTo>
                  <a:lnTo>
                    <a:pt x="4248543" y="1275181"/>
                  </a:lnTo>
                  <a:lnTo>
                    <a:pt x="4248543" y="861733"/>
                  </a:lnTo>
                  <a:lnTo>
                    <a:pt x="4701933" y="861733"/>
                  </a:lnTo>
                  <a:lnTo>
                    <a:pt x="4701933" y="852957"/>
                  </a:lnTo>
                  <a:lnTo>
                    <a:pt x="4248543" y="852957"/>
                  </a:lnTo>
                  <a:lnTo>
                    <a:pt x="4248543" y="527748"/>
                  </a:lnTo>
                  <a:lnTo>
                    <a:pt x="4239755" y="527748"/>
                  </a:lnTo>
                  <a:lnTo>
                    <a:pt x="4239755" y="2559088"/>
                  </a:lnTo>
                  <a:lnTo>
                    <a:pt x="3773081" y="2559088"/>
                  </a:lnTo>
                  <a:lnTo>
                    <a:pt x="3773081" y="2136914"/>
                  </a:lnTo>
                  <a:lnTo>
                    <a:pt x="4239755" y="2136914"/>
                  </a:lnTo>
                  <a:lnTo>
                    <a:pt x="4239755" y="2128139"/>
                  </a:lnTo>
                  <a:lnTo>
                    <a:pt x="3773081" y="2128139"/>
                  </a:lnTo>
                  <a:lnTo>
                    <a:pt x="3773081" y="1714893"/>
                  </a:lnTo>
                  <a:lnTo>
                    <a:pt x="4239755" y="1714893"/>
                  </a:lnTo>
                  <a:lnTo>
                    <a:pt x="4239755" y="1706118"/>
                  </a:lnTo>
                  <a:lnTo>
                    <a:pt x="3773081" y="1706118"/>
                  </a:lnTo>
                  <a:lnTo>
                    <a:pt x="3773081" y="1283957"/>
                  </a:lnTo>
                  <a:lnTo>
                    <a:pt x="4239755" y="1283957"/>
                  </a:lnTo>
                  <a:lnTo>
                    <a:pt x="4239755" y="1275181"/>
                  </a:lnTo>
                  <a:lnTo>
                    <a:pt x="3773081" y="1275181"/>
                  </a:lnTo>
                  <a:lnTo>
                    <a:pt x="3773081" y="861733"/>
                  </a:lnTo>
                  <a:lnTo>
                    <a:pt x="4239755" y="861733"/>
                  </a:lnTo>
                  <a:lnTo>
                    <a:pt x="4239755" y="852957"/>
                  </a:lnTo>
                  <a:lnTo>
                    <a:pt x="3773081" y="852957"/>
                  </a:lnTo>
                  <a:lnTo>
                    <a:pt x="3773081" y="527748"/>
                  </a:lnTo>
                  <a:lnTo>
                    <a:pt x="3764292" y="527748"/>
                  </a:lnTo>
                  <a:lnTo>
                    <a:pt x="3764292" y="2559088"/>
                  </a:lnTo>
                  <a:lnTo>
                    <a:pt x="3306267" y="2559088"/>
                  </a:lnTo>
                  <a:lnTo>
                    <a:pt x="3306267" y="2136914"/>
                  </a:lnTo>
                  <a:lnTo>
                    <a:pt x="3764292" y="2136914"/>
                  </a:lnTo>
                  <a:lnTo>
                    <a:pt x="3764292" y="2128139"/>
                  </a:lnTo>
                  <a:lnTo>
                    <a:pt x="3306267" y="2128139"/>
                  </a:lnTo>
                  <a:lnTo>
                    <a:pt x="3306267" y="1714893"/>
                  </a:lnTo>
                  <a:lnTo>
                    <a:pt x="3764292" y="1714893"/>
                  </a:lnTo>
                  <a:lnTo>
                    <a:pt x="3764292" y="1706118"/>
                  </a:lnTo>
                  <a:lnTo>
                    <a:pt x="3306267" y="1706118"/>
                  </a:lnTo>
                  <a:lnTo>
                    <a:pt x="3306267" y="1283957"/>
                  </a:lnTo>
                  <a:lnTo>
                    <a:pt x="3764292" y="1283957"/>
                  </a:lnTo>
                  <a:lnTo>
                    <a:pt x="3764292" y="1275181"/>
                  </a:lnTo>
                  <a:lnTo>
                    <a:pt x="3306267" y="1275181"/>
                  </a:lnTo>
                  <a:lnTo>
                    <a:pt x="3306267" y="861733"/>
                  </a:lnTo>
                  <a:lnTo>
                    <a:pt x="3764292" y="861733"/>
                  </a:lnTo>
                  <a:lnTo>
                    <a:pt x="3764292" y="852957"/>
                  </a:lnTo>
                  <a:lnTo>
                    <a:pt x="3306267" y="852957"/>
                  </a:lnTo>
                  <a:lnTo>
                    <a:pt x="3306267" y="527748"/>
                  </a:lnTo>
                  <a:lnTo>
                    <a:pt x="3297478" y="527748"/>
                  </a:lnTo>
                  <a:lnTo>
                    <a:pt x="3297478" y="2559088"/>
                  </a:lnTo>
                  <a:lnTo>
                    <a:pt x="2830715" y="2559088"/>
                  </a:lnTo>
                  <a:lnTo>
                    <a:pt x="2830715" y="2136914"/>
                  </a:lnTo>
                  <a:lnTo>
                    <a:pt x="3297478" y="2136914"/>
                  </a:lnTo>
                  <a:lnTo>
                    <a:pt x="3297478" y="2128139"/>
                  </a:lnTo>
                  <a:lnTo>
                    <a:pt x="2830715" y="2128139"/>
                  </a:lnTo>
                  <a:lnTo>
                    <a:pt x="2830715" y="1714893"/>
                  </a:lnTo>
                  <a:lnTo>
                    <a:pt x="3297478" y="1714893"/>
                  </a:lnTo>
                  <a:lnTo>
                    <a:pt x="3297478" y="1706118"/>
                  </a:lnTo>
                  <a:lnTo>
                    <a:pt x="2830715" y="1706118"/>
                  </a:lnTo>
                  <a:lnTo>
                    <a:pt x="2830715" y="1283957"/>
                  </a:lnTo>
                  <a:lnTo>
                    <a:pt x="3297478" y="1283957"/>
                  </a:lnTo>
                  <a:lnTo>
                    <a:pt x="3297478" y="1275181"/>
                  </a:lnTo>
                  <a:lnTo>
                    <a:pt x="2830715" y="1275181"/>
                  </a:lnTo>
                  <a:lnTo>
                    <a:pt x="2830715" y="861733"/>
                  </a:lnTo>
                  <a:lnTo>
                    <a:pt x="3297478" y="861733"/>
                  </a:lnTo>
                  <a:lnTo>
                    <a:pt x="3297478" y="852957"/>
                  </a:lnTo>
                  <a:lnTo>
                    <a:pt x="2830715" y="852957"/>
                  </a:lnTo>
                  <a:lnTo>
                    <a:pt x="2830715" y="527748"/>
                  </a:lnTo>
                  <a:lnTo>
                    <a:pt x="2821927" y="527748"/>
                  </a:lnTo>
                  <a:lnTo>
                    <a:pt x="2821927" y="2559088"/>
                  </a:lnTo>
                  <a:lnTo>
                    <a:pt x="2364295" y="2559088"/>
                  </a:lnTo>
                  <a:lnTo>
                    <a:pt x="2364295" y="2136914"/>
                  </a:lnTo>
                  <a:lnTo>
                    <a:pt x="2821927" y="2136914"/>
                  </a:lnTo>
                  <a:lnTo>
                    <a:pt x="2821927" y="2128139"/>
                  </a:lnTo>
                  <a:lnTo>
                    <a:pt x="2364295" y="2128139"/>
                  </a:lnTo>
                  <a:lnTo>
                    <a:pt x="2364295" y="1714893"/>
                  </a:lnTo>
                  <a:lnTo>
                    <a:pt x="2821927" y="1714893"/>
                  </a:lnTo>
                  <a:lnTo>
                    <a:pt x="2821927" y="1706118"/>
                  </a:lnTo>
                  <a:lnTo>
                    <a:pt x="2364295" y="1706118"/>
                  </a:lnTo>
                  <a:lnTo>
                    <a:pt x="2364295" y="1283957"/>
                  </a:lnTo>
                  <a:lnTo>
                    <a:pt x="2821927" y="1283957"/>
                  </a:lnTo>
                  <a:lnTo>
                    <a:pt x="2821927" y="1275181"/>
                  </a:lnTo>
                  <a:lnTo>
                    <a:pt x="2364295" y="1275181"/>
                  </a:lnTo>
                  <a:lnTo>
                    <a:pt x="2364295" y="861733"/>
                  </a:lnTo>
                  <a:lnTo>
                    <a:pt x="2821927" y="861733"/>
                  </a:lnTo>
                  <a:lnTo>
                    <a:pt x="2821927" y="852957"/>
                  </a:lnTo>
                  <a:lnTo>
                    <a:pt x="2364295" y="852957"/>
                  </a:lnTo>
                  <a:lnTo>
                    <a:pt x="2364295" y="430987"/>
                  </a:lnTo>
                  <a:lnTo>
                    <a:pt x="2637028" y="430987"/>
                  </a:lnTo>
                  <a:lnTo>
                    <a:pt x="2637028" y="422211"/>
                  </a:lnTo>
                  <a:lnTo>
                    <a:pt x="2364295" y="422211"/>
                  </a:lnTo>
                  <a:lnTo>
                    <a:pt x="2364295" y="8763"/>
                  </a:lnTo>
                  <a:lnTo>
                    <a:pt x="2821927" y="8763"/>
                  </a:lnTo>
                  <a:lnTo>
                    <a:pt x="2821927" y="176060"/>
                  </a:lnTo>
                  <a:lnTo>
                    <a:pt x="2830715" y="176060"/>
                  </a:lnTo>
                  <a:lnTo>
                    <a:pt x="2830715" y="8763"/>
                  </a:lnTo>
                  <a:lnTo>
                    <a:pt x="3297478" y="8763"/>
                  </a:lnTo>
                  <a:lnTo>
                    <a:pt x="3297478" y="176060"/>
                  </a:lnTo>
                  <a:lnTo>
                    <a:pt x="3306267" y="176060"/>
                  </a:lnTo>
                  <a:lnTo>
                    <a:pt x="3306267" y="8763"/>
                  </a:lnTo>
                  <a:lnTo>
                    <a:pt x="3764292" y="8763"/>
                  </a:lnTo>
                  <a:lnTo>
                    <a:pt x="3764292" y="176060"/>
                  </a:lnTo>
                  <a:lnTo>
                    <a:pt x="3773081" y="176060"/>
                  </a:lnTo>
                  <a:lnTo>
                    <a:pt x="3773081" y="8763"/>
                  </a:lnTo>
                  <a:lnTo>
                    <a:pt x="4239755" y="8763"/>
                  </a:lnTo>
                  <a:lnTo>
                    <a:pt x="4239755" y="176060"/>
                  </a:lnTo>
                  <a:lnTo>
                    <a:pt x="4248543" y="176060"/>
                  </a:lnTo>
                  <a:lnTo>
                    <a:pt x="4248543" y="8763"/>
                  </a:lnTo>
                  <a:lnTo>
                    <a:pt x="4701933" y="8763"/>
                  </a:lnTo>
                  <a:lnTo>
                    <a:pt x="4701933" y="0"/>
                  </a:lnTo>
                  <a:close/>
                </a:path>
                <a:path w="4715510" h="2976879">
                  <a:moveTo>
                    <a:pt x="4715065" y="4381"/>
                  </a:moveTo>
                  <a:lnTo>
                    <a:pt x="4706264" y="4381"/>
                  </a:lnTo>
                  <a:lnTo>
                    <a:pt x="4706264" y="2976664"/>
                  </a:lnTo>
                  <a:lnTo>
                    <a:pt x="4715065" y="2976664"/>
                  </a:lnTo>
                  <a:lnTo>
                    <a:pt x="4715065" y="438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232673" y="2547943"/>
              <a:ext cx="4745990" cy="3016885"/>
            </a:xfrm>
            <a:custGeom>
              <a:avLst/>
              <a:gdLst/>
              <a:ahLst/>
              <a:cxnLst/>
              <a:rect l="l" t="t" r="r" b="b"/>
              <a:pathLst>
                <a:path w="4745990" h="3016885">
                  <a:moveTo>
                    <a:pt x="35167" y="0"/>
                  </a:moveTo>
                  <a:lnTo>
                    <a:pt x="35167" y="2972288"/>
                  </a:lnTo>
                </a:path>
                <a:path w="4745990" h="3016885">
                  <a:moveTo>
                    <a:pt x="0" y="2981066"/>
                  </a:moveTo>
                  <a:lnTo>
                    <a:pt x="26333" y="2981066"/>
                  </a:lnTo>
                </a:path>
                <a:path w="4745990" h="3016885">
                  <a:moveTo>
                    <a:pt x="0" y="2559091"/>
                  </a:moveTo>
                  <a:lnTo>
                    <a:pt x="26333" y="2559091"/>
                  </a:lnTo>
                </a:path>
                <a:path w="4745990" h="3016885">
                  <a:moveTo>
                    <a:pt x="0" y="2128151"/>
                  </a:moveTo>
                  <a:lnTo>
                    <a:pt x="26333" y="2128151"/>
                  </a:lnTo>
                </a:path>
                <a:path w="4745990" h="3016885">
                  <a:moveTo>
                    <a:pt x="0" y="1706127"/>
                  </a:moveTo>
                  <a:lnTo>
                    <a:pt x="26333" y="1706127"/>
                  </a:lnTo>
                </a:path>
                <a:path w="4745990" h="3016885">
                  <a:moveTo>
                    <a:pt x="0" y="1275186"/>
                  </a:moveTo>
                  <a:lnTo>
                    <a:pt x="26333" y="1275186"/>
                  </a:lnTo>
                </a:path>
                <a:path w="4745990" h="3016885">
                  <a:moveTo>
                    <a:pt x="0" y="852964"/>
                  </a:moveTo>
                  <a:lnTo>
                    <a:pt x="26333" y="852964"/>
                  </a:lnTo>
                </a:path>
                <a:path w="4745990" h="3016885">
                  <a:moveTo>
                    <a:pt x="0" y="422222"/>
                  </a:moveTo>
                  <a:lnTo>
                    <a:pt x="26333" y="422222"/>
                  </a:lnTo>
                </a:path>
                <a:path w="4745990" h="3016885">
                  <a:moveTo>
                    <a:pt x="0" y="0"/>
                  </a:moveTo>
                  <a:lnTo>
                    <a:pt x="26333" y="0"/>
                  </a:lnTo>
                </a:path>
                <a:path w="4745990" h="3016885">
                  <a:moveTo>
                    <a:pt x="35167" y="2981066"/>
                  </a:moveTo>
                  <a:lnTo>
                    <a:pt x="4737105" y="2981066"/>
                  </a:lnTo>
                </a:path>
                <a:path w="4745990" h="3016885">
                  <a:moveTo>
                    <a:pt x="35167" y="3016403"/>
                  </a:moveTo>
                  <a:lnTo>
                    <a:pt x="35167" y="2989833"/>
                  </a:lnTo>
                </a:path>
                <a:path w="4745990" h="3016885">
                  <a:moveTo>
                    <a:pt x="510721" y="3016403"/>
                  </a:moveTo>
                  <a:lnTo>
                    <a:pt x="510721" y="2989833"/>
                  </a:lnTo>
                </a:path>
                <a:path w="4745990" h="3016885">
                  <a:moveTo>
                    <a:pt x="977242" y="3016403"/>
                  </a:moveTo>
                  <a:lnTo>
                    <a:pt x="977242" y="2989833"/>
                  </a:lnTo>
                </a:path>
                <a:path w="4745990" h="3016885">
                  <a:moveTo>
                    <a:pt x="1452796" y="3016403"/>
                  </a:moveTo>
                  <a:lnTo>
                    <a:pt x="1452796" y="2989833"/>
                  </a:lnTo>
                </a:path>
                <a:path w="4745990" h="3016885">
                  <a:moveTo>
                    <a:pt x="1919516" y="3016403"/>
                  </a:moveTo>
                  <a:lnTo>
                    <a:pt x="1919516" y="2989833"/>
                  </a:lnTo>
                </a:path>
                <a:path w="4745990" h="3016885">
                  <a:moveTo>
                    <a:pt x="2395070" y="3016403"/>
                  </a:moveTo>
                  <a:lnTo>
                    <a:pt x="2395070" y="2989833"/>
                  </a:lnTo>
                </a:path>
                <a:path w="4745990" h="3016885">
                  <a:moveTo>
                    <a:pt x="2861492" y="3016403"/>
                  </a:moveTo>
                  <a:lnTo>
                    <a:pt x="2861492" y="2989833"/>
                  </a:lnTo>
                </a:path>
                <a:path w="4745990" h="3016885">
                  <a:moveTo>
                    <a:pt x="3337046" y="3016403"/>
                  </a:moveTo>
                  <a:lnTo>
                    <a:pt x="3337046" y="2989833"/>
                  </a:lnTo>
                </a:path>
                <a:path w="4745990" h="3016885">
                  <a:moveTo>
                    <a:pt x="3803865" y="3016403"/>
                  </a:moveTo>
                  <a:lnTo>
                    <a:pt x="3803865" y="2989833"/>
                  </a:lnTo>
                </a:path>
                <a:path w="4745990" h="3016885">
                  <a:moveTo>
                    <a:pt x="4279319" y="3016403"/>
                  </a:moveTo>
                  <a:lnTo>
                    <a:pt x="4279319" y="2989833"/>
                  </a:lnTo>
                </a:path>
                <a:path w="4745990" h="3016885">
                  <a:moveTo>
                    <a:pt x="4745840" y="3016403"/>
                  </a:moveTo>
                  <a:lnTo>
                    <a:pt x="4745840" y="2989833"/>
                  </a:lnTo>
                </a:path>
              </a:pathLst>
            </a:custGeom>
            <a:ln w="87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739027" y="2886553"/>
              <a:ext cx="4235450" cy="2357120"/>
            </a:xfrm>
            <a:custGeom>
              <a:avLst/>
              <a:gdLst/>
              <a:ahLst/>
              <a:cxnLst/>
              <a:rect l="l" t="t" r="r" b="b"/>
              <a:pathLst>
                <a:path w="4235450" h="2357120">
                  <a:moveTo>
                    <a:pt x="0" y="2286261"/>
                  </a:moveTo>
                  <a:lnTo>
                    <a:pt x="466421" y="2356797"/>
                  </a:lnTo>
                </a:path>
                <a:path w="4235450" h="2357120">
                  <a:moveTo>
                    <a:pt x="466421" y="2356797"/>
                  </a:moveTo>
                  <a:lnTo>
                    <a:pt x="941975" y="2339163"/>
                  </a:lnTo>
                </a:path>
                <a:path w="4235450" h="2357120">
                  <a:moveTo>
                    <a:pt x="941975" y="2339163"/>
                  </a:moveTo>
                  <a:lnTo>
                    <a:pt x="1408794" y="2216122"/>
                  </a:lnTo>
                </a:path>
                <a:path w="4235450" h="2357120">
                  <a:moveTo>
                    <a:pt x="1408794" y="2216122"/>
                  </a:moveTo>
                  <a:lnTo>
                    <a:pt x="1884249" y="2022546"/>
                  </a:lnTo>
                </a:path>
                <a:path w="4235450" h="2357120">
                  <a:moveTo>
                    <a:pt x="1884249" y="2022546"/>
                  </a:moveTo>
                  <a:lnTo>
                    <a:pt x="2350770" y="1758830"/>
                  </a:lnTo>
                </a:path>
                <a:path w="4235450" h="2357120">
                  <a:moveTo>
                    <a:pt x="2350770" y="1758830"/>
                  </a:moveTo>
                  <a:lnTo>
                    <a:pt x="2826324" y="1398227"/>
                  </a:lnTo>
                </a:path>
                <a:path w="4235450" h="2357120">
                  <a:moveTo>
                    <a:pt x="2826324" y="1398227"/>
                  </a:moveTo>
                  <a:lnTo>
                    <a:pt x="3293044" y="967287"/>
                  </a:lnTo>
                </a:path>
                <a:path w="4235450" h="2357120">
                  <a:moveTo>
                    <a:pt x="3293044" y="967287"/>
                  </a:moveTo>
                  <a:lnTo>
                    <a:pt x="3768598" y="501178"/>
                  </a:lnTo>
                </a:path>
                <a:path w="4235450" h="2357120">
                  <a:moveTo>
                    <a:pt x="3768598" y="501178"/>
                  </a:moveTo>
                  <a:lnTo>
                    <a:pt x="4235119" y="0"/>
                  </a:lnTo>
                </a:path>
              </a:pathLst>
            </a:custGeom>
            <a:ln w="26352">
              <a:solidFill>
                <a:srgbClr val="FF66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677188" y="4495892"/>
              <a:ext cx="114935" cy="114935"/>
            </a:xfrm>
            <a:custGeom>
              <a:avLst/>
              <a:gdLst/>
              <a:ahLst/>
              <a:cxnLst/>
              <a:rect l="l" t="t" r="r" b="b"/>
              <a:pathLst>
                <a:path w="114935" h="114935">
                  <a:moveTo>
                    <a:pt x="114545" y="0"/>
                  </a:moveTo>
                  <a:lnTo>
                    <a:pt x="0" y="0"/>
                  </a:lnTo>
                  <a:lnTo>
                    <a:pt x="0" y="114322"/>
                  </a:lnTo>
                  <a:lnTo>
                    <a:pt x="114545" y="114322"/>
                  </a:lnTo>
                  <a:lnTo>
                    <a:pt x="114545" y="0"/>
                  </a:lnTo>
                  <a:close/>
                </a:path>
              </a:pathLst>
            </a:custGeom>
            <a:solidFill>
              <a:srgbClr val="0066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677188" y="4495892"/>
              <a:ext cx="114935" cy="114935"/>
            </a:xfrm>
            <a:custGeom>
              <a:avLst/>
              <a:gdLst/>
              <a:ahLst/>
              <a:cxnLst/>
              <a:rect l="l" t="t" r="r" b="b"/>
              <a:pathLst>
                <a:path w="114935" h="114935">
                  <a:moveTo>
                    <a:pt x="0" y="114322"/>
                  </a:moveTo>
                  <a:lnTo>
                    <a:pt x="114545" y="114322"/>
                  </a:lnTo>
                  <a:lnTo>
                    <a:pt x="114545" y="0"/>
                  </a:lnTo>
                  <a:lnTo>
                    <a:pt x="0" y="0"/>
                  </a:lnTo>
                  <a:lnTo>
                    <a:pt x="0" y="114322"/>
                  </a:lnTo>
                  <a:close/>
                </a:path>
              </a:pathLst>
            </a:custGeom>
            <a:ln w="8784">
              <a:solidFill>
                <a:srgbClr val="0066C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68429" y="5102643"/>
              <a:ext cx="149733" cy="149449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35148" y="5172881"/>
              <a:ext cx="149733" cy="149657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10702" y="5155346"/>
              <a:ext cx="149733" cy="149399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77224" y="5032206"/>
              <a:ext cx="149633" cy="149458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52777" y="4838927"/>
              <a:ext cx="149633" cy="149359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19497" y="4574914"/>
              <a:ext cx="149733" cy="149657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95051" y="4214410"/>
              <a:ext cx="149633" cy="149657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961473" y="3783668"/>
              <a:ext cx="149733" cy="149359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437027" y="3317559"/>
              <a:ext cx="149733" cy="149458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903846" y="2816381"/>
              <a:ext cx="149633" cy="149458"/>
            </a:xfrm>
            <a:prstGeom prst="rect">
              <a:avLst/>
            </a:prstGeom>
          </p:spPr>
        </p:pic>
      </p:grpSp>
      <p:sp>
        <p:nvSpPr>
          <p:cNvPr id="20" name="object 20" descr=""/>
          <p:cNvSpPr txBox="1"/>
          <p:nvPr/>
        </p:nvSpPr>
        <p:spPr>
          <a:xfrm>
            <a:off x="2460944" y="2161544"/>
            <a:ext cx="1775460" cy="18415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1000" b="1">
                <a:latin typeface="Arial"/>
                <a:cs typeface="Arial"/>
              </a:rPr>
              <a:t>Comparison</a:t>
            </a:r>
            <a:r>
              <a:rPr dirty="0" sz="1000" spc="15" b="1">
                <a:latin typeface="Arial"/>
                <a:cs typeface="Arial"/>
              </a:rPr>
              <a:t> </a:t>
            </a:r>
            <a:r>
              <a:rPr dirty="0" sz="1000" b="1">
                <a:latin typeface="Arial"/>
                <a:cs typeface="Arial"/>
              </a:rPr>
              <a:t>of</a:t>
            </a:r>
            <a:r>
              <a:rPr dirty="0" sz="1000" spc="30" b="1">
                <a:latin typeface="Arial"/>
                <a:cs typeface="Arial"/>
              </a:rPr>
              <a:t> </a:t>
            </a:r>
            <a:r>
              <a:rPr dirty="0" sz="1000" b="1">
                <a:latin typeface="Arial"/>
                <a:cs typeface="Arial"/>
              </a:rPr>
              <a:t>NPV</a:t>
            </a:r>
            <a:r>
              <a:rPr dirty="0" sz="1000" spc="-50" b="1">
                <a:latin typeface="Arial"/>
                <a:cs typeface="Arial"/>
              </a:rPr>
              <a:t> </a:t>
            </a:r>
            <a:r>
              <a:rPr dirty="0" sz="1000" b="1">
                <a:latin typeface="Arial"/>
                <a:cs typeface="Arial"/>
              </a:rPr>
              <a:t>of</a:t>
            </a:r>
            <a:r>
              <a:rPr dirty="0" sz="1000" spc="35" b="1">
                <a:latin typeface="Arial"/>
                <a:cs typeface="Arial"/>
              </a:rPr>
              <a:t> </a:t>
            </a:r>
            <a:r>
              <a:rPr dirty="0" sz="1000" spc="-10" b="1">
                <a:latin typeface="Arial"/>
                <a:cs typeface="Arial"/>
              </a:rPr>
              <a:t>Costs</a:t>
            </a:r>
            <a:endParaRPr sz="1000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717574" y="3313660"/>
            <a:ext cx="467359" cy="228028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800" spc="-10" b="1">
                <a:latin typeface="Arial"/>
                <a:cs typeface="Arial"/>
              </a:rPr>
              <a:t>1.00E+06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20"/>
              </a:spcBef>
            </a:pP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dirty="0" sz="800" spc="-10" b="1">
                <a:latin typeface="Arial"/>
                <a:cs typeface="Arial"/>
              </a:rPr>
              <a:t>9.95E+05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95"/>
              </a:spcBef>
            </a:pP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dirty="0" sz="800" spc="-10" b="1">
                <a:latin typeface="Arial"/>
                <a:cs typeface="Arial"/>
              </a:rPr>
              <a:t>9.90E+05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25"/>
              </a:spcBef>
            </a:pP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dirty="0" sz="800" spc="-10" b="1">
                <a:latin typeface="Arial"/>
                <a:cs typeface="Arial"/>
              </a:rPr>
              <a:t>9.85E+05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dirty="0" sz="800" spc="-10" b="1">
                <a:latin typeface="Arial"/>
                <a:cs typeface="Arial"/>
              </a:rPr>
              <a:t>9.80E+05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25"/>
              </a:spcBef>
            </a:pP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dirty="0" sz="800" spc="-10" b="1">
                <a:latin typeface="Arial"/>
                <a:cs typeface="Arial"/>
              </a:rPr>
              <a:t>9.75E+05</a:t>
            </a:r>
            <a:endParaRPr sz="800">
              <a:latin typeface="Arial"/>
              <a:cs typeface="Arial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717574" y="2882621"/>
            <a:ext cx="467359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800" spc="-10" b="1">
                <a:latin typeface="Arial"/>
                <a:cs typeface="Arial"/>
              </a:rPr>
              <a:t>1.01E+06</a:t>
            </a:r>
            <a:endParaRPr sz="800">
              <a:latin typeface="Arial"/>
              <a:cs typeface="Arial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717574" y="2460696"/>
            <a:ext cx="467359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800" spc="-10" b="1">
                <a:latin typeface="Arial"/>
                <a:cs typeface="Arial"/>
              </a:rPr>
              <a:t>1.01E+06</a:t>
            </a:r>
            <a:endParaRPr sz="800">
              <a:latin typeface="Arial"/>
              <a:cs typeface="Arial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1237070" y="5608689"/>
            <a:ext cx="7175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800" spc="-50" b="1">
                <a:latin typeface="Arial"/>
                <a:cs typeface="Arial"/>
              </a:rPr>
              <a:t>0</a:t>
            </a:r>
            <a:endParaRPr sz="800">
              <a:latin typeface="Arial"/>
              <a:cs typeface="Arial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1712624" y="5608689"/>
            <a:ext cx="7175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800" spc="-50" b="1">
                <a:latin typeface="Arial"/>
                <a:cs typeface="Arial"/>
              </a:rPr>
              <a:t>1</a:t>
            </a:r>
            <a:endParaRPr sz="800">
              <a:latin typeface="Arial"/>
              <a:cs typeface="Arial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2179145" y="5608689"/>
            <a:ext cx="7175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800" spc="-50" b="1">
                <a:latin typeface="Arial"/>
                <a:cs typeface="Arial"/>
              </a:rPr>
              <a:t>2</a:t>
            </a:r>
            <a:endParaRPr sz="800">
              <a:latin typeface="Arial"/>
              <a:cs typeface="Arial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2654699" y="5608689"/>
            <a:ext cx="7175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800" spc="-50" b="1">
                <a:latin typeface="Arial"/>
                <a:cs typeface="Arial"/>
              </a:rPr>
              <a:t>3</a:t>
            </a:r>
            <a:endParaRPr sz="800">
              <a:latin typeface="Arial"/>
              <a:cs typeface="Arial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3121419" y="5608689"/>
            <a:ext cx="7175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800" spc="-50" b="1">
                <a:latin typeface="Arial"/>
                <a:cs typeface="Arial"/>
              </a:rPr>
              <a:t>4</a:t>
            </a:r>
            <a:endParaRPr sz="800">
              <a:latin typeface="Arial"/>
              <a:cs typeface="Arial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4063395" y="5608689"/>
            <a:ext cx="7175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800" spc="-50" b="1">
                <a:latin typeface="Arial"/>
                <a:cs typeface="Arial"/>
              </a:rPr>
              <a:t>6</a:t>
            </a:r>
            <a:endParaRPr sz="800">
              <a:latin typeface="Arial"/>
              <a:cs typeface="Arial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4538948" y="5608689"/>
            <a:ext cx="7175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800" spc="-50" b="1">
                <a:latin typeface="Arial"/>
                <a:cs typeface="Arial"/>
              </a:rPr>
              <a:t>7</a:t>
            </a:r>
            <a:endParaRPr sz="800">
              <a:latin typeface="Arial"/>
              <a:cs typeface="Arial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5005768" y="5608689"/>
            <a:ext cx="7175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800" spc="-50" b="1">
                <a:latin typeface="Arial"/>
                <a:cs typeface="Arial"/>
              </a:rPr>
              <a:t>8</a:t>
            </a:r>
            <a:endParaRPr sz="800">
              <a:latin typeface="Arial"/>
              <a:cs typeface="Arial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5481222" y="5608689"/>
            <a:ext cx="7175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800" spc="-50" b="1">
                <a:latin typeface="Arial"/>
                <a:cs typeface="Arial"/>
              </a:rPr>
              <a:t>9</a:t>
            </a:r>
            <a:endParaRPr sz="800">
              <a:latin typeface="Arial"/>
              <a:cs typeface="Arial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5912605" y="5608689"/>
            <a:ext cx="135890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800" spc="-25" b="1">
                <a:latin typeface="Arial"/>
                <a:cs typeface="Arial"/>
              </a:rPr>
              <a:t>10</a:t>
            </a:r>
            <a:endParaRPr sz="800">
              <a:latin typeface="Arial"/>
              <a:cs typeface="Arial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3473593" y="5541809"/>
            <a:ext cx="300355" cy="412750"/>
          </a:xfrm>
          <a:prstGeom prst="rect">
            <a:avLst/>
          </a:prstGeom>
        </p:spPr>
        <p:txBody>
          <a:bodyPr wrap="square" lIns="0" tIns="83185" rIns="0" bIns="0" rtlCol="0" vert="horz">
            <a:spAutoFit/>
          </a:bodyPr>
          <a:lstStyle/>
          <a:p>
            <a:pPr algn="ctr" marL="5080">
              <a:lnSpc>
                <a:spcPct val="100000"/>
              </a:lnSpc>
              <a:spcBef>
                <a:spcPts val="655"/>
              </a:spcBef>
            </a:pPr>
            <a:r>
              <a:rPr dirty="0" sz="800" spc="-50" b="1">
                <a:latin typeface="Arial"/>
                <a:cs typeface="Arial"/>
              </a:rPr>
              <a:t>5</a:t>
            </a:r>
            <a:endParaRPr sz="800">
              <a:latin typeface="Arial"/>
              <a:cs typeface="Arial"/>
            </a:endParaRPr>
          </a:p>
          <a:p>
            <a:pPr algn="ctr" marR="5080">
              <a:lnSpc>
                <a:spcPct val="100000"/>
              </a:lnSpc>
              <a:spcBef>
                <a:spcPts val="565"/>
              </a:spcBef>
            </a:pPr>
            <a:r>
              <a:rPr dirty="0" sz="800" spc="-10" b="1">
                <a:latin typeface="Arial"/>
                <a:cs typeface="Arial"/>
              </a:rPr>
              <a:t>Years</a:t>
            </a:r>
            <a:endParaRPr sz="800">
              <a:latin typeface="Arial"/>
              <a:cs typeface="Arial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529753" y="3678744"/>
            <a:ext cx="144145" cy="689610"/>
          </a:xfrm>
          <a:prstGeom prst="rect">
            <a:avLst/>
          </a:prstGeom>
        </p:spPr>
        <p:txBody>
          <a:bodyPr wrap="square" lIns="0" tIns="6350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800" b="1">
                <a:latin typeface="Arial"/>
                <a:cs typeface="Arial"/>
              </a:rPr>
              <a:t>NPV</a:t>
            </a:r>
            <a:r>
              <a:rPr dirty="0" sz="800" spc="20" b="1">
                <a:latin typeface="Arial"/>
                <a:cs typeface="Arial"/>
              </a:rPr>
              <a:t> </a:t>
            </a:r>
            <a:r>
              <a:rPr dirty="0" sz="800" b="1">
                <a:latin typeface="Arial"/>
                <a:cs typeface="Arial"/>
              </a:rPr>
              <a:t>of</a:t>
            </a:r>
            <a:r>
              <a:rPr dirty="0" sz="800" spc="20" b="1">
                <a:latin typeface="Arial"/>
                <a:cs typeface="Arial"/>
              </a:rPr>
              <a:t> </a:t>
            </a:r>
            <a:r>
              <a:rPr dirty="0" sz="800" spc="-10" b="1">
                <a:latin typeface="Arial"/>
                <a:cs typeface="Arial"/>
              </a:rPr>
              <a:t>Costs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36" name="object 36" descr=""/>
          <p:cNvGrpSpPr/>
          <p:nvPr/>
        </p:nvGrpSpPr>
        <p:grpSpPr>
          <a:xfrm>
            <a:off x="3900432" y="2715112"/>
            <a:ext cx="1708785" cy="360680"/>
            <a:chOff x="3900432" y="2715112"/>
            <a:chExt cx="1708785" cy="360680"/>
          </a:xfrm>
        </p:grpSpPr>
        <p:sp>
          <p:nvSpPr>
            <p:cNvPr id="37" name="object 37" descr=""/>
            <p:cNvSpPr/>
            <p:nvPr/>
          </p:nvSpPr>
          <p:spPr>
            <a:xfrm>
              <a:off x="3904877" y="2719557"/>
              <a:ext cx="1699895" cy="351790"/>
            </a:xfrm>
            <a:custGeom>
              <a:avLst/>
              <a:gdLst/>
              <a:ahLst/>
              <a:cxnLst/>
              <a:rect l="l" t="t" r="r" b="b"/>
              <a:pathLst>
                <a:path w="1699895" h="351789">
                  <a:moveTo>
                    <a:pt x="1699427" y="0"/>
                  </a:moveTo>
                  <a:lnTo>
                    <a:pt x="0" y="0"/>
                  </a:lnTo>
                  <a:lnTo>
                    <a:pt x="0" y="351756"/>
                  </a:lnTo>
                  <a:lnTo>
                    <a:pt x="1699427" y="351756"/>
                  </a:lnTo>
                  <a:lnTo>
                    <a:pt x="16994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3904877" y="2719557"/>
              <a:ext cx="1699895" cy="351790"/>
            </a:xfrm>
            <a:custGeom>
              <a:avLst/>
              <a:gdLst/>
              <a:ahLst/>
              <a:cxnLst/>
              <a:rect l="l" t="t" r="r" b="b"/>
              <a:pathLst>
                <a:path w="1699895" h="351789">
                  <a:moveTo>
                    <a:pt x="0" y="351756"/>
                  </a:moveTo>
                  <a:lnTo>
                    <a:pt x="1699427" y="351756"/>
                  </a:lnTo>
                  <a:lnTo>
                    <a:pt x="1699427" y="0"/>
                  </a:lnTo>
                  <a:lnTo>
                    <a:pt x="0" y="0"/>
                  </a:lnTo>
                  <a:lnTo>
                    <a:pt x="0" y="351756"/>
                  </a:lnTo>
                  <a:close/>
                </a:path>
              </a:pathLst>
            </a:custGeom>
            <a:ln w="87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4037091" y="2780994"/>
              <a:ext cx="61594" cy="62230"/>
            </a:xfrm>
            <a:custGeom>
              <a:avLst/>
              <a:gdLst/>
              <a:ahLst/>
              <a:cxnLst/>
              <a:rect l="l" t="t" r="r" b="b"/>
              <a:pathLst>
                <a:path w="61595" h="62230">
                  <a:moveTo>
                    <a:pt x="61549" y="0"/>
                  </a:moveTo>
                  <a:lnTo>
                    <a:pt x="0" y="0"/>
                  </a:lnTo>
                  <a:lnTo>
                    <a:pt x="0" y="61672"/>
                  </a:lnTo>
                  <a:lnTo>
                    <a:pt x="61549" y="61672"/>
                  </a:lnTo>
                  <a:lnTo>
                    <a:pt x="61549" y="0"/>
                  </a:lnTo>
                  <a:close/>
                </a:path>
              </a:pathLst>
            </a:custGeom>
            <a:solidFill>
              <a:srgbClr val="0066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4037091" y="2780994"/>
              <a:ext cx="61594" cy="62230"/>
            </a:xfrm>
            <a:custGeom>
              <a:avLst/>
              <a:gdLst/>
              <a:ahLst/>
              <a:cxnLst/>
              <a:rect l="l" t="t" r="r" b="b"/>
              <a:pathLst>
                <a:path w="61595" h="62230">
                  <a:moveTo>
                    <a:pt x="0" y="61672"/>
                  </a:moveTo>
                  <a:lnTo>
                    <a:pt x="61549" y="61672"/>
                  </a:lnTo>
                  <a:lnTo>
                    <a:pt x="61549" y="0"/>
                  </a:lnTo>
                  <a:lnTo>
                    <a:pt x="0" y="0"/>
                  </a:lnTo>
                  <a:lnTo>
                    <a:pt x="0" y="61672"/>
                  </a:lnTo>
                  <a:close/>
                </a:path>
              </a:pathLst>
            </a:custGeom>
            <a:ln w="8784">
              <a:solidFill>
                <a:srgbClr val="0066C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1" name="object 41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49146" y="2948239"/>
              <a:ext cx="246462" cy="79022"/>
            </a:xfrm>
            <a:prstGeom prst="rect">
              <a:avLst/>
            </a:prstGeom>
          </p:spPr>
        </p:pic>
      </p:grpSp>
      <p:sp>
        <p:nvSpPr>
          <p:cNvPr id="42" name="object 42" descr=""/>
          <p:cNvSpPr txBox="1"/>
          <p:nvPr/>
        </p:nvSpPr>
        <p:spPr>
          <a:xfrm>
            <a:off x="4221913" y="2684151"/>
            <a:ext cx="1362710" cy="377190"/>
          </a:xfrm>
          <a:prstGeom prst="rect">
            <a:avLst/>
          </a:prstGeom>
        </p:spPr>
        <p:txBody>
          <a:bodyPr wrap="square" lIns="0" tIns="6540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15"/>
              </a:spcBef>
            </a:pPr>
            <a:r>
              <a:rPr dirty="0" sz="800">
                <a:latin typeface="Arial MT"/>
                <a:cs typeface="Arial MT"/>
              </a:rPr>
              <a:t>Do</a:t>
            </a:r>
            <a:r>
              <a:rPr dirty="0" sz="800" spc="55">
                <a:latin typeface="Arial MT"/>
                <a:cs typeface="Arial MT"/>
              </a:rPr>
              <a:t> </a:t>
            </a:r>
            <a:r>
              <a:rPr dirty="0" sz="800" spc="-10">
                <a:latin typeface="Arial MT"/>
                <a:cs typeface="Arial MT"/>
              </a:rPr>
              <a:t>Nothing</a:t>
            </a:r>
            <a:endParaRPr sz="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25"/>
              </a:spcBef>
            </a:pPr>
            <a:r>
              <a:rPr dirty="0" sz="800">
                <a:latin typeface="Arial MT"/>
                <a:cs typeface="Arial MT"/>
              </a:rPr>
              <a:t>Intervention</a:t>
            </a:r>
            <a:r>
              <a:rPr dirty="0" sz="800" spc="70">
                <a:latin typeface="Arial MT"/>
                <a:cs typeface="Arial MT"/>
              </a:rPr>
              <a:t> </a:t>
            </a:r>
            <a:r>
              <a:rPr dirty="0" sz="800">
                <a:latin typeface="Arial MT"/>
                <a:cs typeface="Arial MT"/>
              </a:rPr>
              <a:t>-</a:t>
            </a:r>
            <a:r>
              <a:rPr dirty="0" sz="800" spc="45">
                <a:latin typeface="Arial MT"/>
                <a:cs typeface="Arial MT"/>
              </a:rPr>
              <a:t> </a:t>
            </a:r>
            <a:r>
              <a:rPr dirty="0" sz="800">
                <a:latin typeface="Arial MT"/>
                <a:cs typeface="Arial MT"/>
              </a:rPr>
              <a:t>NPV</a:t>
            </a:r>
            <a:r>
              <a:rPr dirty="0" sz="800" spc="-50">
                <a:latin typeface="Arial MT"/>
                <a:cs typeface="Arial MT"/>
              </a:rPr>
              <a:t> </a:t>
            </a:r>
            <a:r>
              <a:rPr dirty="0" sz="800">
                <a:latin typeface="Arial MT"/>
                <a:cs typeface="Arial MT"/>
              </a:rPr>
              <a:t>June</a:t>
            </a:r>
            <a:r>
              <a:rPr dirty="0" sz="800" spc="70">
                <a:latin typeface="Arial MT"/>
                <a:cs typeface="Arial MT"/>
              </a:rPr>
              <a:t> </a:t>
            </a:r>
            <a:r>
              <a:rPr dirty="0" sz="800" spc="-20">
                <a:latin typeface="Arial MT"/>
                <a:cs typeface="Arial MT"/>
              </a:rPr>
              <a:t>30th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43" name="object 43" descr=""/>
          <p:cNvSpPr/>
          <p:nvPr/>
        </p:nvSpPr>
        <p:spPr>
          <a:xfrm>
            <a:off x="294788" y="2077538"/>
            <a:ext cx="6014085" cy="4107179"/>
          </a:xfrm>
          <a:custGeom>
            <a:avLst/>
            <a:gdLst/>
            <a:ahLst/>
            <a:cxnLst/>
            <a:rect l="l" t="t" r="r" b="b"/>
            <a:pathLst>
              <a:path w="6014085" h="4107179">
                <a:moveTo>
                  <a:pt x="0" y="4106711"/>
                </a:moveTo>
                <a:lnTo>
                  <a:pt x="6013954" y="4106711"/>
                </a:lnTo>
                <a:lnTo>
                  <a:pt x="6013954" y="0"/>
                </a:lnTo>
                <a:lnTo>
                  <a:pt x="0" y="0"/>
                </a:lnTo>
                <a:lnTo>
                  <a:pt x="0" y="4106711"/>
                </a:lnTo>
                <a:close/>
              </a:path>
            </a:pathLst>
          </a:custGeom>
          <a:ln w="87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44" name="object 44" descr=""/>
          <p:cNvGraphicFramePr>
            <a:graphicFrameLocks noGrp="1"/>
          </p:cNvGraphicFramePr>
          <p:nvPr/>
        </p:nvGraphicFramePr>
        <p:xfrm>
          <a:off x="6560368" y="2069701"/>
          <a:ext cx="2209165" cy="32442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9165"/>
                <a:gridCol w="1177290"/>
              </a:tblGrid>
              <a:tr h="274320">
                <a:tc gridSpan="2">
                  <a:txBody>
                    <a:bodyPr/>
                    <a:lstStyle/>
                    <a:p>
                      <a:pPr marL="95123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350" b="1">
                          <a:latin typeface="Times New Roman"/>
                          <a:cs typeface="Times New Roman"/>
                        </a:rPr>
                        <a:t>NPV</a:t>
                      </a:r>
                      <a:r>
                        <a:rPr dirty="0" sz="1350" spc="6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10" b="1">
                          <a:latin typeface="Times New Roman"/>
                          <a:cs typeface="Times New Roman"/>
                        </a:rPr>
                        <a:t>[US$]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762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69240"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350" b="1">
                          <a:latin typeface="Times New Roman"/>
                          <a:cs typeface="Times New Roman"/>
                        </a:rPr>
                        <a:t>Do</a:t>
                      </a:r>
                      <a:r>
                        <a:rPr dirty="0" sz="1350" spc="5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10" b="1">
                          <a:latin typeface="Times New Roman"/>
                          <a:cs typeface="Times New Roman"/>
                        </a:rPr>
                        <a:t>Nothing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35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2545">
                        <a:lnSpc>
                          <a:spcPts val="1595"/>
                        </a:lnSpc>
                        <a:tabLst>
                          <a:tab pos="351790" algn="l"/>
                        </a:tabLst>
                      </a:pPr>
                      <a:r>
                        <a:rPr dirty="0" sz="1350" spc="-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35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350" spc="-10">
                          <a:latin typeface="Times New Roman"/>
                          <a:cs typeface="Times New Roman"/>
                        </a:rPr>
                        <a:t>986,364.59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9240"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dirty="0" sz="13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350" spc="8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50" b="1">
                          <a:latin typeface="Times New Roman"/>
                          <a:cs typeface="Times New Roman"/>
                        </a:rPr>
                        <a:t>1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2545">
                        <a:lnSpc>
                          <a:spcPts val="1590"/>
                        </a:lnSpc>
                        <a:tabLst>
                          <a:tab pos="351790" algn="l"/>
                        </a:tabLst>
                      </a:pPr>
                      <a:r>
                        <a:rPr dirty="0" sz="1350" spc="-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35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350" spc="-10">
                          <a:latin typeface="Times New Roman"/>
                          <a:cs typeface="Times New Roman"/>
                        </a:rPr>
                        <a:t>979,124.36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9875"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dirty="0" sz="13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350" spc="8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50" b="1">
                          <a:latin typeface="Times New Roman"/>
                          <a:cs typeface="Times New Roman"/>
                        </a:rPr>
                        <a:t>2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2545">
                        <a:lnSpc>
                          <a:spcPts val="1590"/>
                        </a:lnSpc>
                        <a:tabLst>
                          <a:tab pos="351790" algn="l"/>
                        </a:tabLst>
                      </a:pPr>
                      <a:r>
                        <a:rPr dirty="0" sz="1350" spc="-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35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350" spc="-10">
                          <a:latin typeface="Times New Roman"/>
                          <a:cs typeface="Times New Roman"/>
                        </a:rPr>
                        <a:t>978,282.50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1145"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dirty="0" sz="13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350" spc="8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50" b="1">
                          <a:latin typeface="Times New Roman"/>
                          <a:cs typeface="Times New Roman"/>
                        </a:rPr>
                        <a:t>3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2545">
                        <a:lnSpc>
                          <a:spcPts val="1590"/>
                        </a:lnSpc>
                        <a:tabLst>
                          <a:tab pos="351790" algn="l"/>
                        </a:tabLst>
                      </a:pPr>
                      <a:r>
                        <a:rPr dirty="0" sz="1350" spc="-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35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350" spc="-10">
                          <a:latin typeface="Times New Roman"/>
                          <a:cs typeface="Times New Roman"/>
                        </a:rPr>
                        <a:t>978,557.12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9240"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dirty="0" sz="13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350" spc="8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50" b="1">
                          <a:latin typeface="Times New Roman"/>
                          <a:cs typeface="Times New Roman"/>
                        </a:rPr>
                        <a:t>4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0">
                        <a:lnSpc>
                          <a:spcPts val="1590"/>
                        </a:lnSpc>
                        <a:tabLst>
                          <a:tab pos="353060" algn="l"/>
                        </a:tabLst>
                      </a:pPr>
                      <a:r>
                        <a:rPr dirty="0" sz="1350" spc="-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35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350" spc="-10">
                          <a:latin typeface="Times New Roman"/>
                          <a:cs typeface="Times New Roman"/>
                        </a:rPr>
                        <a:t>979,913.58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9875"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3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350" spc="8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50" b="1">
                          <a:latin typeface="Times New Roman"/>
                          <a:cs typeface="Times New Roman"/>
                        </a:rPr>
                        <a:t>5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35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2545">
                        <a:lnSpc>
                          <a:spcPts val="1595"/>
                        </a:lnSpc>
                        <a:tabLst>
                          <a:tab pos="351790" algn="l"/>
                        </a:tabLst>
                      </a:pPr>
                      <a:r>
                        <a:rPr dirty="0" sz="1350" spc="-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35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350" spc="-10">
                          <a:latin typeface="Times New Roman"/>
                          <a:cs typeface="Times New Roman"/>
                        </a:rPr>
                        <a:t>982,191.98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9240"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dirty="0" sz="13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350" spc="8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50" b="1">
                          <a:latin typeface="Times New Roman"/>
                          <a:cs typeface="Times New Roman"/>
                        </a:rPr>
                        <a:t>6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2545">
                        <a:lnSpc>
                          <a:spcPts val="1590"/>
                        </a:lnSpc>
                        <a:tabLst>
                          <a:tab pos="351790" algn="l"/>
                        </a:tabLst>
                      </a:pPr>
                      <a:r>
                        <a:rPr dirty="0" sz="1350" spc="-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35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350" spc="-10">
                          <a:latin typeface="Times New Roman"/>
                          <a:cs typeface="Times New Roman"/>
                        </a:rPr>
                        <a:t>985,336.15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9875"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dirty="0" sz="13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350" spc="8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50" b="1">
                          <a:latin typeface="Times New Roman"/>
                          <a:cs typeface="Times New Roman"/>
                        </a:rPr>
                        <a:t>7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2545">
                        <a:lnSpc>
                          <a:spcPts val="1590"/>
                        </a:lnSpc>
                        <a:tabLst>
                          <a:tab pos="351790" algn="l"/>
                        </a:tabLst>
                      </a:pPr>
                      <a:r>
                        <a:rPr dirty="0" sz="1350" spc="-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35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350" spc="-10">
                          <a:latin typeface="Times New Roman"/>
                          <a:cs typeface="Times New Roman"/>
                        </a:rPr>
                        <a:t>989,574.38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9240"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dirty="0" sz="13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350" spc="8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50" b="1">
                          <a:latin typeface="Times New Roman"/>
                          <a:cs typeface="Times New Roman"/>
                        </a:rPr>
                        <a:t>8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2545">
                        <a:lnSpc>
                          <a:spcPts val="1590"/>
                        </a:lnSpc>
                        <a:tabLst>
                          <a:tab pos="351790" algn="l"/>
                        </a:tabLst>
                      </a:pPr>
                      <a:r>
                        <a:rPr dirty="0" sz="1350" spc="-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35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350" spc="-10">
                          <a:latin typeface="Times New Roman"/>
                          <a:cs typeface="Times New Roman"/>
                        </a:rPr>
                        <a:t>994,592.74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9240"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dirty="0" sz="13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350" spc="8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50" b="1">
                          <a:latin typeface="Times New Roman"/>
                          <a:cs typeface="Times New Roman"/>
                        </a:rPr>
                        <a:t>9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2545">
                        <a:lnSpc>
                          <a:spcPts val="1590"/>
                        </a:lnSpc>
                      </a:pPr>
                      <a:r>
                        <a:rPr dirty="0" sz="13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350" spc="3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10">
                          <a:latin typeface="Times New Roman"/>
                          <a:cs typeface="Times New Roman"/>
                        </a:rPr>
                        <a:t>1,000,120.16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3685"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3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350" spc="8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25" b="1">
                          <a:latin typeface="Times New Roman"/>
                          <a:cs typeface="Times New Roman"/>
                        </a:rPr>
                        <a:t>10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35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2545">
                        <a:lnSpc>
                          <a:spcPts val="1595"/>
                        </a:lnSpc>
                      </a:pPr>
                      <a:r>
                        <a:rPr dirty="0" sz="13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350" spc="3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10">
                          <a:latin typeface="Times New Roman"/>
                          <a:cs typeface="Times New Roman"/>
                        </a:rPr>
                        <a:t>1,006,013.70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6" name="object 4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sp>
        <p:nvSpPr>
          <p:cNvPr id="45" name="object 4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40460" algn="l"/>
              </a:tabLst>
            </a:pPr>
            <a:r>
              <a:rPr dirty="0" spc="-10"/>
              <a:t>ANEXO:</a:t>
            </a:r>
            <a:r>
              <a:rPr dirty="0"/>
              <a:t>	CÁLCULO</a:t>
            </a:r>
            <a:r>
              <a:rPr dirty="0" spc="-100"/>
              <a:t> </a:t>
            </a:r>
            <a:r>
              <a:rPr dirty="0"/>
              <a:t>DEL</a:t>
            </a:r>
            <a:r>
              <a:rPr dirty="0" spc="-105"/>
              <a:t> </a:t>
            </a:r>
            <a:r>
              <a:rPr dirty="0" spc="-20"/>
              <a:t>VALOR</a:t>
            </a:r>
            <a:r>
              <a:rPr dirty="0" spc="-85"/>
              <a:t> </a:t>
            </a:r>
            <a:r>
              <a:rPr dirty="0"/>
              <a:t>PRESENTE</a:t>
            </a:r>
            <a:r>
              <a:rPr dirty="0" spc="-65"/>
              <a:t> </a:t>
            </a:r>
            <a:r>
              <a:rPr dirty="0" spc="-20"/>
              <a:t>NETO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78916" y="1418335"/>
            <a:ext cx="479361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48660" algn="l"/>
              </a:tabLst>
            </a:pPr>
            <a:r>
              <a:rPr dirty="0" sz="1800" b="1">
                <a:solidFill>
                  <a:srgbClr val="002B82"/>
                </a:solidFill>
                <a:latin typeface="Arial"/>
                <a:cs typeface="Arial"/>
              </a:rPr>
              <a:t>Cálculo</a:t>
            </a:r>
            <a:r>
              <a:rPr dirty="0" sz="1800" spc="-30" b="1">
                <a:solidFill>
                  <a:srgbClr val="002B8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2B82"/>
                </a:solidFill>
                <a:latin typeface="Arial"/>
                <a:cs typeface="Arial"/>
              </a:rPr>
              <a:t>de</a:t>
            </a:r>
            <a:r>
              <a:rPr dirty="0" sz="1800" spc="-5" b="1">
                <a:solidFill>
                  <a:srgbClr val="002B8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2B82"/>
                </a:solidFill>
                <a:latin typeface="Arial"/>
                <a:cs typeface="Arial"/>
              </a:rPr>
              <a:t>VPN</a:t>
            </a:r>
            <a:r>
              <a:rPr dirty="0" sz="1800" spc="-5" b="1">
                <a:solidFill>
                  <a:srgbClr val="002B82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2B82"/>
                </a:solidFill>
                <a:latin typeface="Arial"/>
                <a:cs typeface="Arial"/>
              </a:rPr>
              <a:t>Subestación</a:t>
            </a:r>
            <a:r>
              <a:rPr dirty="0" sz="1800" b="1">
                <a:solidFill>
                  <a:srgbClr val="002B82"/>
                </a:solidFill>
                <a:latin typeface="Arial"/>
                <a:cs typeface="Arial"/>
              </a:rPr>
              <a:t>	TINGO</a:t>
            </a:r>
            <a:r>
              <a:rPr dirty="0" sz="1800" spc="-15" b="1">
                <a:solidFill>
                  <a:srgbClr val="002B82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2B82"/>
                </a:solidFill>
                <a:latin typeface="Arial"/>
                <a:cs typeface="Arial"/>
              </a:rPr>
              <a:t>MARÍA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290628" y="2109965"/>
            <a:ext cx="6062345" cy="4149725"/>
            <a:chOff x="290628" y="2109965"/>
            <a:chExt cx="6062345" cy="4149725"/>
          </a:xfrm>
        </p:grpSpPr>
        <p:sp>
          <p:nvSpPr>
            <p:cNvPr id="4" name="object 4" descr=""/>
            <p:cNvSpPr/>
            <p:nvPr/>
          </p:nvSpPr>
          <p:spPr>
            <a:xfrm>
              <a:off x="295073" y="2114410"/>
              <a:ext cx="6053455" cy="4140835"/>
            </a:xfrm>
            <a:custGeom>
              <a:avLst/>
              <a:gdLst/>
              <a:ahLst/>
              <a:cxnLst/>
              <a:rect l="l" t="t" r="r" b="b"/>
              <a:pathLst>
                <a:path w="6053455" h="4140835">
                  <a:moveTo>
                    <a:pt x="0" y="4140836"/>
                  </a:moveTo>
                  <a:lnTo>
                    <a:pt x="6052953" y="4140836"/>
                  </a:lnTo>
                  <a:lnTo>
                    <a:pt x="6052953" y="0"/>
                  </a:lnTo>
                  <a:lnTo>
                    <a:pt x="0" y="0"/>
                  </a:lnTo>
                  <a:lnTo>
                    <a:pt x="0" y="4140836"/>
                  </a:lnTo>
                  <a:close/>
                </a:path>
              </a:pathLst>
            </a:custGeom>
            <a:ln w="88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274432" y="2584310"/>
              <a:ext cx="4745990" cy="3001645"/>
            </a:xfrm>
            <a:custGeom>
              <a:avLst/>
              <a:gdLst/>
              <a:ahLst/>
              <a:cxnLst/>
              <a:rect l="l" t="t" r="r" b="b"/>
              <a:pathLst>
                <a:path w="4745990" h="3001645">
                  <a:moveTo>
                    <a:pt x="4732426" y="1285786"/>
                  </a:moveTo>
                  <a:lnTo>
                    <a:pt x="4657204" y="1285786"/>
                  </a:lnTo>
                  <a:lnTo>
                    <a:pt x="4657204" y="1294625"/>
                  </a:lnTo>
                  <a:lnTo>
                    <a:pt x="4732426" y="1294625"/>
                  </a:lnTo>
                  <a:lnTo>
                    <a:pt x="4732426" y="1285786"/>
                  </a:lnTo>
                  <a:close/>
                </a:path>
                <a:path w="4745990" h="3001645">
                  <a:moveTo>
                    <a:pt x="4732426" y="0"/>
                  </a:moveTo>
                  <a:lnTo>
                    <a:pt x="4267251" y="0"/>
                  </a:lnTo>
                  <a:lnTo>
                    <a:pt x="4267251" y="8851"/>
                  </a:lnTo>
                  <a:lnTo>
                    <a:pt x="4267251" y="425729"/>
                  </a:lnTo>
                  <a:lnTo>
                    <a:pt x="3797554" y="425729"/>
                  </a:lnTo>
                  <a:lnTo>
                    <a:pt x="3797554" y="8851"/>
                  </a:lnTo>
                  <a:lnTo>
                    <a:pt x="4267251" y="8851"/>
                  </a:lnTo>
                  <a:lnTo>
                    <a:pt x="4267251" y="0"/>
                  </a:lnTo>
                  <a:lnTo>
                    <a:pt x="3788702" y="0"/>
                  </a:lnTo>
                  <a:lnTo>
                    <a:pt x="3788702" y="8851"/>
                  </a:lnTo>
                  <a:lnTo>
                    <a:pt x="3788702" y="425729"/>
                  </a:lnTo>
                  <a:lnTo>
                    <a:pt x="3327717" y="425729"/>
                  </a:lnTo>
                  <a:lnTo>
                    <a:pt x="3327717" y="8851"/>
                  </a:lnTo>
                  <a:lnTo>
                    <a:pt x="3788702" y="8851"/>
                  </a:lnTo>
                  <a:lnTo>
                    <a:pt x="3788702" y="0"/>
                  </a:lnTo>
                  <a:lnTo>
                    <a:pt x="3318865" y="0"/>
                  </a:lnTo>
                  <a:lnTo>
                    <a:pt x="3318865" y="8851"/>
                  </a:lnTo>
                  <a:lnTo>
                    <a:pt x="3318865" y="425729"/>
                  </a:lnTo>
                  <a:lnTo>
                    <a:pt x="3318865" y="434581"/>
                  </a:lnTo>
                  <a:lnTo>
                    <a:pt x="3318865" y="860044"/>
                  </a:lnTo>
                  <a:lnTo>
                    <a:pt x="2849080" y="860044"/>
                  </a:lnTo>
                  <a:lnTo>
                    <a:pt x="2849080" y="434581"/>
                  </a:lnTo>
                  <a:lnTo>
                    <a:pt x="3318865" y="434581"/>
                  </a:lnTo>
                  <a:lnTo>
                    <a:pt x="3318865" y="425729"/>
                  </a:lnTo>
                  <a:lnTo>
                    <a:pt x="2849080" y="425729"/>
                  </a:lnTo>
                  <a:lnTo>
                    <a:pt x="2849080" y="8851"/>
                  </a:lnTo>
                  <a:lnTo>
                    <a:pt x="3318865" y="8851"/>
                  </a:lnTo>
                  <a:lnTo>
                    <a:pt x="3318865" y="0"/>
                  </a:lnTo>
                  <a:lnTo>
                    <a:pt x="2840228" y="0"/>
                  </a:lnTo>
                  <a:lnTo>
                    <a:pt x="2840228" y="8851"/>
                  </a:lnTo>
                  <a:lnTo>
                    <a:pt x="2840228" y="425729"/>
                  </a:lnTo>
                  <a:lnTo>
                    <a:pt x="2840228" y="2580348"/>
                  </a:lnTo>
                  <a:lnTo>
                    <a:pt x="2379624" y="2580348"/>
                  </a:lnTo>
                  <a:lnTo>
                    <a:pt x="2379624" y="2154682"/>
                  </a:lnTo>
                  <a:lnTo>
                    <a:pt x="2840228" y="2154682"/>
                  </a:lnTo>
                  <a:lnTo>
                    <a:pt x="2840228" y="2145830"/>
                  </a:lnTo>
                  <a:lnTo>
                    <a:pt x="2379624" y="2145830"/>
                  </a:lnTo>
                  <a:lnTo>
                    <a:pt x="2379624" y="1729143"/>
                  </a:lnTo>
                  <a:lnTo>
                    <a:pt x="2840228" y="1729143"/>
                  </a:lnTo>
                  <a:lnTo>
                    <a:pt x="2840228" y="1720303"/>
                  </a:lnTo>
                  <a:lnTo>
                    <a:pt x="2379624" y="1720303"/>
                  </a:lnTo>
                  <a:lnTo>
                    <a:pt x="2379624" y="1294625"/>
                  </a:lnTo>
                  <a:lnTo>
                    <a:pt x="2840228" y="1294625"/>
                  </a:lnTo>
                  <a:lnTo>
                    <a:pt x="2840228" y="1285786"/>
                  </a:lnTo>
                  <a:lnTo>
                    <a:pt x="2379624" y="1285786"/>
                  </a:lnTo>
                  <a:lnTo>
                    <a:pt x="2379624" y="868895"/>
                  </a:lnTo>
                  <a:lnTo>
                    <a:pt x="2840228" y="868895"/>
                  </a:lnTo>
                  <a:lnTo>
                    <a:pt x="2840228" y="860044"/>
                  </a:lnTo>
                  <a:lnTo>
                    <a:pt x="2379624" y="860044"/>
                  </a:lnTo>
                  <a:lnTo>
                    <a:pt x="2379624" y="434581"/>
                  </a:lnTo>
                  <a:lnTo>
                    <a:pt x="2840228" y="434581"/>
                  </a:lnTo>
                  <a:lnTo>
                    <a:pt x="2840228" y="425729"/>
                  </a:lnTo>
                  <a:lnTo>
                    <a:pt x="2379624" y="425729"/>
                  </a:lnTo>
                  <a:lnTo>
                    <a:pt x="2379624" y="8851"/>
                  </a:lnTo>
                  <a:lnTo>
                    <a:pt x="2840228" y="8851"/>
                  </a:lnTo>
                  <a:lnTo>
                    <a:pt x="2840228" y="0"/>
                  </a:lnTo>
                  <a:lnTo>
                    <a:pt x="2370772" y="0"/>
                  </a:lnTo>
                  <a:lnTo>
                    <a:pt x="2370772" y="8851"/>
                  </a:lnTo>
                  <a:lnTo>
                    <a:pt x="2370772" y="425729"/>
                  </a:lnTo>
                  <a:lnTo>
                    <a:pt x="2370772" y="2580348"/>
                  </a:lnTo>
                  <a:lnTo>
                    <a:pt x="1900986" y="2580348"/>
                  </a:lnTo>
                  <a:lnTo>
                    <a:pt x="1900986" y="2154682"/>
                  </a:lnTo>
                  <a:lnTo>
                    <a:pt x="2370772" y="2154682"/>
                  </a:lnTo>
                  <a:lnTo>
                    <a:pt x="2370772" y="2145830"/>
                  </a:lnTo>
                  <a:lnTo>
                    <a:pt x="1900986" y="2145830"/>
                  </a:lnTo>
                  <a:lnTo>
                    <a:pt x="1900986" y="1729143"/>
                  </a:lnTo>
                  <a:lnTo>
                    <a:pt x="2370772" y="1729143"/>
                  </a:lnTo>
                  <a:lnTo>
                    <a:pt x="2370772" y="1720303"/>
                  </a:lnTo>
                  <a:lnTo>
                    <a:pt x="1900986" y="1720303"/>
                  </a:lnTo>
                  <a:lnTo>
                    <a:pt x="1900986" y="1294625"/>
                  </a:lnTo>
                  <a:lnTo>
                    <a:pt x="2370772" y="1294625"/>
                  </a:lnTo>
                  <a:lnTo>
                    <a:pt x="2370772" y="1285786"/>
                  </a:lnTo>
                  <a:lnTo>
                    <a:pt x="1900986" y="1285786"/>
                  </a:lnTo>
                  <a:lnTo>
                    <a:pt x="1900986" y="868895"/>
                  </a:lnTo>
                  <a:lnTo>
                    <a:pt x="2370772" y="868895"/>
                  </a:lnTo>
                  <a:lnTo>
                    <a:pt x="2370772" y="860044"/>
                  </a:lnTo>
                  <a:lnTo>
                    <a:pt x="1900986" y="860044"/>
                  </a:lnTo>
                  <a:lnTo>
                    <a:pt x="1900986" y="434581"/>
                  </a:lnTo>
                  <a:lnTo>
                    <a:pt x="2370772" y="434581"/>
                  </a:lnTo>
                  <a:lnTo>
                    <a:pt x="2370772" y="425729"/>
                  </a:lnTo>
                  <a:lnTo>
                    <a:pt x="1900986" y="425729"/>
                  </a:lnTo>
                  <a:lnTo>
                    <a:pt x="1900986" y="8851"/>
                  </a:lnTo>
                  <a:lnTo>
                    <a:pt x="2370772" y="8851"/>
                  </a:lnTo>
                  <a:lnTo>
                    <a:pt x="2370772" y="0"/>
                  </a:lnTo>
                  <a:lnTo>
                    <a:pt x="1892134" y="0"/>
                  </a:lnTo>
                  <a:lnTo>
                    <a:pt x="1892134" y="8851"/>
                  </a:lnTo>
                  <a:lnTo>
                    <a:pt x="1892134" y="425729"/>
                  </a:lnTo>
                  <a:lnTo>
                    <a:pt x="1892134" y="2580348"/>
                  </a:lnTo>
                  <a:lnTo>
                    <a:pt x="1431239" y="2580348"/>
                  </a:lnTo>
                  <a:lnTo>
                    <a:pt x="1431239" y="2154682"/>
                  </a:lnTo>
                  <a:lnTo>
                    <a:pt x="1892134" y="2154682"/>
                  </a:lnTo>
                  <a:lnTo>
                    <a:pt x="1892134" y="2145830"/>
                  </a:lnTo>
                  <a:lnTo>
                    <a:pt x="1431239" y="2145830"/>
                  </a:lnTo>
                  <a:lnTo>
                    <a:pt x="1431239" y="1729143"/>
                  </a:lnTo>
                  <a:lnTo>
                    <a:pt x="1892134" y="1729143"/>
                  </a:lnTo>
                  <a:lnTo>
                    <a:pt x="1892134" y="1720303"/>
                  </a:lnTo>
                  <a:lnTo>
                    <a:pt x="1431239" y="1720303"/>
                  </a:lnTo>
                  <a:lnTo>
                    <a:pt x="1431239" y="1294625"/>
                  </a:lnTo>
                  <a:lnTo>
                    <a:pt x="1892134" y="1294625"/>
                  </a:lnTo>
                  <a:lnTo>
                    <a:pt x="1892134" y="1285786"/>
                  </a:lnTo>
                  <a:lnTo>
                    <a:pt x="1431239" y="1285786"/>
                  </a:lnTo>
                  <a:lnTo>
                    <a:pt x="1431239" y="868895"/>
                  </a:lnTo>
                  <a:lnTo>
                    <a:pt x="1892134" y="868895"/>
                  </a:lnTo>
                  <a:lnTo>
                    <a:pt x="1892134" y="860044"/>
                  </a:lnTo>
                  <a:lnTo>
                    <a:pt x="1431239" y="860044"/>
                  </a:lnTo>
                  <a:lnTo>
                    <a:pt x="1431239" y="434581"/>
                  </a:lnTo>
                  <a:lnTo>
                    <a:pt x="1892134" y="434581"/>
                  </a:lnTo>
                  <a:lnTo>
                    <a:pt x="1892134" y="425729"/>
                  </a:lnTo>
                  <a:lnTo>
                    <a:pt x="1431239" y="425729"/>
                  </a:lnTo>
                  <a:lnTo>
                    <a:pt x="1431239" y="8851"/>
                  </a:lnTo>
                  <a:lnTo>
                    <a:pt x="1892134" y="8851"/>
                  </a:lnTo>
                  <a:lnTo>
                    <a:pt x="1892134" y="0"/>
                  </a:lnTo>
                  <a:lnTo>
                    <a:pt x="1422400" y="0"/>
                  </a:lnTo>
                  <a:lnTo>
                    <a:pt x="1422400" y="8851"/>
                  </a:lnTo>
                  <a:lnTo>
                    <a:pt x="1422400" y="425729"/>
                  </a:lnTo>
                  <a:lnTo>
                    <a:pt x="1422400" y="2580348"/>
                  </a:lnTo>
                  <a:lnTo>
                    <a:pt x="952601" y="2580348"/>
                  </a:lnTo>
                  <a:lnTo>
                    <a:pt x="952601" y="2154682"/>
                  </a:lnTo>
                  <a:lnTo>
                    <a:pt x="1422400" y="2154682"/>
                  </a:lnTo>
                  <a:lnTo>
                    <a:pt x="1422400" y="2145830"/>
                  </a:lnTo>
                  <a:lnTo>
                    <a:pt x="952601" y="2145830"/>
                  </a:lnTo>
                  <a:lnTo>
                    <a:pt x="952601" y="1729143"/>
                  </a:lnTo>
                  <a:lnTo>
                    <a:pt x="1422400" y="1729143"/>
                  </a:lnTo>
                  <a:lnTo>
                    <a:pt x="1422400" y="1720303"/>
                  </a:lnTo>
                  <a:lnTo>
                    <a:pt x="952601" y="1720303"/>
                  </a:lnTo>
                  <a:lnTo>
                    <a:pt x="952601" y="1294625"/>
                  </a:lnTo>
                  <a:lnTo>
                    <a:pt x="1422400" y="1294625"/>
                  </a:lnTo>
                  <a:lnTo>
                    <a:pt x="1422400" y="1285786"/>
                  </a:lnTo>
                  <a:lnTo>
                    <a:pt x="952601" y="1285786"/>
                  </a:lnTo>
                  <a:lnTo>
                    <a:pt x="952601" y="868895"/>
                  </a:lnTo>
                  <a:lnTo>
                    <a:pt x="1422400" y="868895"/>
                  </a:lnTo>
                  <a:lnTo>
                    <a:pt x="1422400" y="860044"/>
                  </a:lnTo>
                  <a:lnTo>
                    <a:pt x="952601" y="860044"/>
                  </a:lnTo>
                  <a:lnTo>
                    <a:pt x="952601" y="434581"/>
                  </a:lnTo>
                  <a:lnTo>
                    <a:pt x="1422400" y="434581"/>
                  </a:lnTo>
                  <a:lnTo>
                    <a:pt x="1422400" y="425729"/>
                  </a:lnTo>
                  <a:lnTo>
                    <a:pt x="952601" y="425729"/>
                  </a:lnTo>
                  <a:lnTo>
                    <a:pt x="952601" y="8851"/>
                  </a:lnTo>
                  <a:lnTo>
                    <a:pt x="1422400" y="8851"/>
                  </a:lnTo>
                  <a:lnTo>
                    <a:pt x="1422400" y="0"/>
                  </a:lnTo>
                  <a:lnTo>
                    <a:pt x="0" y="0"/>
                  </a:lnTo>
                  <a:lnTo>
                    <a:pt x="0" y="8851"/>
                  </a:lnTo>
                  <a:lnTo>
                    <a:pt x="474205" y="8851"/>
                  </a:lnTo>
                  <a:lnTo>
                    <a:pt x="474205" y="248246"/>
                  </a:lnTo>
                  <a:lnTo>
                    <a:pt x="483057" y="248246"/>
                  </a:lnTo>
                  <a:lnTo>
                    <a:pt x="483057" y="8851"/>
                  </a:lnTo>
                  <a:lnTo>
                    <a:pt x="943762" y="8851"/>
                  </a:lnTo>
                  <a:lnTo>
                    <a:pt x="943762" y="2580348"/>
                  </a:lnTo>
                  <a:lnTo>
                    <a:pt x="483057" y="2580348"/>
                  </a:lnTo>
                  <a:lnTo>
                    <a:pt x="483057" y="2154682"/>
                  </a:lnTo>
                  <a:lnTo>
                    <a:pt x="943762" y="2154682"/>
                  </a:lnTo>
                  <a:lnTo>
                    <a:pt x="943762" y="2145830"/>
                  </a:lnTo>
                  <a:lnTo>
                    <a:pt x="483057" y="2145830"/>
                  </a:lnTo>
                  <a:lnTo>
                    <a:pt x="483057" y="1729143"/>
                  </a:lnTo>
                  <a:lnTo>
                    <a:pt x="943762" y="1729143"/>
                  </a:lnTo>
                  <a:lnTo>
                    <a:pt x="943762" y="1720303"/>
                  </a:lnTo>
                  <a:lnTo>
                    <a:pt x="483057" y="1720303"/>
                  </a:lnTo>
                  <a:lnTo>
                    <a:pt x="483057" y="1294625"/>
                  </a:lnTo>
                  <a:lnTo>
                    <a:pt x="943762" y="1294625"/>
                  </a:lnTo>
                  <a:lnTo>
                    <a:pt x="943762" y="1285786"/>
                  </a:lnTo>
                  <a:lnTo>
                    <a:pt x="483057" y="1285786"/>
                  </a:lnTo>
                  <a:lnTo>
                    <a:pt x="483057" y="868895"/>
                  </a:lnTo>
                  <a:lnTo>
                    <a:pt x="943762" y="868895"/>
                  </a:lnTo>
                  <a:lnTo>
                    <a:pt x="943762" y="860044"/>
                  </a:lnTo>
                  <a:lnTo>
                    <a:pt x="483057" y="860044"/>
                  </a:lnTo>
                  <a:lnTo>
                    <a:pt x="483057" y="434581"/>
                  </a:lnTo>
                  <a:lnTo>
                    <a:pt x="943762" y="434581"/>
                  </a:lnTo>
                  <a:lnTo>
                    <a:pt x="943762" y="425729"/>
                  </a:lnTo>
                  <a:lnTo>
                    <a:pt x="483057" y="425729"/>
                  </a:lnTo>
                  <a:lnTo>
                    <a:pt x="483057" y="363524"/>
                  </a:lnTo>
                  <a:lnTo>
                    <a:pt x="474205" y="363524"/>
                  </a:lnTo>
                  <a:lnTo>
                    <a:pt x="474205" y="425729"/>
                  </a:lnTo>
                  <a:lnTo>
                    <a:pt x="0" y="425729"/>
                  </a:lnTo>
                  <a:lnTo>
                    <a:pt x="0" y="434581"/>
                  </a:lnTo>
                  <a:lnTo>
                    <a:pt x="474205" y="434581"/>
                  </a:lnTo>
                  <a:lnTo>
                    <a:pt x="474205" y="860044"/>
                  </a:lnTo>
                  <a:lnTo>
                    <a:pt x="0" y="860044"/>
                  </a:lnTo>
                  <a:lnTo>
                    <a:pt x="0" y="868895"/>
                  </a:lnTo>
                  <a:lnTo>
                    <a:pt x="474205" y="868895"/>
                  </a:lnTo>
                  <a:lnTo>
                    <a:pt x="474205" y="1285786"/>
                  </a:lnTo>
                  <a:lnTo>
                    <a:pt x="0" y="1285786"/>
                  </a:lnTo>
                  <a:lnTo>
                    <a:pt x="0" y="1294625"/>
                  </a:lnTo>
                  <a:lnTo>
                    <a:pt x="474205" y="1294625"/>
                  </a:lnTo>
                  <a:lnTo>
                    <a:pt x="474205" y="1720303"/>
                  </a:lnTo>
                  <a:lnTo>
                    <a:pt x="0" y="1720303"/>
                  </a:lnTo>
                  <a:lnTo>
                    <a:pt x="0" y="1729143"/>
                  </a:lnTo>
                  <a:lnTo>
                    <a:pt x="474205" y="1729143"/>
                  </a:lnTo>
                  <a:lnTo>
                    <a:pt x="474205" y="2145830"/>
                  </a:lnTo>
                  <a:lnTo>
                    <a:pt x="0" y="2145830"/>
                  </a:lnTo>
                  <a:lnTo>
                    <a:pt x="0" y="2154682"/>
                  </a:lnTo>
                  <a:lnTo>
                    <a:pt x="474205" y="2154682"/>
                  </a:lnTo>
                  <a:lnTo>
                    <a:pt x="474205" y="2580348"/>
                  </a:lnTo>
                  <a:lnTo>
                    <a:pt x="0" y="2580348"/>
                  </a:lnTo>
                  <a:lnTo>
                    <a:pt x="0" y="2589199"/>
                  </a:lnTo>
                  <a:lnTo>
                    <a:pt x="474205" y="2589199"/>
                  </a:lnTo>
                  <a:lnTo>
                    <a:pt x="474205" y="3001403"/>
                  </a:lnTo>
                  <a:lnTo>
                    <a:pt x="483057" y="3001403"/>
                  </a:lnTo>
                  <a:lnTo>
                    <a:pt x="483057" y="2589199"/>
                  </a:lnTo>
                  <a:lnTo>
                    <a:pt x="943762" y="2589199"/>
                  </a:lnTo>
                  <a:lnTo>
                    <a:pt x="943762" y="3001403"/>
                  </a:lnTo>
                  <a:lnTo>
                    <a:pt x="952601" y="3001403"/>
                  </a:lnTo>
                  <a:lnTo>
                    <a:pt x="952601" y="2589199"/>
                  </a:lnTo>
                  <a:lnTo>
                    <a:pt x="1422400" y="2589199"/>
                  </a:lnTo>
                  <a:lnTo>
                    <a:pt x="1422400" y="3001403"/>
                  </a:lnTo>
                  <a:lnTo>
                    <a:pt x="1431239" y="3001403"/>
                  </a:lnTo>
                  <a:lnTo>
                    <a:pt x="1431239" y="2589199"/>
                  </a:lnTo>
                  <a:lnTo>
                    <a:pt x="1892134" y="2589199"/>
                  </a:lnTo>
                  <a:lnTo>
                    <a:pt x="1892134" y="3001403"/>
                  </a:lnTo>
                  <a:lnTo>
                    <a:pt x="1900986" y="3001403"/>
                  </a:lnTo>
                  <a:lnTo>
                    <a:pt x="1900986" y="2589199"/>
                  </a:lnTo>
                  <a:lnTo>
                    <a:pt x="2370772" y="2589199"/>
                  </a:lnTo>
                  <a:lnTo>
                    <a:pt x="2370772" y="3001403"/>
                  </a:lnTo>
                  <a:lnTo>
                    <a:pt x="2379624" y="3001403"/>
                  </a:lnTo>
                  <a:lnTo>
                    <a:pt x="2379624" y="2589199"/>
                  </a:lnTo>
                  <a:lnTo>
                    <a:pt x="2840228" y="2589199"/>
                  </a:lnTo>
                  <a:lnTo>
                    <a:pt x="2840228" y="3001403"/>
                  </a:lnTo>
                  <a:lnTo>
                    <a:pt x="2849080" y="3001403"/>
                  </a:lnTo>
                  <a:lnTo>
                    <a:pt x="2849080" y="2589199"/>
                  </a:lnTo>
                  <a:lnTo>
                    <a:pt x="3318865" y="2589199"/>
                  </a:lnTo>
                  <a:lnTo>
                    <a:pt x="3318865" y="3001403"/>
                  </a:lnTo>
                  <a:lnTo>
                    <a:pt x="3327717" y="3001403"/>
                  </a:lnTo>
                  <a:lnTo>
                    <a:pt x="3327717" y="2589199"/>
                  </a:lnTo>
                  <a:lnTo>
                    <a:pt x="3788702" y="2589199"/>
                  </a:lnTo>
                  <a:lnTo>
                    <a:pt x="3788702" y="3001403"/>
                  </a:lnTo>
                  <a:lnTo>
                    <a:pt x="3797554" y="3001403"/>
                  </a:lnTo>
                  <a:lnTo>
                    <a:pt x="3797554" y="2589199"/>
                  </a:lnTo>
                  <a:lnTo>
                    <a:pt x="4267251" y="2589199"/>
                  </a:lnTo>
                  <a:lnTo>
                    <a:pt x="4267251" y="3001403"/>
                  </a:lnTo>
                  <a:lnTo>
                    <a:pt x="4276090" y="3001403"/>
                  </a:lnTo>
                  <a:lnTo>
                    <a:pt x="4276090" y="2589199"/>
                  </a:lnTo>
                  <a:lnTo>
                    <a:pt x="4732426" y="2589199"/>
                  </a:lnTo>
                  <a:lnTo>
                    <a:pt x="4732426" y="2580348"/>
                  </a:lnTo>
                  <a:lnTo>
                    <a:pt x="4276090" y="2580348"/>
                  </a:lnTo>
                  <a:lnTo>
                    <a:pt x="4276090" y="2154682"/>
                  </a:lnTo>
                  <a:lnTo>
                    <a:pt x="4732426" y="2154682"/>
                  </a:lnTo>
                  <a:lnTo>
                    <a:pt x="4732426" y="2145830"/>
                  </a:lnTo>
                  <a:lnTo>
                    <a:pt x="4276090" y="2145830"/>
                  </a:lnTo>
                  <a:lnTo>
                    <a:pt x="4276090" y="1729143"/>
                  </a:lnTo>
                  <a:lnTo>
                    <a:pt x="4732426" y="1729143"/>
                  </a:lnTo>
                  <a:lnTo>
                    <a:pt x="4732426" y="1720303"/>
                  </a:lnTo>
                  <a:lnTo>
                    <a:pt x="4276090" y="1720303"/>
                  </a:lnTo>
                  <a:lnTo>
                    <a:pt x="4276090" y="1489786"/>
                  </a:lnTo>
                  <a:lnTo>
                    <a:pt x="4267251" y="1489786"/>
                  </a:lnTo>
                  <a:lnTo>
                    <a:pt x="4267251" y="2580348"/>
                  </a:lnTo>
                  <a:lnTo>
                    <a:pt x="3797554" y="2580348"/>
                  </a:lnTo>
                  <a:lnTo>
                    <a:pt x="3797554" y="2154682"/>
                  </a:lnTo>
                  <a:lnTo>
                    <a:pt x="4267251" y="2154682"/>
                  </a:lnTo>
                  <a:lnTo>
                    <a:pt x="4267251" y="2145830"/>
                  </a:lnTo>
                  <a:lnTo>
                    <a:pt x="3797554" y="2145830"/>
                  </a:lnTo>
                  <a:lnTo>
                    <a:pt x="3797554" y="1729143"/>
                  </a:lnTo>
                  <a:lnTo>
                    <a:pt x="4267251" y="1729143"/>
                  </a:lnTo>
                  <a:lnTo>
                    <a:pt x="4267251" y="1720303"/>
                  </a:lnTo>
                  <a:lnTo>
                    <a:pt x="3797554" y="1720303"/>
                  </a:lnTo>
                  <a:lnTo>
                    <a:pt x="3797554" y="1489786"/>
                  </a:lnTo>
                  <a:lnTo>
                    <a:pt x="3788702" y="1489786"/>
                  </a:lnTo>
                  <a:lnTo>
                    <a:pt x="3788702" y="2580348"/>
                  </a:lnTo>
                  <a:lnTo>
                    <a:pt x="3327717" y="2580348"/>
                  </a:lnTo>
                  <a:lnTo>
                    <a:pt x="3327717" y="2154682"/>
                  </a:lnTo>
                  <a:lnTo>
                    <a:pt x="3788702" y="2154682"/>
                  </a:lnTo>
                  <a:lnTo>
                    <a:pt x="3788702" y="2145830"/>
                  </a:lnTo>
                  <a:lnTo>
                    <a:pt x="3327717" y="2145830"/>
                  </a:lnTo>
                  <a:lnTo>
                    <a:pt x="3327717" y="1729143"/>
                  </a:lnTo>
                  <a:lnTo>
                    <a:pt x="3788702" y="1729143"/>
                  </a:lnTo>
                  <a:lnTo>
                    <a:pt x="3788702" y="1720303"/>
                  </a:lnTo>
                  <a:lnTo>
                    <a:pt x="3327717" y="1720303"/>
                  </a:lnTo>
                  <a:lnTo>
                    <a:pt x="3327717" y="1489786"/>
                  </a:lnTo>
                  <a:lnTo>
                    <a:pt x="3318865" y="1489786"/>
                  </a:lnTo>
                  <a:lnTo>
                    <a:pt x="3318865" y="2580348"/>
                  </a:lnTo>
                  <a:lnTo>
                    <a:pt x="2849080" y="2580348"/>
                  </a:lnTo>
                  <a:lnTo>
                    <a:pt x="2849080" y="2154682"/>
                  </a:lnTo>
                  <a:lnTo>
                    <a:pt x="3318865" y="2154682"/>
                  </a:lnTo>
                  <a:lnTo>
                    <a:pt x="3318865" y="2145830"/>
                  </a:lnTo>
                  <a:lnTo>
                    <a:pt x="2849080" y="2145830"/>
                  </a:lnTo>
                  <a:lnTo>
                    <a:pt x="2849080" y="1729143"/>
                  </a:lnTo>
                  <a:lnTo>
                    <a:pt x="3318865" y="1729143"/>
                  </a:lnTo>
                  <a:lnTo>
                    <a:pt x="3318865" y="1720303"/>
                  </a:lnTo>
                  <a:lnTo>
                    <a:pt x="2849080" y="1720303"/>
                  </a:lnTo>
                  <a:lnTo>
                    <a:pt x="2849080" y="1294625"/>
                  </a:lnTo>
                  <a:lnTo>
                    <a:pt x="2937865" y="1294625"/>
                  </a:lnTo>
                  <a:lnTo>
                    <a:pt x="2937865" y="1285786"/>
                  </a:lnTo>
                  <a:lnTo>
                    <a:pt x="2849080" y="1285786"/>
                  </a:lnTo>
                  <a:lnTo>
                    <a:pt x="2849080" y="868895"/>
                  </a:lnTo>
                  <a:lnTo>
                    <a:pt x="3318865" y="868895"/>
                  </a:lnTo>
                  <a:lnTo>
                    <a:pt x="3318865" y="1135075"/>
                  </a:lnTo>
                  <a:lnTo>
                    <a:pt x="3327717" y="1135075"/>
                  </a:lnTo>
                  <a:lnTo>
                    <a:pt x="3327717" y="868895"/>
                  </a:lnTo>
                  <a:lnTo>
                    <a:pt x="3788702" y="868895"/>
                  </a:lnTo>
                  <a:lnTo>
                    <a:pt x="3788702" y="1135075"/>
                  </a:lnTo>
                  <a:lnTo>
                    <a:pt x="3797554" y="1135075"/>
                  </a:lnTo>
                  <a:lnTo>
                    <a:pt x="3797554" y="868895"/>
                  </a:lnTo>
                  <a:lnTo>
                    <a:pt x="4267251" y="868895"/>
                  </a:lnTo>
                  <a:lnTo>
                    <a:pt x="4267251" y="1135075"/>
                  </a:lnTo>
                  <a:lnTo>
                    <a:pt x="4276090" y="1135075"/>
                  </a:lnTo>
                  <a:lnTo>
                    <a:pt x="4276090" y="868895"/>
                  </a:lnTo>
                  <a:lnTo>
                    <a:pt x="4732426" y="868895"/>
                  </a:lnTo>
                  <a:lnTo>
                    <a:pt x="4732426" y="860044"/>
                  </a:lnTo>
                  <a:lnTo>
                    <a:pt x="4276090" y="860044"/>
                  </a:lnTo>
                  <a:lnTo>
                    <a:pt x="4276090" y="527735"/>
                  </a:lnTo>
                  <a:lnTo>
                    <a:pt x="4267251" y="527735"/>
                  </a:lnTo>
                  <a:lnTo>
                    <a:pt x="4267251" y="860044"/>
                  </a:lnTo>
                  <a:lnTo>
                    <a:pt x="3797554" y="860044"/>
                  </a:lnTo>
                  <a:lnTo>
                    <a:pt x="3797554" y="527735"/>
                  </a:lnTo>
                  <a:lnTo>
                    <a:pt x="3788702" y="527735"/>
                  </a:lnTo>
                  <a:lnTo>
                    <a:pt x="3788702" y="860044"/>
                  </a:lnTo>
                  <a:lnTo>
                    <a:pt x="3327717" y="860044"/>
                  </a:lnTo>
                  <a:lnTo>
                    <a:pt x="3327717" y="434581"/>
                  </a:lnTo>
                  <a:lnTo>
                    <a:pt x="3788702" y="434581"/>
                  </a:lnTo>
                  <a:lnTo>
                    <a:pt x="3788702" y="465531"/>
                  </a:lnTo>
                  <a:lnTo>
                    <a:pt x="3797554" y="465531"/>
                  </a:lnTo>
                  <a:lnTo>
                    <a:pt x="3797554" y="434581"/>
                  </a:lnTo>
                  <a:lnTo>
                    <a:pt x="4732426" y="434581"/>
                  </a:lnTo>
                  <a:lnTo>
                    <a:pt x="4732426" y="425729"/>
                  </a:lnTo>
                  <a:lnTo>
                    <a:pt x="4276090" y="425729"/>
                  </a:lnTo>
                  <a:lnTo>
                    <a:pt x="4276090" y="8851"/>
                  </a:lnTo>
                  <a:lnTo>
                    <a:pt x="4732426" y="8851"/>
                  </a:lnTo>
                  <a:lnTo>
                    <a:pt x="4732426" y="0"/>
                  </a:lnTo>
                  <a:close/>
                </a:path>
                <a:path w="4745990" h="3001645">
                  <a:moveTo>
                    <a:pt x="4745647" y="492074"/>
                  </a:moveTo>
                  <a:lnTo>
                    <a:pt x="4736795" y="492074"/>
                  </a:lnTo>
                  <a:lnTo>
                    <a:pt x="4736795" y="3001403"/>
                  </a:lnTo>
                  <a:lnTo>
                    <a:pt x="4745647" y="3001403"/>
                  </a:lnTo>
                  <a:lnTo>
                    <a:pt x="4745647" y="492074"/>
                  </a:lnTo>
                  <a:close/>
                </a:path>
                <a:path w="4745990" h="3001645">
                  <a:moveTo>
                    <a:pt x="4745647" y="4419"/>
                  </a:moveTo>
                  <a:lnTo>
                    <a:pt x="4736795" y="4419"/>
                  </a:lnTo>
                  <a:lnTo>
                    <a:pt x="4736795" y="430161"/>
                  </a:lnTo>
                  <a:lnTo>
                    <a:pt x="4745647" y="430161"/>
                  </a:lnTo>
                  <a:lnTo>
                    <a:pt x="4745647" y="44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239040" y="2588725"/>
              <a:ext cx="4777105" cy="3041650"/>
            </a:xfrm>
            <a:custGeom>
              <a:avLst/>
              <a:gdLst/>
              <a:ahLst/>
              <a:cxnLst/>
              <a:rect l="l" t="t" r="r" b="b"/>
              <a:pathLst>
                <a:path w="4777105" h="3041650">
                  <a:moveTo>
                    <a:pt x="35395" y="0"/>
                  </a:moveTo>
                  <a:lnTo>
                    <a:pt x="35395" y="2996986"/>
                  </a:lnTo>
                </a:path>
                <a:path w="4777105" h="3041650">
                  <a:moveTo>
                    <a:pt x="0" y="3005837"/>
                  </a:moveTo>
                  <a:lnTo>
                    <a:pt x="26504" y="3005837"/>
                  </a:lnTo>
                </a:path>
                <a:path w="4777105" h="3041650">
                  <a:moveTo>
                    <a:pt x="0" y="2580355"/>
                  </a:moveTo>
                  <a:lnTo>
                    <a:pt x="26504" y="2580355"/>
                  </a:lnTo>
                </a:path>
                <a:path w="4777105" h="3041650">
                  <a:moveTo>
                    <a:pt x="0" y="2145834"/>
                  </a:moveTo>
                  <a:lnTo>
                    <a:pt x="26504" y="2145834"/>
                  </a:lnTo>
                </a:path>
                <a:path w="4777105" h="3041650">
                  <a:moveTo>
                    <a:pt x="0" y="1720303"/>
                  </a:moveTo>
                  <a:lnTo>
                    <a:pt x="26504" y="1720303"/>
                  </a:lnTo>
                </a:path>
                <a:path w="4777105" h="3041650">
                  <a:moveTo>
                    <a:pt x="0" y="1285782"/>
                  </a:moveTo>
                  <a:lnTo>
                    <a:pt x="26504" y="1285782"/>
                  </a:lnTo>
                </a:path>
                <a:path w="4777105" h="3041650">
                  <a:moveTo>
                    <a:pt x="0" y="860052"/>
                  </a:moveTo>
                  <a:lnTo>
                    <a:pt x="26504" y="860052"/>
                  </a:lnTo>
                </a:path>
                <a:path w="4777105" h="3041650">
                  <a:moveTo>
                    <a:pt x="0" y="425730"/>
                  </a:moveTo>
                  <a:lnTo>
                    <a:pt x="26504" y="425730"/>
                  </a:lnTo>
                </a:path>
                <a:path w="4777105" h="3041650">
                  <a:moveTo>
                    <a:pt x="0" y="0"/>
                  </a:moveTo>
                  <a:lnTo>
                    <a:pt x="26504" y="0"/>
                  </a:lnTo>
                </a:path>
                <a:path w="4777105" h="3041650">
                  <a:moveTo>
                    <a:pt x="35395" y="3005837"/>
                  </a:moveTo>
                  <a:lnTo>
                    <a:pt x="4767824" y="3005837"/>
                  </a:lnTo>
                </a:path>
                <a:path w="4777105" h="3041650">
                  <a:moveTo>
                    <a:pt x="35395" y="3041467"/>
                  </a:moveTo>
                  <a:lnTo>
                    <a:pt x="35395" y="3014677"/>
                  </a:lnTo>
                </a:path>
                <a:path w="4777105" h="3041650">
                  <a:moveTo>
                    <a:pt x="514033" y="3041467"/>
                  </a:moveTo>
                  <a:lnTo>
                    <a:pt x="514033" y="3014677"/>
                  </a:lnTo>
                </a:path>
                <a:path w="4777105" h="3041650">
                  <a:moveTo>
                    <a:pt x="983579" y="3041467"/>
                  </a:moveTo>
                  <a:lnTo>
                    <a:pt x="983579" y="3014677"/>
                  </a:lnTo>
                </a:path>
                <a:path w="4777105" h="3041650">
                  <a:moveTo>
                    <a:pt x="1462217" y="3041467"/>
                  </a:moveTo>
                  <a:lnTo>
                    <a:pt x="1462217" y="3014677"/>
                  </a:lnTo>
                </a:path>
                <a:path w="4777105" h="3041650">
                  <a:moveTo>
                    <a:pt x="1931963" y="3041467"/>
                  </a:moveTo>
                  <a:lnTo>
                    <a:pt x="1931963" y="3014677"/>
                  </a:lnTo>
                </a:path>
                <a:path w="4777105" h="3041650">
                  <a:moveTo>
                    <a:pt x="2410601" y="3041467"/>
                  </a:moveTo>
                  <a:lnTo>
                    <a:pt x="2410601" y="3014677"/>
                  </a:lnTo>
                </a:path>
                <a:path w="4777105" h="3041650">
                  <a:moveTo>
                    <a:pt x="2880048" y="3041467"/>
                  </a:moveTo>
                  <a:lnTo>
                    <a:pt x="2880048" y="3014677"/>
                  </a:lnTo>
                </a:path>
                <a:path w="4777105" h="3041650">
                  <a:moveTo>
                    <a:pt x="3358685" y="3041467"/>
                  </a:moveTo>
                  <a:lnTo>
                    <a:pt x="3358685" y="3014677"/>
                  </a:lnTo>
                </a:path>
                <a:path w="4777105" h="3041650">
                  <a:moveTo>
                    <a:pt x="3828531" y="3041467"/>
                  </a:moveTo>
                  <a:lnTo>
                    <a:pt x="3828531" y="3014677"/>
                  </a:lnTo>
                </a:path>
                <a:path w="4777105" h="3041650">
                  <a:moveTo>
                    <a:pt x="4307069" y="3041467"/>
                  </a:moveTo>
                  <a:lnTo>
                    <a:pt x="4307069" y="3014677"/>
                  </a:lnTo>
                </a:path>
                <a:path w="4777105" h="3041650">
                  <a:moveTo>
                    <a:pt x="4776616" y="3041467"/>
                  </a:moveTo>
                  <a:lnTo>
                    <a:pt x="4776616" y="3014677"/>
                  </a:lnTo>
                </a:path>
              </a:pathLst>
            </a:custGeom>
            <a:ln w="88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748678" y="3027741"/>
              <a:ext cx="4262755" cy="656590"/>
            </a:xfrm>
            <a:custGeom>
              <a:avLst/>
              <a:gdLst/>
              <a:ahLst/>
              <a:cxnLst/>
              <a:rect l="l" t="t" r="r" b="b"/>
              <a:pathLst>
                <a:path w="4262755" h="656589">
                  <a:moveTo>
                    <a:pt x="0" y="656076"/>
                  </a:moveTo>
                  <a:lnTo>
                    <a:pt x="469446" y="541003"/>
                  </a:lnTo>
                </a:path>
                <a:path w="4262755" h="656589">
                  <a:moveTo>
                    <a:pt x="469446" y="541003"/>
                  </a:moveTo>
                  <a:lnTo>
                    <a:pt x="948084" y="425730"/>
                  </a:lnTo>
                </a:path>
                <a:path w="4262755" h="656589">
                  <a:moveTo>
                    <a:pt x="948084" y="425730"/>
                  </a:moveTo>
                  <a:lnTo>
                    <a:pt x="1417930" y="328138"/>
                  </a:lnTo>
                </a:path>
                <a:path w="4262755" h="656589">
                  <a:moveTo>
                    <a:pt x="1417930" y="328138"/>
                  </a:moveTo>
                  <a:lnTo>
                    <a:pt x="1896468" y="248226"/>
                  </a:lnTo>
                </a:path>
                <a:path w="4262755" h="656589">
                  <a:moveTo>
                    <a:pt x="1896468" y="248226"/>
                  </a:moveTo>
                  <a:lnTo>
                    <a:pt x="2366014" y="186294"/>
                  </a:lnTo>
                </a:path>
                <a:path w="4262755" h="656589">
                  <a:moveTo>
                    <a:pt x="2366014" y="186294"/>
                  </a:moveTo>
                  <a:lnTo>
                    <a:pt x="2844652" y="124163"/>
                  </a:lnTo>
                </a:path>
                <a:path w="4262755" h="656589">
                  <a:moveTo>
                    <a:pt x="2844652" y="124163"/>
                  </a:moveTo>
                  <a:lnTo>
                    <a:pt x="3314398" y="71021"/>
                  </a:lnTo>
                </a:path>
                <a:path w="4262755" h="656589">
                  <a:moveTo>
                    <a:pt x="3314398" y="71021"/>
                  </a:moveTo>
                  <a:lnTo>
                    <a:pt x="3793036" y="35361"/>
                  </a:lnTo>
                </a:path>
                <a:path w="4262755" h="656589">
                  <a:moveTo>
                    <a:pt x="3793036" y="35361"/>
                  </a:moveTo>
                  <a:lnTo>
                    <a:pt x="4262582" y="0"/>
                  </a:lnTo>
                </a:path>
              </a:pathLst>
            </a:custGeom>
            <a:ln w="26547">
              <a:solidFill>
                <a:srgbClr val="FF66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686438" y="2832556"/>
              <a:ext cx="115570" cy="115570"/>
            </a:xfrm>
            <a:custGeom>
              <a:avLst/>
              <a:gdLst/>
              <a:ahLst/>
              <a:cxnLst/>
              <a:rect l="l" t="t" r="r" b="b"/>
              <a:pathLst>
                <a:path w="115569" h="115569">
                  <a:moveTo>
                    <a:pt x="115288" y="0"/>
                  </a:moveTo>
                  <a:lnTo>
                    <a:pt x="0" y="0"/>
                  </a:lnTo>
                  <a:lnTo>
                    <a:pt x="0" y="115272"/>
                  </a:lnTo>
                  <a:lnTo>
                    <a:pt x="115288" y="115272"/>
                  </a:lnTo>
                  <a:lnTo>
                    <a:pt x="115288" y="0"/>
                  </a:lnTo>
                  <a:close/>
                </a:path>
              </a:pathLst>
            </a:custGeom>
            <a:solidFill>
              <a:srgbClr val="0066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686438" y="2832556"/>
              <a:ext cx="115570" cy="115570"/>
            </a:xfrm>
            <a:custGeom>
              <a:avLst/>
              <a:gdLst/>
              <a:ahLst/>
              <a:cxnLst/>
              <a:rect l="l" t="t" r="r" b="b"/>
              <a:pathLst>
                <a:path w="115569" h="115569">
                  <a:moveTo>
                    <a:pt x="0" y="115272"/>
                  </a:moveTo>
                  <a:lnTo>
                    <a:pt x="115288" y="115272"/>
                  </a:lnTo>
                  <a:lnTo>
                    <a:pt x="115288" y="0"/>
                  </a:lnTo>
                  <a:lnTo>
                    <a:pt x="0" y="0"/>
                  </a:lnTo>
                  <a:lnTo>
                    <a:pt x="0" y="115272"/>
                  </a:lnTo>
                  <a:close/>
                </a:path>
              </a:pathLst>
            </a:custGeom>
            <a:ln w="8849">
              <a:solidFill>
                <a:srgbClr val="0066C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77617" y="3612966"/>
              <a:ext cx="150712" cy="150692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47364" y="3497693"/>
              <a:ext cx="150712" cy="150692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26001" y="3382420"/>
              <a:ext cx="150712" cy="150692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95548" y="3284828"/>
              <a:ext cx="150612" cy="150692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74185" y="3205016"/>
              <a:ext cx="150612" cy="150892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43932" y="3142984"/>
              <a:ext cx="150712" cy="150692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22569" y="3080853"/>
              <a:ext cx="150612" cy="150892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992016" y="3027711"/>
              <a:ext cx="150712" cy="150692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470653" y="2992350"/>
              <a:ext cx="150712" cy="150692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940500" y="2956690"/>
              <a:ext cx="150612" cy="150992"/>
            </a:xfrm>
            <a:prstGeom prst="rect">
              <a:avLst/>
            </a:prstGeom>
          </p:spPr>
        </p:pic>
      </p:grpSp>
      <p:sp>
        <p:nvSpPr>
          <p:cNvPr id="20" name="object 20" descr=""/>
          <p:cNvSpPr txBox="1"/>
          <p:nvPr/>
        </p:nvSpPr>
        <p:spPr>
          <a:xfrm>
            <a:off x="2475276" y="2199220"/>
            <a:ext cx="1786889" cy="1854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1050" spc="-25" b="1">
                <a:latin typeface="Arial"/>
                <a:cs typeface="Arial"/>
              </a:rPr>
              <a:t>Comparison</a:t>
            </a:r>
            <a:r>
              <a:rPr dirty="0" sz="1050" spc="-35" b="1">
                <a:latin typeface="Arial"/>
                <a:cs typeface="Arial"/>
              </a:rPr>
              <a:t> </a:t>
            </a:r>
            <a:r>
              <a:rPr dirty="0" sz="1050" b="1">
                <a:latin typeface="Arial"/>
                <a:cs typeface="Arial"/>
              </a:rPr>
              <a:t>of</a:t>
            </a:r>
            <a:r>
              <a:rPr dirty="0" sz="1050" spc="-15" b="1">
                <a:latin typeface="Arial"/>
                <a:cs typeface="Arial"/>
              </a:rPr>
              <a:t> </a:t>
            </a:r>
            <a:r>
              <a:rPr dirty="0" sz="1050" spc="-10" b="1">
                <a:latin typeface="Arial"/>
                <a:cs typeface="Arial"/>
              </a:rPr>
              <a:t>NPV</a:t>
            </a:r>
            <a:r>
              <a:rPr dirty="0" sz="1050" spc="-85" b="1">
                <a:latin typeface="Arial"/>
                <a:cs typeface="Arial"/>
              </a:rPr>
              <a:t> </a:t>
            </a:r>
            <a:r>
              <a:rPr dirty="0" sz="1050" b="1">
                <a:latin typeface="Arial"/>
                <a:cs typeface="Arial"/>
              </a:rPr>
              <a:t>of</a:t>
            </a:r>
            <a:r>
              <a:rPr dirty="0" sz="1050" spc="-15" b="1">
                <a:latin typeface="Arial"/>
                <a:cs typeface="Arial"/>
              </a:rPr>
              <a:t> </a:t>
            </a:r>
            <a:r>
              <a:rPr dirty="0" sz="1050" spc="-10" b="1">
                <a:latin typeface="Arial"/>
                <a:cs typeface="Arial"/>
              </a:rPr>
              <a:t>Costs</a:t>
            </a:r>
            <a:endParaRPr sz="1050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720601" y="4220862"/>
            <a:ext cx="469900" cy="143891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800" spc="-10" b="1">
                <a:latin typeface="Arial"/>
                <a:cs typeface="Arial"/>
              </a:rPr>
              <a:t>6.00E+05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5"/>
              </a:spcBef>
            </a:pP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dirty="0" sz="800" spc="-10" b="1">
                <a:latin typeface="Arial"/>
                <a:cs typeface="Arial"/>
              </a:rPr>
              <a:t>4.00E+05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20"/>
              </a:spcBef>
            </a:pP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dirty="0" sz="800" spc="-10" b="1">
                <a:latin typeface="Arial"/>
                <a:cs typeface="Arial"/>
              </a:rPr>
              <a:t>2.00E+05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0"/>
              </a:spcBef>
            </a:pP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dirty="0" sz="800" spc="-10" b="1">
                <a:latin typeface="Arial"/>
                <a:cs typeface="Arial"/>
              </a:rPr>
              <a:t>0.00E+00</a:t>
            </a:r>
            <a:endParaRPr sz="800">
              <a:latin typeface="Arial"/>
              <a:cs typeface="Arial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720601" y="3786340"/>
            <a:ext cx="469900" cy="1536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800" spc="-10" b="1">
                <a:latin typeface="Arial"/>
                <a:cs typeface="Arial"/>
              </a:rPr>
              <a:t>8.00E+05</a:t>
            </a:r>
            <a:endParaRPr sz="800">
              <a:latin typeface="Arial"/>
              <a:cs typeface="Arial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720601" y="2500858"/>
            <a:ext cx="469900" cy="101346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800" spc="-10" b="1">
                <a:latin typeface="Arial"/>
                <a:cs typeface="Arial"/>
              </a:rPr>
              <a:t>1.40E+06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0"/>
              </a:spcBef>
            </a:pP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dirty="0" sz="800" spc="-10" b="1">
                <a:latin typeface="Arial"/>
                <a:cs typeface="Arial"/>
              </a:rPr>
              <a:t>1.20E+06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25"/>
              </a:spcBef>
            </a:pP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dirty="0" sz="800" spc="-10" b="1">
                <a:latin typeface="Arial"/>
                <a:cs typeface="Arial"/>
              </a:rPr>
              <a:t>1.00E+06</a:t>
            </a:r>
            <a:endParaRPr sz="800">
              <a:latin typeface="Arial"/>
              <a:cs typeface="Arial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1243466" y="5675009"/>
            <a:ext cx="72390" cy="1536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800" spc="-50" b="1">
                <a:latin typeface="Arial"/>
                <a:cs typeface="Arial"/>
              </a:rPr>
              <a:t>0</a:t>
            </a:r>
            <a:endParaRPr sz="800">
              <a:latin typeface="Arial"/>
              <a:cs typeface="Arial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1722103" y="5675009"/>
            <a:ext cx="72390" cy="1536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800" spc="-50" b="1">
                <a:latin typeface="Arial"/>
                <a:cs typeface="Arial"/>
              </a:rPr>
              <a:t>1</a:t>
            </a:r>
            <a:endParaRPr sz="800">
              <a:latin typeface="Arial"/>
              <a:cs typeface="Arial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2191650" y="5675009"/>
            <a:ext cx="72390" cy="1536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800" spc="-50" b="1">
                <a:latin typeface="Arial"/>
                <a:cs typeface="Arial"/>
              </a:rPr>
              <a:t>2</a:t>
            </a:r>
            <a:endParaRPr sz="800">
              <a:latin typeface="Arial"/>
              <a:cs typeface="Arial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2670287" y="5675009"/>
            <a:ext cx="72390" cy="1536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800" spc="-50" b="1">
                <a:latin typeface="Arial"/>
                <a:cs typeface="Arial"/>
              </a:rPr>
              <a:t>3</a:t>
            </a:r>
            <a:endParaRPr sz="800">
              <a:latin typeface="Arial"/>
              <a:cs typeface="Arial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3140034" y="5675009"/>
            <a:ext cx="72390" cy="1536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800" spc="-50" b="1">
                <a:latin typeface="Arial"/>
                <a:cs typeface="Arial"/>
              </a:rPr>
              <a:t>4</a:t>
            </a:r>
            <a:endParaRPr sz="800">
              <a:latin typeface="Arial"/>
              <a:cs typeface="Arial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4088118" y="5675009"/>
            <a:ext cx="72390" cy="1536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800" spc="-50" b="1">
                <a:latin typeface="Arial"/>
                <a:cs typeface="Arial"/>
              </a:rPr>
              <a:t>6</a:t>
            </a:r>
            <a:endParaRPr sz="800">
              <a:latin typeface="Arial"/>
              <a:cs typeface="Arial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4566756" y="5675009"/>
            <a:ext cx="72390" cy="1536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800" spc="-50" b="1">
                <a:latin typeface="Arial"/>
                <a:cs typeface="Arial"/>
              </a:rPr>
              <a:t>7</a:t>
            </a:r>
            <a:endParaRPr sz="800">
              <a:latin typeface="Arial"/>
              <a:cs typeface="Arial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5036602" y="5675009"/>
            <a:ext cx="72390" cy="1536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800" spc="-50" b="1">
                <a:latin typeface="Arial"/>
                <a:cs typeface="Arial"/>
              </a:rPr>
              <a:t>8</a:t>
            </a:r>
            <a:endParaRPr sz="800">
              <a:latin typeface="Arial"/>
              <a:cs typeface="Arial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5515140" y="5675009"/>
            <a:ext cx="72390" cy="1536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800" spc="-50" b="1">
                <a:latin typeface="Arial"/>
                <a:cs typeface="Arial"/>
              </a:rPr>
              <a:t>9</a:t>
            </a:r>
            <a:endParaRPr sz="800">
              <a:latin typeface="Arial"/>
              <a:cs typeface="Arial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5949320" y="5675009"/>
            <a:ext cx="137160" cy="1536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800" spc="-25" b="1">
                <a:latin typeface="Arial"/>
                <a:cs typeface="Arial"/>
              </a:rPr>
              <a:t>10</a:t>
            </a:r>
            <a:endParaRPr sz="800">
              <a:latin typeface="Arial"/>
              <a:cs typeface="Arial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3494491" y="5607573"/>
            <a:ext cx="302260" cy="415925"/>
          </a:xfrm>
          <a:prstGeom prst="rect">
            <a:avLst/>
          </a:prstGeom>
        </p:spPr>
        <p:txBody>
          <a:bodyPr wrap="square" lIns="0" tIns="85090" rIns="0" bIns="0" rtlCol="0" vert="horz">
            <a:spAutoFit/>
          </a:bodyPr>
          <a:lstStyle/>
          <a:p>
            <a:pPr algn="ctr" marL="5715">
              <a:lnSpc>
                <a:spcPct val="100000"/>
              </a:lnSpc>
              <a:spcBef>
                <a:spcPts val="670"/>
              </a:spcBef>
            </a:pPr>
            <a:r>
              <a:rPr dirty="0" sz="800" spc="-50" b="1">
                <a:latin typeface="Arial"/>
                <a:cs typeface="Arial"/>
              </a:rPr>
              <a:t>5</a:t>
            </a:r>
            <a:endParaRPr sz="800">
              <a:latin typeface="Arial"/>
              <a:cs typeface="Arial"/>
            </a:endParaRPr>
          </a:p>
          <a:p>
            <a:pPr algn="ctr" marR="5080">
              <a:lnSpc>
                <a:spcPct val="100000"/>
              </a:lnSpc>
              <a:spcBef>
                <a:spcPts val="575"/>
              </a:spcBef>
            </a:pPr>
            <a:r>
              <a:rPr dirty="0" sz="800" spc="-10" b="1">
                <a:latin typeface="Arial"/>
                <a:cs typeface="Arial"/>
              </a:rPr>
              <a:t>Years</a:t>
            </a:r>
            <a:endParaRPr sz="800">
              <a:latin typeface="Arial"/>
              <a:cs typeface="Arial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531644" y="3729027"/>
            <a:ext cx="144780" cy="695325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800" b="1">
                <a:latin typeface="Arial"/>
                <a:cs typeface="Arial"/>
              </a:rPr>
              <a:t>NPV</a:t>
            </a:r>
            <a:r>
              <a:rPr dirty="0" sz="800" spc="25" b="1">
                <a:latin typeface="Arial"/>
                <a:cs typeface="Arial"/>
              </a:rPr>
              <a:t> </a:t>
            </a:r>
            <a:r>
              <a:rPr dirty="0" sz="800" b="1">
                <a:latin typeface="Arial"/>
                <a:cs typeface="Arial"/>
              </a:rPr>
              <a:t>of</a:t>
            </a:r>
            <a:r>
              <a:rPr dirty="0" sz="800" spc="35" b="1">
                <a:latin typeface="Arial"/>
                <a:cs typeface="Arial"/>
              </a:rPr>
              <a:t> </a:t>
            </a:r>
            <a:r>
              <a:rPr dirty="0" sz="800" spc="-10" b="1">
                <a:latin typeface="Arial"/>
                <a:cs typeface="Arial"/>
              </a:rPr>
              <a:t>Costs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36" name="object 36" descr=""/>
          <p:cNvGrpSpPr/>
          <p:nvPr/>
        </p:nvGrpSpPr>
        <p:grpSpPr>
          <a:xfrm>
            <a:off x="4207853" y="3714963"/>
            <a:ext cx="1719580" cy="363855"/>
            <a:chOff x="4207853" y="3714963"/>
            <a:chExt cx="1719580" cy="363855"/>
          </a:xfrm>
        </p:grpSpPr>
        <p:sp>
          <p:nvSpPr>
            <p:cNvPr id="37" name="object 37" descr=""/>
            <p:cNvSpPr/>
            <p:nvPr/>
          </p:nvSpPr>
          <p:spPr>
            <a:xfrm>
              <a:off x="4212298" y="3719408"/>
              <a:ext cx="1710689" cy="354965"/>
            </a:xfrm>
            <a:custGeom>
              <a:avLst/>
              <a:gdLst/>
              <a:ahLst/>
              <a:cxnLst/>
              <a:rect l="l" t="t" r="r" b="b"/>
              <a:pathLst>
                <a:path w="1710689" h="354964">
                  <a:moveTo>
                    <a:pt x="0" y="354679"/>
                  </a:moveTo>
                  <a:lnTo>
                    <a:pt x="1710447" y="354679"/>
                  </a:lnTo>
                  <a:lnTo>
                    <a:pt x="1710447" y="0"/>
                  </a:lnTo>
                  <a:lnTo>
                    <a:pt x="0" y="0"/>
                  </a:lnTo>
                  <a:lnTo>
                    <a:pt x="0" y="354679"/>
                  </a:lnTo>
                  <a:close/>
                </a:path>
              </a:pathLst>
            </a:custGeom>
            <a:ln w="88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4345269" y="3781356"/>
              <a:ext cx="62230" cy="62230"/>
            </a:xfrm>
            <a:custGeom>
              <a:avLst/>
              <a:gdLst/>
              <a:ahLst/>
              <a:cxnLst/>
              <a:rect l="l" t="t" r="r" b="b"/>
              <a:pathLst>
                <a:path w="62229" h="62229">
                  <a:moveTo>
                    <a:pt x="61948" y="0"/>
                  </a:moveTo>
                  <a:lnTo>
                    <a:pt x="0" y="0"/>
                  </a:lnTo>
                  <a:lnTo>
                    <a:pt x="0" y="62185"/>
                  </a:lnTo>
                  <a:lnTo>
                    <a:pt x="61948" y="62185"/>
                  </a:lnTo>
                  <a:lnTo>
                    <a:pt x="61948" y="0"/>
                  </a:lnTo>
                  <a:close/>
                </a:path>
              </a:pathLst>
            </a:custGeom>
            <a:solidFill>
              <a:srgbClr val="0066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4345269" y="3781356"/>
              <a:ext cx="62230" cy="62230"/>
            </a:xfrm>
            <a:custGeom>
              <a:avLst/>
              <a:gdLst/>
              <a:ahLst/>
              <a:cxnLst/>
              <a:rect l="l" t="t" r="r" b="b"/>
              <a:pathLst>
                <a:path w="62229" h="62229">
                  <a:moveTo>
                    <a:pt x="0" y="62185"/>
                  </a:moveTo>
                  <a:lnTo>
                    <a:pt x="61948" y="62185"/>
                  </a:lnTo>
                  <a:lnTo>
                    <a:pt x="61948" y="0"/>
                  </a:lnTo>
                  <a:lnTo>
                    <a:pt x="0" y="0"/>
                  </a:lnTo>
                  <a:lnTo>
                    <a:pt x="0" y="62185"/>
                  </a:lnTo>
                  <a:close/>
                </a:path>
              </a:pathLst>
            </a:custGeom>
            <a:ln w="8849">
              <a:solidFill>
                <a:srgbClr val="0066C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0" name="object 40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256555" y="3949995"/>
              <a:ext cx="248260" cy="79571"/>
            </a:xfrm>
            <a:prstGeom prst="rect">
              <a:avLst/>
            </a:prstGeom>
          </p:spPr>
        </p:pic>
      </p:grpSp>
      <p:sp>
        <p:nvSpPr>
          <p:cNvPr id="41" name="object 41" descr=""/>
          <p:cNvSpPr txBox="1"/>
          <p:nvPr/>
        </p:nvSpPr>
        <p:spPr>
          <a:xfrm>
            <a:off x="4531390" y="3683814"/>
            <a:ext cx="1371600" cy="380365"/>
          </a:xfrm>
          <a:prstGeom prst="rect">
            <a:avLst/>
          </a:prstGeom>
        </p:spPr>
        <p:txBody>
          <a:bodyPr wrap="square" lIns="0" tIns="666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25"/>
              </a:spcBef>
            </a:pPr>
            <a:r>
              <a:rPr dirty="0" sz="800">
                <a:latin typeface="Arial MT"/>
                <a:cs typeface="Arial MT"/>
              </a:rPr>
              <a:t>Do</a:t>
            </a:r>
            <a:r>
              <a:rPr dirty="0" sz="800" spc="65">
                <a:latin typeface="Arial MT"/>
                <a:cs typeface="Arial MT"/>
              </a:rPr>
              <a:t> </a:t>
            </a:r>
            <a:r>
              <a:rPr dirty="0" sz="800" spc="-10">
                <a:latin typeface="Arial MT"/>
                <a:cs typeface="Arial MT"/>
              </a:rPr>
              <a:t>Nothing</a:t>
            </a:r>
            <a:endParaRPr sz="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34"/>
              </a:spcBef>
            </a:pPr>
            <a:r>
              <a:rPr dirty="0" sz="800">
                <a:latin typeface="Arial MT"/>
                <a:cs typeface="Arial MT"/>
              </a:rPr>
              <a:t>Intervention</a:t>
            </a:r>
            <a:r>
              <a:rPr dirty="0" sz="800" spc="95">
                <a:latin typeface="Arial MT"/>
                <a:cs typeface="Arial MT"/>
              </a:rPr>
              <a:t> </a:t>
            </a:r>
            <a:r>
              <a:rPr dirty="0" sz="800">
                <a:latin typeface="Arial MT"/>
                <a:cs typeface="Arial MT"/>
              </a:rPr>
              <a:t>-</a:t>
            </a:r>
            <a:r>
              <a:rPr dirty="0" sz="800" spc="65">
                <a:latin typeface="Arial MT"/>
                <a:cs typeface="Arial MT"/>
              </a:rPr>
              <a:t> </a:t>
            </a:r>
            <a:r>
              <a:rPr dirty="0" sz="800">
                <a:latin typeface="Arial MT"/>
                <a:cs typeface="Arial MT"/>
              </a:rPr>
              <a:t>NPV</a:t>
            </a:r>
            <a:r>
              <a:rPr dirty="0" sz="800" spc="-35">
                <a:latin typeface="Arial MT"/>
                <a:cs typeface="Arial MT"/>
              </a:rPr>
              <a:t> </a:t>
            </a:r>
            <a:r>
              <a:rPr dirty="0" sz="800">
                <a:latin typeface="Arial MT"/>
                <a:cs typeface="Arial MT"/>
              </a:rPr>
              <a:t>June</a:t>
            </a:r>
            <a:r>
              <a:rPr dirty="0" sz="800" spc="95">
                <a:latin typeface="Arial MT"/>
                <a:cs typeface="Arial MT"/>
              </a:rPr>
              <a:t> </a:t>
            </a:r>
            <a:r>
              <a:rPr dirty="0" sz="800" spc="-20">
                <a:latin typeface="Arial MT"/>
                <a:cs typeface="Arial MT"/>
              </a:rPr>
              <a:t>30th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42" name="object 42" descr=""/>
          <p:cNvSpPr/>
          <p:nvPr/>
        </p:nvSpPr>
        <p:spPr>
          <a:xfrm>
            <a:off x="295073" y="2114410"/>
            <a:ext cx="6053455" cy="4140835"/>
          </a:xfrm>
          <a:custGeom>
            <a:avLst/>
            <a:gdLst/>
            <a:ahLst/>
            <a:cxnLst/>
            <a:rect l="l" t="t" r="r" b="b"/>
            <a:pathLst>
              <a:path w="6053455" h="4140835">
                <a:moveTo>
                  <a:pt x="0" y="4140836"/>
                </a:moveTo>
                <a:lnTo>
                  <a:pt x="6052953" y="4140836"/>
                </a:lnTo>
                <a:lnTo>
                  <a:pt x="6052953" y="0"/>
                </a:lnTo>
                <a:lnTo>
                  <a:pt x="0" y="0"/>
                </a:lnTo>
                <a:lnTo>
                  <a:pt x="0" y="4140836"/>
                </a:lnTo>
                <a:close/>
              </a:path>
            </a:pathLst>
          </a:custGeom>
          <a:ln w="884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43" name="object 43" descr=""/>
          <p:cNvGraphicFramePr>
            <a:graphicFrameLocks noGrp="1"/>
          </p:cNvGraphicFramePr>
          <p:nvPr/>
        </p:nvGraphicFramePr>
        <p:xfrm>
          <a:off x="6562256" y="2101584"/>
          <a:ext cx="2301240" cy="33870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9805"/>
                <a:gridCol w="1228090"/>
              </a:tblGrid>
              <a:tr h="286385">
                <a:tc gridSpan="2">
                  <a:txBody>
                    <a:bodyPr/>
                    <a:lstStyle/>
                    <a:p>
                      <a:pPr marL="99250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450" b="1">
                          <a:latin typeface="Times New Roman"/>
                          <a:cs typeface="Times New Roman"/>
                        </a:rPr>
                        <a:t>NPV</a:t>
                      </a:r>
                      <a:r>
                        <a:rPr dirty="0" sz="1450" spc="-3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10" b="1">
                          <a:latin typeface="Times New Roman"/>
                          <a:cs typeface="Times New Roman"/>
                        </a:rPr>
                        <a:t>[US$]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175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81305">
                <a:tc>
                  <a:txBody>
                    <a:bodyPr/>
                    <a:lstStyle/>
                    <a:p>
                      <a:pPr marL="12700">
                        <a:lnSpc>
                          <a:spcPts val="1705"/>
                        </a:lnSpc>
                      </a:pPr>
                      <a:r>
                        <a:rPr dirty="0" sz="1450" b="1">
                          <a:latin typeface="Times New Roman"/>
                          <a:cs typeface="Times New Roman"/>
                        </a:rPr>
                        <a:t>Do</a:t>
                      </a:r>
                      <a:r>
                        <a:rPr dirty="0" sz="1450" spc="-10" b="1">
                          <a:latin typeface="Times New Roman"/>
                          <a:cs typeface="Times New Roman"/>
                        </a:rPr>
                        <a:t> Nothing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0">
                        <a:lnSpc>
                          <a:spcPts val="1670"/>
                        </a:lnSpc>
                      </a:pPr>
                      <a:r>
                        <a:rPr dirty="0" sz="14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450" spc="3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10">
                          <a:latin typeface="Times New Roman"/>
                          <a:cs typeface="Times New Roman"/>
                        </a:rPr>
                        <a:t>1,256,026.86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1305">
                <a:tc>
                  <a:txBody>
                    <a:bodyPr/>
                    <a:lstStyle/>
                    <a:p>
                      <a:pPr marL="12700">
                        <a:lnSpc>
                          <a:spcPts val="1705"/>
                        </a:lnSpc>
                      </a:pPr>
                      <a:r>
                        <a:rPr dirty="0" sz="14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450" spc="-2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50" b="1">
                          <a:latin typeface="Times New Roman"/>
                          <a:cs typeface="Times New Roman"/>
                        </a:rPr>
                        <a:t>1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0">
                        <a:lnSpc>
                          <a:spcPts val="1670"/>
                        </a:lnSpc>
                        <a:tabLst>
                          <a:tab pos="366395" algn="l"/>
                        </a:tabLst>
                      </a:pPr>
                      <a:r>
                        <a:rPr dirty="0" sz="1450" spc="-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45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450" spc="-10">
                          <a:latin typeface="Times New Roman"/>
                          <a:cs typeface="Times New Roman"/>
                        </a:rPr>
                        <a:t>887,754.65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1940">
                <a:tc>
                  <a:txBody>
                    <a:bodyPr/>
                    <a:lstStyle/>
                    <a:p>
                      <a:pPr marL="12700">
                        <a:lnSpc>
                          <a:spcPts val="1705"/>
                        </a:lnSpc>
                      </a:pPr>
                      <a:r>
                        <a:rPr dirty="0" sz="14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450" spc="-2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50" b="1">
                          <a:latin typeface="Times New Roman"/>
                          <a:cs typeface="Times New Roman"/>
                        </a:rPr>
                        <a:t>2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0">
                        <a:lnSpc>
                          <a:spcPts val="1670"/>
                        </a:lnSpc>
                        <a:tabLst>
                          <a:tab pos="366395" algn="l"/>
                        </a:tabLst>
                      </a:pPr>
                      <a:r>
                        <a:rPr dirty="0" sz="1450" spc="-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45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450" spc="-10">
                          <a:latin typeface="Times New Roman"/>
                          <a:cs typeface="Times New Roman"/>
                        </a:rPr>
                        <a:t>943,126.94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3210">
                <a:tc>
                  <a:txBody>
                    <a:bodyPr/>
                    <a:lstStyle/>
                    <a:p>
                      <a:pPr marL="12700">
                        <a:lnSpc>
                          <a:spcPts val="1705"/>
                        </a:lnSpc>
                      </a:pPr>
                      <a:r>
                        <a:rPr dirty="0" sz="14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450" spc="-2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50" b="1">
                          <a:latin typeface="Times New Roman"/>
                          <a:cs typeface="Times New Roman"/>
                        </a:rPr>
                        <a:t>3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0">
                        <a:lnSpc>
                          <a:spcPts val="1670"/>
                        </a:lnSpc>
                        <a:tabLst>
                          <a:tab pos="366395" algn="l"/>
                        </a:tabLst>
                      </a:pPr>
                      <a:r>
                        <a:rPr dirty="0" sz="1450" spc="-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45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450" spc="-10">
                          <a:latin typeface="Times New Roman"/>
                          <a:cs typeface="Times New Roman"/>
                        </a:rPr>
                        <a:t>996,857.66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0670">
                <a:tc>
                  <a:txBody>
                    <a:bodyPr/>
                    <a:lstStyle/>
                    <a:p>
                      <a:pPr marL="12700">
                        <a:lnSpc>
                          <a:spcPts val="1700"/>
                        </a:lnSpc>
                      </a:pPr>
                      <a:r>
                        <a:rPr dirty="0" sz="14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450" spc="-2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50" b="1">
                          <a:latin typeface="Times New Roman"/>
                          <a:cs typeface="Times New Roman"/>
                        </a:rPr>
                        <a:t>4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0">
                        <a:lnSpc>
                          <a:spcPts val="1670"/>
                        </a:lnSpc>
                      </a:pPr>
                      <a:r>
                        <a:rPr dirty="0" sz="14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450" spc="3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10">
                          <a:latin typeface="Times New Roman"/>
                          <a:cs typeface="Times New Roman"/>
                        </a:rPr>
                        <a:t>1,039,201.74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1305">
                <a:tc>
                  <a:txBody>
                    <a:bodyPr/>
                    <a:lstStyle/>
                    <a:p>
                      <a:pPr marL="12700">
                        <a:lnSpc>
                          <a:spcPts val="1705"/>
                        </a:lnSpc>
                      </a:pPr>
                      <a:r>
                        <a:rPr dirty="0" sz="14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450" spc="-2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50" b="1">
                          <a:latin typeface="Times New Roman"/>
                          <a:cs typeface="Times New Roman"/>
                        </a:rPr>
                        <a:t>5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0">
                        <a:lnSpc>
                          <a:spcPts val="1670"/>
                        </a:lnSpc>
                      </a:pPr>
                      <a:r>
                        <a:rPr dirty="0" sz="14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450" spc="3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10">
                          <a:latin typeface="Times New Roman"/>
                          <a:cs typeface="Times New Roman"/>
                        </a:rPr>
                        <a:t>1,075,995.72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1305">
                <a:tc>
                  <a:txBody>
                    <a:bodyPr/>
                    <a:lstStyle/>
                    <a:p>
                      <a:pPr marL="12700">
                        <a:lnSpc>
                          <a:spcPts val="1705"/>
                        </a:lnSpc>
                      </a:pPr>
                      <a:r>
                        <a:rPr dirty="0" sz="14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450" spc="-2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50" b="1">
                          <a:latin typeface="Times New Roman"/>
                          <a:cs typeface="Times New Roman"/>
                        </a:rPr>
                        <a:t>6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0">
                        <a:lnSpc>
                          <a:spcPts val="1670"/>
                        </a:lnSpc>
                      </a:pPr>
                      <a:r>
                        <a:rPr dirty="0" sz="14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450" spc="3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10">
                          <a:latin typeface="Times New Roman"/>
                          <a:cs typeface="Times New Roman"/>
                        </a:rPr>
                        <a:t>1,107,733.03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1305">
                <a:tc>
                  <a:txBody>
                    <a:bodyPr/>
                    <a:lstStyle/>
                    <a:p>
                      <a:pPr marL="12700">
                        <a:lnSpc>
                          <a:spcPts val="1705"/>
                        </a:lnSpc>
                      </a:pPr>
                      <a:r>
                        <a:rPr dirty="0" sz="14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450" spc="-2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50" b="1">
                          <a:latin typeface="Times New Roman"/>
                          <a:cs typeface="Times New Roman"/>
                        </a:rPr>
                        <a:t>7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0">
                        <a:lnSpc>
                          <a:spcPts val="1670"/>
                        </a:lnSpc>
                      </a:pPr>
                      <a:r>
                        <a:rPr dirty="0" sz="14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450" spc="3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10">
                          <a:latin typeface="Times New Roman"/>
                          <a:cs typeface="Times New Roman"/>
                        </a:rPr>
                        <a:t>1,135,129.21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1305">
                <a:tc>
                  <a:txBody>
                    <a:bodyPr/>
                    <a:lstStyle/>
                    <a:p>
                      <a:pPr marL="12700">
                        <a:lnSpc>
                          <a:spcPts val="1705"/>
                        </a:lnSpc>
                      </a:pPr>
                      <a:r>
                        <a:rPr dirty="0" sz="14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450" spc="-2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50" b="1">
                          <a:latin typeface="Times New Roman"/>
                          <a:cs typeface="Times New Roman"/>
                        </a:rPr>
                        <a:t>8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0">
                        <a:lnSpc>
                          <a:spcPts val="1670"/>
                        </a:lnSpc>
                      </a:pPr>
                      <a:r>
                        <a:rPr dirty="0" sz="14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450" spc="3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10">
                          <a:latin typeface="Times New Roman"/>
                          <a:cs typeface="Times New Roman"/>
                        </a:rPr>
                        <a:t>1,158,605.58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1305">
                <a:tc>
                  <a:txBody>
                    <a:bodyPr/>
                    <a:lstStyle/>
                    <a:p>
                      <a:pPr marL="12700">
                        <a:lnSpc>
                          <a:spcPts val="1705"/>
                        </a:lnSpc>
                      </a:pPr>
                      <a:r>
                        <a:rPr dirty="0" sz="14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450" spc="-2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50" b="1">
                          <a:latin typeface="Times New Roman"/>
                          <a:cs typeface="Times New Roman"/>
                        </a:rPr>
                        <a:t>9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0">
                        <a:lnSpc>
                          <a:spcPts val="1670"/>
                        </a:lnSpc>
                      </a:pPr>
                      <a:r>
                        <a:rPr dirty="0" sz="14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450" spc="3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10">
                          <a:latin typeface="Times New Roman"/>
                          <a:cs typeface="Times New Roman"/>
                        </a:rPr>
                        <a:t>1,178,469.70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12700">
                        <a:lnSpc>
                          <a:spcPts val="1705"/>
                        </a:lnSpc>
                      </a:pPr>
                      <a:r>
                        <a:rPr dirty="0" sz="14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450" spc="-2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25" b="1">
                          <a:latin typeface="Times New Roman"/>
                          <a:cs typeface="Times New Roman"/>
                        </a:rPr>
                        <a:t>10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0">
                        <a:lnSpc>
                          <a:spcPts val="1670"/>
                        </a:lnSpc>
                      </a:pPr>
                      <a:r>
                        <a:rPr dirty="0" sz="14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450" spc="3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10">
                          <a:latin typeface="Times New Roman"/>
                          <a:cs typeface="Times New Roman"/>
                        </a:rPr>
                        <a:t>1,195,389.34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5" name="object 4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sp>
        <p:nvSpPr>
          <p:cNvPr id="44" name="object 4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40460" algn="l"/>
              </a:tabLst>
            </a:pPr>
            <a:r>
              <a:rPr dirty="0" spc="-10"/>
              <a:t>ANEXO:</a:t>
            </a:r>
            <a:r>
              <a:rPr dirty="0"/>
              <a:t>	CÁLCULO</a:t>
            </a:r>
            <a:r>
              <a:rPr dirty="0" spc="-100"/>
              <a:t> </a:t>
            </a:r>
            <a:r>
              <a:rPr dirty="0"/>
              <a:t>DEL</a:t>
            </a:r>
            <a:r>
              <a:rPr dirty="0" spc="-105"/>
              <a:t> </a:t>
            </a:r>
            <a:r>
              <a:rPr dirty="0" spc="-20"/>
              <a:t>VALOR</a:t>
            </a:r>
            <a:r>
              <a:rPr dirty="0" spc="-85"/>
              <a:t> </a:t>
            </a:r>
            <a:r>
              <a:rPr dirty="0"/>
              <a:t>PRESENTE</a:t>
            </a:r>
            <a:r>
              <a:rPr dirty="0" spc="-65"/>
              <a:t> </a:t>
            </a:r>
            <a:r>
              <a:rPr dirty="0" spc="-20"/>
              <a:t>NETO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78916" y="1345133"/>
            <a:ext cx="506984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02B82"/>
                </a:solidFill>
                <a:latin typeface="Arial"/>
                <a:cs typeface="Arial"/>
              </a:rPr>
              <a:t>Cálculo</a:t>
            </a:r>
            <a:r>
              <a:rPr dirty="0" sz="1800" spc="-45" b="1">
                <a:solidFill>
                  <a:srgbClr val="002B8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2B82"/>
                </a:solidFill>
                <a:latin typeface="Arial"/>
                <a:cs typeface="Arial"/>
              </a:rPr>
              <a:t>de</a:t>
            </a:r>
            <a:r>
              <a:rPr dirty="0" sz="1800" spc="-10" b="1">
                <a:solidFill>
                  <a:srgbClr val="002B8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2B82"/>
                </a:solidFill>
                <a:latin typeface="Arial"/>
                <a:cs typeface="Arial"/>
              </a:rPr>
              <a:t>VPN</a:t>
            </a:r>
            <a:r>
              <a:rPr dirty="0" sz="1800" spc="-20" b="1">
                <a:solidFill>
                  <a:srgbClr val="002B8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2B82"/>
                </a:solidFill>
                <a:latin typeface="Arial"/>
                <a:cs typeface="Arial"/>
              </a:rPr>
              <a:t>Subestación</a:t>
            </a:r>
            <a:r>
              <a:rPr dirty="0" sz="1800" spc="470" b="1">
                <a:solidFill>
                  <a:srgbClr val="002B82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2B82"/>
                </a:solidFill>
                <a:latin typeface="Arial"/>
                <a:cs typeface="Arial"/>
              </a:rPr>
              <a:t>HUANCAVELICA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290354" y="2135120"/>
            <a:ext cx="6024880" cy="4124960"/>
            <a:chOff x="290354" y="2135120"/>
            <a:chExt cx="6024880" cy="4124960"/>
          </a:xfrm>
        </p:grpSpPr>
        <p:sp>
          <p:nvSpPr>
            <p:cNvPr id="4" name="object 4" descr=""/>
            <p:cNvSpPr/>
            <p:nvPr/>
          </p:nvSpPr>
          <p:spPr>
            <a:xfrm>
              <a:off x="294799" y="2139565"/>
              <a:ext cx="6015990" cy="4116070"/>
            </a:xfrm>
            <a:custGeom>
              <a:avLst/>
              <a:gdLst/>
              <a:ahLst/>
              <a:cxnLst/>
              <a:rect l="l" t="t" r="r" b="b"/>
              <a:pathLst>
                <a:path w="6015990" h="4116070">
                  <a:moveTo>
                    <a:pt x="0" y="4116002"/>
                  </a:moveTo>
                  <a:lnTo>
                    <a:pt x="6015482" y="4116002"/>
                  </a:lnTo>
                  <a:lnTo>
                    <a:pt x="6015482" y="0"/>
                  </a:lnTo>
                  <a:lnTo>
                    <a:pt x="0" y="0"/>
                  </a:lnTo>
                  <a:lnTo>
                    <a:pt x="0" y="4116002"/>
                  </a:lnTo>
                  <a:close/>
                </a:path>
              </a:pathLst>
            </a:custGeom>
            <a:ln w="87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268095" y="2606649"/>
              <a:ext cx="4716780" cy="2983865"/>
            </a:xfrm>
            <a:custGeom>
              <a:avLst/>
              <a:gdLst/>
              <a:ahLst/>
              <a:cxnLst/>
              <a:rect l="l" t="t" r="r" b="b"/>
              <a:pathLst>
                <a:path w="4716780" h="2983865">
                  <a:moveTo>
                    <a:pt x="4703127" y="0"/>
                  </a:moveTo>
                  <a:lnTo>
                    <a:pt x="4240835" y="0"/>
                  </a:lnTo>
                  <a:lnTo>
                    <a:pt x="4240835" y="8788"/>
                  </a:lnTo>
                  <a:lnTo>
                    <a:pt x="4240835" y="502602"/>
                  </a:lnTo>
                  <a:lnTo>
                    <a:pt x="4240835" y="511403"/>
                  </a:lnTo>
                  <a:lnTo>
                    <a:pt x="4240835" y="996073"/>
                  </a:lnTo>
                  <a:lnTo>
                    <a:pt x="4240835" y="1004874"/>
                  </a:lnTo>
                  <a:lnTo>
                    <a:pt x="4240835" y="1498396"/>
                  </a:lnTo>
                  <a:lnTo>
                    <a:pt x="3774046" y="1498396"/>
                  </a:lnTo>
                  <a:lnTo>
                    <a:pt x="3774046" y="1004874"/>
                  </a:lnTo>
                  <a:lnTo>
                    <a:pt x="4240835" y="1004874"/>
                  </a:lnTo>
                  <a:lnTo>
                    <a:pt x="4240835" y="996073"/>
                  </a:lnTo>
                  <a:lnTo>
                    <a:pt x="3774046" y="996073"/>
                  </a:lnTo>
                  <a:lnTo>
                    <a:pt x="3774046" y="511403"/>
                  </a:lnTo>
                  <a:lnTo>
                    <a:pt x="4240835" y="511403"/>
                  </a:lnTo>
                  <a:lnTo>
                    <a:pt x="4240835" y="502602"/>
                  </a:lnTo>
                  <a:lnTo>
                    <a:pt x="3774046" y="502602"/>
                  </a:lnTo>
                  <a:lnTo>
                    <a:pt x="3774046" y="8788"/>
                  </a:lnTo>
                  <a:lnTo>
                    <a:pt x="4240835" y="8788"/>
                  </a:lnTo>
                  <a:lnTo>
                    <a:pt x="4240835" y="0"/>
                  </a:lnTo>
                  <a:lnTo>
                    <a:pt x="3765258" y="0"/>
                  </a:lnTo>
                  <a:lnTo>
                    <a:pt x="3765258" y="8788"/>
                  </a:lnTo>
                  <a:lnTo>
                    <a:pt x="3765258" y="502602"/>
                  </a:lnTo>
                  <a:lnTo>
                    <a:pt x="3765258" y="511403"/>
                  </a:lnTo>
                  <a:lnTo>
                    <a:pt x="3765258" y="996073"/>
                  </a:lnTo>
                  <a:lnTo>
                    <a:pt x="3765258" y="1004874"/>
                  </a:lnTo>
                  <a:lnTo>
                    <a:pt x="3765258" y="1498396"/>
                  </a:lnTo>
                  <a:lnTo>
                    <a:pt x="3307118" y="1498396"/>
                  </a:lnTo>
                  <a:lnTo>
                    <a:pt x="3307118" y="1004874"/>
                  </a:lnTo>
                  <a:lnTo>
                    <a:pt x="3765258" y="1004874"/>
                  </a:lnTo>
                  <a:lnTo>
                    <a:pt x="3765258" y="996073"/>
                  </a:lnTo>
                  <a:lnTo>
                    <a:pt x="3307118" y="996073"/>
                  </a:lnTo>
                  <a:lnTo>
                    <a:pt x="3307118" y="511403"/>
                  </a:lnTo>
                  <a:lnTo>
                    <a:pt x="3765258" y="511403"/>
                  </a:lnTo>
                  <a:lnTo>
                    <a:pt x="3765258" y="502602"/>
                  </a:lnTo>
                  <a:lnTo>
                    <a:pt x="3307118" y="502602"/>
                  </a:lnTo>
                  <a:lnTo>
                    <a:pt x="3307118" y="8788"/>
                  </a:lnTo>
                  <a:lnTo>
                    <a:pt x="3765258" y="8788"/>
                  </a:lnTo>
                  <a:lnTo>
                    <a:pt x="3765258" y="0"/>
                  </a:lnTo>
                  <a:lnTo>
                    <a:pt x="3298317" y="0"/>
                  </a:lnTo>
                  <a:lnTo>
                    <a:pt x="3298317" y="8788"/>
                  </a:lnTo>
                  <a:lnTo>
                    <a:pt x="3298317" y="502602"/>
                  </a:lnTo>
                  <a:lnTo>
                    <a:pt x="3298317" y="511403"/>
                  </a:lnTo>
                  <a:lnTo>
                    <a:pt x="3298317" y="996073"/>
                  </a:lnTo>
                  <a:lnTo>
                    <a:pt x="3298317" y="1004874"/>
                  </a:lnTo>
                  <a:lnTo>
                    <a:pt x="3298317" y="1498396"/>
                  </a:lnTo>
                  <a:lnTo>
                    <a:pt x="2831439" y="1498396"/>
                  </a:lnTo>
                  <a:lnTo>
                    <a:pt x="2831439" y="1004874"/>
                  </a:lnTo>
                  <a:lnTo>
                    <a:pt x="3298317" y="1004874"/>
                  </a:lnTo>
                  <a:lnTo>
                    <a:pt x="3298317" y="996073"/>
                  </a:lnTo>
                  <a:lnTo>
                    <a:pt x="2831439" y="996073"/>
                  </a:lnTo>
                  <a:lnTo>
                    <a:pt x="2831439" y="511403"/>
                  </a:lnTo>
                  <a:lnTo>
                    <a:pt x="3298317" y="511403"/>
                  </a:lnTo>
                  <a:lnTo>
                    <a:pt x="3298317" y="502602"/>
                  </a:lnTo>
                  <a:lnTo>
                    <a:pt x="2831439" y="502602"/>
                  </a:lnTo>
                  <a:lnTo>
                    <a:pt x="2831439" y="8788"/>
                  </a:lnTo>
                  <a:lnTo>
                    <a:pt x="3298317" y="8788"/>
                  </a:lnTo>
                  <a:lnTo>
                    <a:pt x="3298317" y="0"/>
                  </a:lnTo>
                  <a:lnTo>
                    <a:pt x="2822638" y="0"/>
                  </a:lnTo>
                  <a:lnTo>
                    <a:pt x="2822638" y="8788"/>
                  </a:lnTo>
                  <a:lnTo>
                    <a:pt x="2822638" y="502602"/>
                  </a:lnTo>
                  <a:lnTo>
                    <a:pt x="2822638" y="511403"/>
                  </a:lnTo>
                  <a:lnTo>
                    <a:pt x="2822638" y="996073"/>
                  </a:lnTo>
                  <a:lnTo>
                    <a:pt x="2822638" y="1004874"/>
                  </a:lnTo>
                  <a:lnTo>
                    <a:pt x="2822638" y="1498396"/>
                  </a:lnTo>
                  <a:lnTo>
                    <a:pt x="2364892" y="1498396"/>
                  </a:lnTo>
                  <a:lnTo>
                    <a:pt x="2364892" y="1004874"/>
                  </a:lnTo>
                  <a:lnTo>
                    <a:pt x="2822638" y="1004874"/>
                  </a:lnTo>
                  <a:lnTo>
                    <a:pt x="2822638" y="996073"/>
                  </a:lnTo>
                  <a:lnTo>
                    <a:pt x="2364892" y="996073"/>
                  </a:lnTo>
                  <a:lnTo>
                    <a:pt x="2364892" y="511403"/>
                  </a:lnTo>
                  <a:lnTo>
                    <a:pt x="2822638" y="511403"/>
                  </a:lnTo>
                  <a:lnTo>
                    <a:pt x="2822638" y="502602"/>
                  </a:lnTo>
                  <a:lnTo>
                    <a:pt x="2364892" y="502602"/>
                  </a:lnTo>
                  <a:lnTo>
                    <a:pt x="2364892" y="8788"/>
                  </a:lnTo>
                  <a:lnTo>
                    <a:pt x="2822638" y="8788"/>
                  </a:lnTo>
                  <a:lnTo>
                    <a:pt x="2822638" y="0"/>
                  </a:lnTo>
                  <a:lnTo>
                    <a:pt x="2356104" y="0"/>
                  </a:lnTo>
                  <a:lnTo>
                    <a:pt x="2356104" y="8788"/>
                  </a:lnTo>
                  <a:lnTo>
                    <a:pt x="2356104" y="502602"/>
                  </a:lnTo>
                  <a:lnTo>
                    <a:pt x="2356104" y="2494280"/>
                  </a:lnTo>
                  <a:lnTo>
                    <a:pt x="1889226" y="2494280"/>
                  </a:lnTo>
                  <a:lnTo>
                    <a:pt x="1889226" y="2000758"/>
                  </a:lnTo>
                  <a:lnTo>
                    <a:pt x="2356104" y="2000758"/>
                  </a:lnTo>
                  <a:lnTo>
                    <a:pt x="2356104" y="1991969"/>
                  </a:lnTo>
                  <a:lnTo>
                    <a:pt x="1889226" y="1991969"/>
                  </a:lnTo>
                  <a:lnTo>
                    <a:pt x="1889226" y="1507185"/>
                  </a:lnTo>
                  <a:lnTo>
                    <a:pt x="2356104" y="1507185"/>
                  </a:lnTo>
                  <a:lnTo>
                    <a:pt x="2356104" y="1498396"/>
                  </a:lnTo>
                  <a:lnTo>
                    <a:pt x="1889226" y="1498396"/>
                  </a:lnTo>
                  <a:lnTo>
                    <a:pt x="1889226" y="1004874"/>
                  </a:lnTo>
                  <a:lnTo>
                    <a:pt x="2356104" y="1004874"/>
                  </a:lnTo>
                  <a:lnTo>
                    <a:pt x="2356104" y="996073"/>
                  </a:lnTo>
                  <a:lnTo>
                    <a:pt x="1889226" y="996073"/>
                  </a:lnTo>
                  <a:lnTo>
                    <a:pt x="1889226" y="511403"/>
                  </a:lnTo>
                  <a:lnTo>
                    <a:pt x="2356104" y="511403"/>
                  </a:lnTo>
                  <a:lnTo>
                    <a:pt x="2356104" y="502602"/>
                  </a:lnTo>
                  <a:lnTo>
                    <a:pt x="1889226" y="502602"/>
                  </a:lnTo>
                  <a:lnTo>
                    <a:pt x="1889226" y="8788"/>
                  </a:lnTo>
                  <a:lnTo>
                    <a:pt x="2356104" y="8788"/>
                  </a:lnTo>
                  <a:lnTo>
                    <a:pt x="2356104" y="0"/>
                  </a:lnTo>
                  <a:lnTo>
                    <a:pt x="1880425" y="0"/>
                  </a:lnTo>
                  <a:lnTo>
                    <a:pt x="1880425" y="8788"/>
                  </a:lnTo>
                  <a:lnTo>
                    <a:pt x="1880425" y="502602"/>
                  </a:lnTo>
                  <a:lnTo>
                    <a:pt x="1880425" y="2494280"/>
                  </a:lnTo>
                  <a:lnTo>
                    <a:pt x="1422387" y="2494280"/>
                  </a:lnTo>
                  <a:lnTo>
                    <a:pt x="1422387" y="2000758"/>
                  </a:lnTo>
                  <a:lnTo>
                    <a:pt x="1880425" y="2000758"/>
                  </a:lnTo>
                  <a:lnTo>
                    <a:pt x="1880425" y="1991969"/>
                  </a:lnTo>
                  <a:lnTo>
                    <a:pt x="1422387" y="1991969"/>
                  </a:lnTo>
                  <a:lnTo>
                    <a:pt x="1422387" y="1507185"/>
                  </a:lnTo>
                  <a:lnTo>
                    <a:pt x="1880425" y="1507185"/>
                  </a:lnTo>
                  <a:lnTo>
                    <a:pt x="1880425" y="1498396"/>
                  </a:lnTo>
                  <a:lnTo>
                    <a:pt x="1422387" y="1498396"/>
                  </a:lnTo>
                  <a:lnTo>
                    <a:pt x="1422387" y="1004874"/>
                  </a:lnTo>
                  <a:lnTo>
                    <a:pt x="1880425" y="1004874"/>
                  </a:lnTo>
                  <a:lnTo>
                    <a:pt x="1880425" y="996073"/>
                  </a:lnTo>
                  <a:lnTo>
                    <a:pt x="1422387" y="996073"/>
                  </a:lnTo>
                  <a:lnTo>
                    <a:pt x="1422387" y="511403"/>
                  </a:lnTo>
                  <a:lnTo>
                    <a:pt x="1880425" y="511403"/>
                  </a:lnTo>
                  <a:lnTo>
                    <a:pt x="1880425" y="502602"/>
                  </a:lnTo>
                  <a:lnTo>
                    <a:pt x="1422387" y="502602"/>
                  </a:lnTo>
                  <a:lnTo>
                    <a:pt x="1422387" y="8788"/>
                  </a:lnTo>
                  <a:lnTo>
                    <a:pt x="1880425" y="8788"/>
                  </a:lnTo>
                  <a:lnTo>
                    <a:pt x="1880425" y="0"/>
                  </a:lnTo>
                  <a:lnTo>
                    <a:pt x="1413586" y="0"/>
                  </a:lnTo>
                  <a:lnTo>
                    <a:pt x="1413586" y="8788"/>
                  </a:lnTo>
                  <a:lnTo>
                    <a:pt x="1413586" y="502602"/>
                  </a:lnTo>
                  <a:lnTo>
                    <a:pt x="1413586" y="2494280"/>
                  </a:lnTo>
                  <a:lnTo>
                    <a:pt x="946708" y="2494280"/>
                  </a:lnTo>
                  <a:lnTo>
                    <a:pt x="946708" y="2000758"/>
                  </a:lnTo>
                  <a:lnTo>
                    <a:pt x="1413586" y="2000758"/>
                  </a:lnTo>
                  <a:lnTo>
                    <a:pt x="1413586" y="1991969"/>
                  </a:lnTo>
                  <a:lnTo>
                    <a:pt x="946708" y="1991969"/>
                  </a:lnTo>
                  <a:lnTo>
                    <a:pt x="946708" y="1507185"/>
                  </a:lnTo>
                  <a:lnTo>
                    <a:pt x="1413586" y="1507185"/>
                  </a:lnTo>
                  <a:lnTo>
                    <a:pt x="1413586" y="1498396"/>
                  </a:lnTo>
                  <a:lnTo>
                    <a:pt x="946708" y="1498396"/>
                  </a:lnTo>
                  <a:lnTo>
                    <a:pt x="946708" y="1004874"/>
                  </a:lnTo>
                  <a:lnTo>
                    <a:pt x="1413586" y="1004874"/>
                  </a:lnTo>
                  <a:lnTo>
                    <a:pt x="1413586" y="996073"/>
                  </a:lnTo>
                  <a:lnTo>
                    <a:pt x="946708" y="996073"/>
                  </a:lnTo>
                  <a:lnTo>
                    <a:pt x="946708" y="511403"/>
                  </a:lnTo>
                  <a:lnTo>
                    <a:pt x="1413586" y="511403"/>
                  </a:lnTo>
                  <a:lnTo>
                    <a:pt x="1413586" y="502602"/>
                  </a:lnTo>
                  <a:lnTo>
                    <a:pt x="946708" y="502602"/>
                  </a:lnTo>
                  <a:lnTo>
                    <a:pt x="946708" y="8788"/>
                  </a:lnTo>
                  <a:lnTo>
                    <a:pt x="1413586" y="8788"/>
                  </a:lnTo>
                  <a:lnTo>
                    <a:pt x="1413586" y="0"/>
                  </a:lnTo>
                  <a:lnTo>
                    <a:pt x="0" y="0"/>
                  </a:lnTo>
                  <a:lnTo>
                    <a:pt x="0" y="8788"/>
                  </a:lnTo>
                  <a:lnTo>
                    <a:pt x="471271" y="8788"/>
                  </a:lnTo>
                  <a:lnTo>
                    <a:pt x="471271" y="273469"/>
                  </a:lnTo>
                  <a:lnTo>
                    <a:pt x="480072" y="273469"/>
                  </a:lnTo>
                  <a:lnTo>
                    <a:pt x="480072" y="8788"/>
                  </a:lnTo>
                  <a:lnTo>
                    <a:pt x="937920" y="8788"/>
                  </a:lnTo>
                  <a:lnTo>
                    <a:pt x="937920" y="2494280"/>
                  </a:lnTo>
                  <a:lnTo>
                    <a:pt x="480072" y="2494280"/>
                  </a:lnTo>
                  <a:lnTo>
                    <a:pt x="480072" y="2000758"/>
                  </a:lnTo>
                  <a:lnTo>
                    <a:pt x="937920" y="2000758"/>
                  </a:lnTo>
                  <a:lnTo>
                    <a:pt x="937920" y="1991969"/>
                  </a:lnTo>
                  <a:lnTo>
                    <a:pt x="480072" y="1991969"/>
                  </a:lnTo>
                  <a:lnTo>
                    <a:pt x="480072" y="1507185"/>
                  </a:lnTo>
                  <a:lnTo>
                    <a:pt x="937920" y="1507185"/>
                  </a:lnTo>
                  <a:lnTo>
                    <a:pt x="937920" y="1498396"/>
                  </a:lnTo>
                  <a:lnTo>
                    <a:pt x="480072" y="1498396"/>
                  </a:lnTo>
                  <a:lnTo>
                    <a:pt x="480072" y="1004874"/>
                  </a:lnTo>
                  <a:lnTo>
                    <a:pt x="937920" y="1004874"/>
                  </a:lnTo>
                  <a:lnTo>
                    <a:pt x="937920" y="996073"/>
                  </a:lnTo>
                  <a:lnTo>
                    <a:pt x="480072" y="996073"/>
                  </a:lnTo>
                  <a:lnTo>
                    <a:pt x="480072" y="511403"/>
                  </a:lnTo>
                  <a:lnTo>
                    <a:pt x="937920" y="511403"/>
                  </a:lnTo>
                  <a:lnTo>
                    <a:pt x="937920" y="502602"/>
                  </a:lnTo>
                  <a:lnTo>
                    <a:pt x="480072" y="502602"/>
                  </a:lnTo>
                  <a:lnTo>
                    <a:pt x="480072" y="388048"/>
                  </a:lnTo>
                  <a:lnTo>
                    <a:pt x="471271" y="388048"/>
                  </a:lnTo>
                  <a:lnTo>
                    <a:pt x="471271" y="502602"/>
                  </a:lnTo>
                  <a:lnTo>
                    <a:pt x="0" y="502602"/>
                  </a:lnTo>
                  <a:lnTo>
                    <a:pt x="0" y="511403"/>
                  </a:lnTo>
                  <a:lnTo>
                    <a:pt x="471271" y="511403"/>
                  </a:lnTo>
                  <a:lnTo>
                    <a:pt x="471271" y="996073"/>
                  </a:lnTo>
                  <a:lnTo>
                    <a:pt x="0" y="996073"/>
                  </a:lnTo>
                  <a:lnTo>
                    <a:pt x="0" y="1004874"/>
                  </a:lnTo>
                  <a:lnTo>
                    <a:pt x="471271" y="1004874"/>
                  </a:lnTo>
                  <a:lnTo>
                    <a:pt x="471271" y="1498396"/>
                  </a:lnTo>
                  <a:lnTo>
                    <a:pt x="0" y="1498396"/>
                  </a:lnTo>
                  <a:lnTo>
                    <a:pt x="0" y="1507185"/>
                  </a:lnTo>
                  <a:lnTo>
                    <a:pt x="471271" y="1507185"/>
                  </a:lnTo>
                  <a:lnTo>
                    <a:pt x="471271" y="1991969"/>
                  </a:lnTo>
                  <a:lnTo>
                    <a:pt x="0" y="1991969"/>
                  </a:lnTo>
                  <a:lnTo>
                    <a:pt x="0" y="2000758"/>
                  </a:lnTo>
                  <a:lnTo>
                    <a:pt x="471271" y="2000758"/>
                  </a:lnTo>
                  <a:lnTo>
                    <a:pt x="471271" y="2494280"/>
                  </a:lnTo>
                  <a:lnTo>
                    <a:pt x="0" y="2494280"/>
                  </a:lnTo>
                  <a:lnTo>
                    <a:pt x="0" y="2503068"/>
                  </a:lnTo>
                  <a:lnTo>
                    <a:pt x="471271" y="2503068"/>
                  </a:lnTo>
                  <a:lnTo>
                    <a:pt x="471271" y="2983407"/>
                  </a:lnTo>
                  <a:lnTo>
                    <a:pt x="480072" y="2983407"/>
                  </a:lnTo>
                  <a:lnTo>
                    <a:pt x="480072" y="2503068"/>
                  </a:lnTo>
                  <a:lnTo>
                    <a:pt x="937920" y="2503068"/>
                  </a:lnTo>
                  <a:lnTo>
                    <a:pt x="937920" y="2983407"/>
                  </a:lnTo>
                  <a:lnTo>
                    <a:pt x="946708" y="2983407"/>
                  </a:lnTo>
                  <a:lnTo>
                    <a:pt x="946708" y="2503068"/>
                  </a:lnTo>
                  <a:lnTo>
                    <a:pt x="1413586" y="2503068"/>
                  </a:lnTo>
                  <a:lnTo>
                    <a:pt x="1413586" y="2983407"/>
                  </a:lnTo>
                  <a:lnTo>
                    <a:pt x="1422387" y="2983407"/>
                  </a:lnTo>
                  <a:lnTo>
                    <a:pt x="1422387" y="2503068"/>
                  </a:lnTo>
                  <a:lnTo>
                    <a:pt x="1880425" y="2503068"/>
                  </a:lnTo>
                  <a:lnTo>
                    <a:pt x="1880425" y="2983407"/>
                  </a:lnTo>
                  <a:lnTo>
                    <a:pt x="1889226" y="2983407"/>
                  </a:lnTo>
                  <a:lnTo>
                    <a:pt x="1889226" y="2503068"/>
                  </a:lnTo>
                  <a:lnTo>
                    <a:pt x="2356104" y="2503068"/>
                  </a:lnTo>
                  <a:lnTo>
                    <a:pt x="2356104" y="2983407"/>
                  </a:lnTo>
                  <a:lnTo>
                    <a:pt x="2364892" y="2983407"/>
                  </a:lnTo>
                  <a:lnTo>
                    <a:pt x="2364892" y="2503068"/>
                  </a:lnTo>
                  <a:lnTo>
                    <a:pt x="2822638" y="2503068"/>
                  </a:lnTo>
                  <a:lnTo>
                    <a:pt x="2822638" y="2983407"/>
                  </a:lnTo>
                  <a:lnTo>
                    <a:pt x="2831439" y="2983407"/>
                  </a:lnTo>
                  <a:lnTo>
                    <a:pt x="2831439" y="2503068"/>
                  </a:lnTo>
                  <a:lnTo>
                    <a:pt x="3298317" y="2503068"/>
                  </a:lnTo>
                  <a:lnTo>
                    <a:pt x="3298317" y="2983407"/>
                  </a:lnTo>
                  <a:lnTo>
                    <a:pt x="3307118" y="2983407"/>
                  </a:lnTo>
                  <a:lnTo>
                    <a:pt x="3307118" y="2503068"/>
                  </a:lnTo>
                  <a:lnTo>
                    <a:pt x="3765258" y="2503068"/>
                  </a:lnTo>
                  <a:lnTo>
                    <a:pt x="3765258" y="2983407"/>
                  </a:lnTo>
                  <a:lnTo>
                    <a:pt x="3774046" y="2983407"/>
                  </a:lnTo>
                  <a:lnTo>
                    <a:pt x="3774046" y="2503068"/>
                  </a:lnTo>
                  <a:lnTo>
                    <a:pt x="4240835" y="2503068"/>
                  </a:lnTo>
                  <a:lnTo>
                    <a:pt x="4240835" y="2983407"/>
                  </a:lnTo>
                  <a:lnTo>
                    <a:pt x="4249623" y="2983407"/>
                  </a:lnTo>
                  <a:lnTo>
                    <a:pt x="4249623" y="2503068"/>
                  </a:lnTo>
                  <a:lnTo>
                    <a:pt x="4703127" y="2503068"/>
                  </a:lnTo>
                  <a:lnTo>
                    <a:pt x="4703127" y="2494280"/>
                  </a:lnTo>
                  <a:lnTo>
                    <a:pt x="4249623" y="2494280"/>
                  </a:lnTo>
                  <a:lnTo>
                    <a:pt x="4249623" y="2000758"/>
                  </a:lnTo>
                  <a:lnTo>
                    <a:pt x="4703127" y="2000758"/>
                  </a:lnTo>
                  <a:lnTo>
                    <a:pt x="4703127" y="1991969"/>
                  </a:lnTo>
                  <a:lnTo>
                    <a:pt x="4249623" y="1991969"/>
                  </a:lnTo>
                  <a:lnTo>
                    <a:pt x="4249623" y="1939175"/>
                  </a:lnTo>
                  <a:lnTo>
                    <a:pt x="4240835" y="1939175"/>
                  </a:lnTo>
                  <a:lnTo>
                    <a:pt x="4240835" y="1991969"/>
                  </a:lnTo>
                  <a:lnTo>
                    <a:pt x="4240835" y="2000758"/>
                  </a:lnTo>
                  <a:lnTo>
                    <a:pt x="4240835" y="2494280"/>
                  </a:lnTo>
                  <a:lnTo>
                    <a:pt x="3774046" y="2494280"/>
                  </a:lnTo>
                  <a:lnTo>
                    <a:pt x="3774046" y="2000758"/>
                  </a:lnTo>
                  <a:lnTo>
                    <a:pt x="4240835" y="2000758"/>
                  </a:lnTo>
                  <a:lnTo>
                    <a:pt x="4240835" y="1991969"/>
                  </a:lnTo>
                  <a:lnTo>
                    <a:pt x="3774046" y="1991969"/>
                  </a:lnTo>
                  <a:lnTo>
                    <a:pt x="3774046" y="1939175"/>
                  </a:lnTo>
                  <a:lnTo>
                    <a:pt x="3765258" y="1939175"/>
                  </a:lnTo>
                  <a:lnTo>
                    <a:pt x="3765258" y="1991969"/>
                  </a:lnTo>
                  <a:lnTo>
                    <a:pt x="3765258" y="2000758"/>
                  </a:lnTo>
                  <a:lnTo>
                    <a:pt x="3765258" y="2494280"/>
                  </a:lnTo>
                  <a:lnTo>
                    <a:pt x="3307118" y="2494280"/>
                  </a:lnTo>
                  <a:lnTo>
                    <a:pt x="3307118" y="2000758"/>
                  </a:lnTo>
                  <a:lnTo>
                    <a:pt x="3765258" y="2000758"/>
                  </a:lnTo>
                  <a:lnTo>
                    <a:pt x="3765258" y="1991969"/>
                  </a:lnTo>
                  <a:lnTo>
                    <a:pt x="3307118" y="1991969"/>
                  </a:lnTo>
                  <a:lnTo>
                    <a:pt x="3307118" y="1939175"/>
                  </a:lnTo>
                  <a:lnTo>
                    <a:pt x="3298317" y="1939175"/>
                  </a:lnTo>
                  <a:lnTo>
                    <a:pt x="3298317" y="1991969"/>
                  </a:lnTo>
                  <a:lnTo>
                    <a:pt x="3298317" y="2000758"/>
                  </a:lnTo>
                  <a:lnTo>
                    <a:pt x="3298317" y="2494280"/>
                  </a:lnTo>
                  <a:lnTo>
                    <a:pt x="2831439" y="2494280"/>
                  </a:lnTo>
                  <a:lnTo>
                    <a:pt x="2831439" y="2000758"/>
                  </a:lnTo>
                  <a:lnTo>
                    <a:pt x="3298317" y="2000758"/>
                  </a:lnTo>
                  <a:lnTo>
                    <a:pt x="3298317" y="1991969"/>
                  </a:lnTo>
                  <a:lnTo>
                    <a:pt x="2831439" y="1991969"/>
                  </a:lnTo>
                  <a:lnTo>
                    <a:pt x="2831439" y="1939175"/>
                  </a:lnTo>
                  <a:lnTo>
                    <a:pt x="2822638" y="1939175"/>
                  </a:lnTo>
                  <a:lnTo>
                    <a:pt x="2822638" y="1991969"/>
                  </a:lnTo>
                  <a:lnTo>
                    <a:pt x="2822638" y="2000758"/>
                  </a:lnTo>
                  <a:lnTo>
                    <a:pt x="2822638" y="2494280"/>
                  </a:lnTo>
                  <a:lnTo>
                    <a:pt x="2364892" y="2494280"/>
                  </a:lnTo>
                  <a:lnTo>
                    <a:pt x="2364892" y="2000758"/>
                  </a:lnTo>
                  <a:lnTo>
                    <a:pt x="2822638" y="2000758"/>
                  </a:lnTo>
                  <a:lnTo>
                    <a:pt x="2822638" y="1991969"/>
                  </a:lnTo>
                  <a:lnTo>
                    <a:pt x="2364892" y="1991969"/>
                  </a:lnTo>
                  <a:lnTo>
                    <a:pt x="2364892" y="1507185"/>
                  </a:lnTo>
                  <a:lnTo>
                    <a:pt x="2822638" y="1507185"/>
                  </a:lnTo>
                  <a:lnTo>
                    <a:pt x="2822638" y="1586585"/>
                  </a:lnTo>
                  <a:lnTo>
                    <a:pt x="2831439" y="1586585"/>
                  </a:lnTo>
                  <a:lnTo>
                    <a:pt x="2831439" y="1507185"/>
                  </a:lnTo>
                  <a:lnTo>
                    <a:pt x="3298317" y="1507185"/>
                  </a:lnTo>
                  <a:lnTo>
                    <a:pt x="3298317" y="1586585"/>
                  </a:lnTo>
                  <a:lnTo>
                    <a:pt x="3307118" y="1586585"/>
                  </a:lnTo>
                  <a:lnTo>
                    <a:pt x="3307118" y="1507185"/>
                  </a:lnTo>
                  <a:lnTo>
                    <a:pt x="3765258" y="1507185"/>
                  </a:lnTo>
                  <a:lnTo>
                    <a:pt x="3765258" y="1586585"/>
                  </a:lnTo>
                  <a:lnTo>
                    <a:pt x="3774046" y="1586585"/>
                  </a:lnTo>
                  <a:lnTo>
                    <a:pt x="3774046" y="1507185"/>
                  </a:lnTo>
                  <a:lnTo>
                    <a:pt x="4240835" y="1507185"/>
                  </a:lnTo>
                  <a:lnTo>
                    <a:pt x="4240835" y="1586585"/>
                  </a:lnTo>
                  <a:lnTo>
                    <a:pt x="4249623" y="1586585"/>
                  </a:lnTo>
                  <a:lnTo>
                    <a:pt x="4249623" y="1507185"/>
                  </a:lnTo>
                  <a:lnTo>
                    <a:pt x="4703127" y="1507185"/>
                  </a:lnTo>
                  <a:lnTo>
                    <a:pt x="4703127" y="1498396"/>
                  </a:lnTo>
                  <a:lnTo>
                    <a:pt x="4249623" y="1498396"/>
                  </a:lnTo>
                  <a:lnTo>
                    <a:pt x="4249623" y="1004874"/>
                  </a:lnTo>
                  <a:lnTo>
                    <a:pt x="4703127" y="1004874"/>
                  </a:lnTo>
                  <a:lnTo>
                    <a:pt x="4703127" y="996073"/>
                  </a:lnTo>
                  <a:lnTo>
                    <a:pt x="4249623" y="996073"/>
                  </a:lnTo>
                  <a:lnTo>
                    <a:pt x="4249623" y="511403"/>
                  </a:lnTo>
                  <a:lnTo>
                    <a:pt x="4703127" y="511403"/>
                  </a:lnTo>
                  <a:lnTo>
                    <a:pt x="4703127" y="502602"/>
                  </a:lnTo>
                  <a:lnTo>
                    <a:pt x="4249623" y="502602"/>
                  </a:lnTo>
                  <a:lnTo>
                    <a:pt x="4249623" y="8788"/>
                  </a:lnTo>
                  <a:lnTo>
                    <a:pt x="4703127" y="8788"/>
                  </a:lnTo>
                  <a:lnTo>
                    <a:pt x="4703127" y="0"/>
                  </a:lnTo>
                  <a:close/>
                </a:path>
                <a:path w="4716780" h="2983865">
                  <a:moveTo>
                    <a:pt x="4716259" y="4394"/>
                  </a:moveTo>
                  <a:lnTo>
                    <a:pt x="4707471" y="4394"/>
                  </a:lnTo>
                  <a:lnTo>
                    <a:pt x="4707471" y="2983407"/>
                  </a:lnTo>
                  <a:lnTo>
                    <a:pt x="4716259" y="2983407"/>
                  </a:lnTo>
                  <a:lnTo>
                    <a:pt x="4716259" y="439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232922" y="2611035"/>
              <a:ext cx="4747260" cy="3023235"/>
            </a:xfrm>
            <a:custGeom>
              <a:avLst/>
              <a:gdLst/>
              <a:ahLst/>
              <a:cxnLst/>
              <a:rect l="l" t="t" r="r" b="b"/>
              <a:pathLst>
                <a:path w="4747260" h="3023235">
                  <a:moveTo>
                    <a:pt x="35176" y="0"/>
                  </a:moveTo>
                  <a:lnTo>
                    <a:pt x="35176" y="2979012"/>
                  </a:lnTo>
                </a:path>
                <a:path w="4747260" h="3023235">
                  <a:moveTo>
                    <a:pt x="0" y="2987809"/>
                  </a:moveTo>
                  <a:lnTo>
                    <a:pt x="26340" y="2987809"/>
                  </a:lnTo>
                </a:path>
                <a:path w="4747260" h="3023235">
                  <a:moveTo>
                    <a:pt x="0" y="2494284"/>
                  </a:moveTo>
                  <a:lnTo>
                    <a:pt x="26340" y="2494284"/>
                  </a:lnTo>
                </a:path>
                <a:path w="4747260" h="3023235">
                  <a:moveTo>
                    <a:pt x="0" y="1991972"/>
                  </a:moveTo>
                  <a:lnTo>
                    <a:pt x="26340" y="1991972"/>
                  </a:lnTo>
                </a:path>
                <a:path w="4747260" h="3023235">
                  <a:moveTo>
                    <a:pt x="0" y="1498397"/>
                  </a:moveTo>
                  <a:lnTo>
                    <a:pt x="26340" y="1498397"/>
                  </a:lnTo>
                </a:path>
                <a:path w="4747260" h="3023235">
                  <a:moveTo>
                    <a:pt x="0" y="996085"/>
                  </a:moveTo>
                  <a:lnTo>
                    <a:pt x="26340" y="996085"/>
                  </a:lnTo>
                </a:path>
                <a:path w="4747260" h="3023235">
                  <a:moveTo>
                    <a:pt x="0" y="502610"/>
                  </a:moveTo>
                  <a:lnTo>
                    <a:pt x="26340" y="502610"/>
                  </a:lnTo>
                </a:path>
                <a:path w="4747260" h="3023235">
                  <a:moveTo>
                    <a:pt x="0" y="0"/>
                  </a:moveTo>
                  <a:lnTo>
                    <a:pt x="26340" y="0"/>
                  </a:lnTo>
                </a:path>
                <a:path w="4747260" h="3023235">
                  <a:moveTo>
                    <a:pt x="35176" y="2987809"/>
                  </a:moveTo>
                  <a:lnTo>
                    <a:pt x="4738309" y="2987809"/>
                  </a:lnTo>
                </a:path>
                <a:path w="4747260" h="3023235">
                  <a:moveTo>
                    <a:pt x="35176" y="3023227"/>
                  </a:moveTo>
                  <a:lnTo>
                    <a:pt x="35176" y="2996597"/>
                  </a:lnTo>
                </a:path>
                <a:path w="4747260" h="3023235">
                  <a:moveTo>
                    <a:pt x="510851" y="3023227"/>
                  </a:moveTo>
                  <a:lnTo>
                    <a:pt x="510851" y="2996597"/>
                  </a:lnTo>
                </a:path>
                <a:path w="4747260" h="3023235">
                  <a:moveTo>
                    <a:pt x="977491" y="3023227"/>
                  </a:moveTo>
                  <a:lnTo>
                    <a:pt x="977491" y="2996597"/>
                  </a:lnTo>
                </a:path>
                <a:path w="4747260" h="3023235">
                  <a:moveTo>
                    <a:pt x="1453165" y="3023227"/>
                  </a:moveTo>
                  <a:lnTo>
                    <a:pt x="1453165" y="2996597"/>
                  </a:lnTo>
                </a:path>
                <a:path w="4747260" h="3023235">
                  <a:moveTo>
                    <a:pt x="1920004" y="3023227"/>
                  </a:moveTo>
                  <a:lnTo>
                    <a:pt x="1920004" y="2996597"/>
                  </a:lnTo>
                </a:path>
                <a:path w="4747260" h="3023235">
                  <a:moveTo>
                    <a:pt x="2395678" y="3023227"/>
                  </a:moveTo>
                  <a:lnTo>
                    <a:pt x="2395678" y="2996597"/>
                  </a:lnTo>
                </a:path>
                <a:path w="4747260" h="3023235">
                  <a:moveTo>
                    <a:pt x="2862219" y="3023227"/>
                  </a:moveTo>
                  <a:lnTo>
                    <a:pt x="2862219" y="2996597"/>
                  </a:lnTo>
                </a:path>
                <a:path w="4747260" h="3023235">
                  <a:moveTo>
                    <a:pt x="3337893" y="3023227"/>
                  </a:moveTo>
                  <a:lnTo>
                    <a:pt x="3337893" y="2996597"/>
                  </a:lnTo>
                </a:path>
                <a:path w="4747260" h="3023235">
                  <a:moveTo>
                    <a:pt x="3804831" y="3023227"/>
                  </a:moveTo>
                  <a:lnTo>
                    <a:pt x="3804831" y="2996597"/>
                  </a:lnTo>
                </a:path>
                <a:path w="4747260" h="3023235">
                  <a:moveTo>
                    <a:pt x="4280406" y="3023227"/>
                  </a:moveTo>
                  <a:lnTo>
                    <a:pt x="4280406" y="2996597"/>
                  </a:lnTo>
                </a:path>
                <a:path w="4747260" h="3023235">
                  <a:moveTo>
                    <a:pt x="4747046" y="3023227"/>
                  </a:moveTo>
                  <a:lnTo>
                    <a:pt x="4747046" y="2996597"/>
                  </a:lnTo>
                </a:path>
              </a:pathLst>
            </a:custGeom>
            <a:ln w="87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739405" y="3267844"/>
              <a:ext cx="4236720" cy="828675"/>
            </a:xfrm>
            <a:custGeom>
              <a:avLst/>
              <a:gdLst/>
              <a:ahLst/>
              <a:cxnLst/>
              <a:rect l="l" t="t" r="r" b="b"/>
              <a:pathLst>
                <a:path w="4236720" h="828675">
                  <a:moveTo>
                    <a:pt x="0" y="828482"/>
                  </a:moveTo>
                  <a:lnTo>
                    <a:pt x="466540" y="696227"/>
                  </a:lnTo>
                </a:path>
                <a:path w="4236720" h="828675">
                  <a:moveTo>
                    <a:pt x="466540" y="696227"/>
                  </a:moveTo>
                  <a:lnTo>
                    <a:pt x="942215" y="572908"/>
                  </a:lnTo>
                </a:path>
                <a:path w="4236720" h="828675">
                  <a:moveTo>
                    <a:pt x="942215" y="572908"/>
                  </a:moveTo>
                  <a:lnTo>
                    <a:pt x="1409152" y="458326"/>
                  </a:lnTo>
                </a:path>
                <a:path w="4236720" h="828675">
                  <a:moveTo>
                    <a:pt x="1409152" y="458326"/>
                  </a:moveTo>
                  <a:lnTo>
                    <a:pt x="1884728" y="352482"/>
                  </a:lnTo>
                </a:path>
                <a:path w="4236720" h="828675">
                  <a:moveTo>
                    <a:pt x="1884728" y="352482"/>
                  </a:moveTo>
                  <a:lnTo>
                    <a:pt x="2351367" y="264312"/>
                  </a:lnTo>
                </a:path>
                <a:path w="4236720" h="828675">
                  <a:moveTo>
                    <a:pt x="2351367" y="264312"/>
                  </a:moveTo>
                  <a:lnTo>
                    <a:pt x="2827042" y="184879"/>
                  </a:lnTo>
                </a:path>
                <a:path w="4236720" h="828675">
                  <a:moveTo>
                    <a:pt x="2827042" y="184879"/>
                  </a:moveTo>
                  <a:lnTo>
                    <a:pt x="3293880" y="114581"/>
                  </a:lnTo>
                </a:path>
                <a:path w="4236720" h="828675">
                  <a:moveTo>
                    <a:pt x="3293880" y="114581"/>
                  </a:moveTo>
                  <a:lnTo>
                    <a:pt x="3769555" y="52723"/>
                  </a:lnTo>
                </a:path>
                <a:path w="4236720" h="828675">
                  <a:moveTo>
                    <a:pt x="3769555" y="52723"/>
                  </a:moveTo>
                  <a:lnTo>
                    <a:pt x="4236195" y="0"/>
                  </a:lnTo>
                </a:path>
              </a:pathLst>
            </a:custGeom>
            <a:ln w="26385">
              <a:solidFill>
                <a:srgbClr val="FF66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677551" y="2880113"/>
              <a:ext cx="114935" cy="114935"/>
            </a:xfrm>
            <a:custGeom>
              <a:avLst/>
              <a:gdLst/>
              <a:ahLst/>
              <a:cxnLst/>
              <a:rect l="l" t="t" r="r" b="b"/>
              <a:pathLst>
                <a:path w="114935" h="114935">
                  <a:moveTo>
                    <a:pt x="114574" y="0"/>
                  </a:moveTo>
                  <a:lnTo>
                    <a:pt x="0" y="0"/>
                  </a:lnTo>
                  <a:lnTo>
                    <a:pt x="0" y="114581"/>
                  </a:lnTo>
                  <a:lnTo>
                    <a:pt x="114574" y="114581"/>
                  </a:lnTo>
                  <a:lnTo>
                    <a:pt x="114574" y="0"/>
                  </a:lnTo>
                  <a:close/>
                </a:path>
              </a:pathLst>
            </a:custGeom>
            <a:solidFill>
              <a:srgbClr val="0066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677551" y="2880113"/>
              <a:ext cx="114935" cy="114935"/>
            </a:xfrm>
            <a:custGeom>
              <a:avLst/>
              <a:gdLst/>
              <a:ahLst/>
              <a:cxnLst/>
              <a:rect l="l" t="t" r="r" b="b"/>
              <a:pathLst>
                <a:path w="114935" h="114935">
                  <a:moveTo>
                    <a:pt x="0" y="114581"/>
                  </a:moveTo>
                  <a:lnTo>
                    <a:pt x="114574" y="114581"/>
                  </a:lnTo>
                  <a:lnTo>
                    <a:pt x="114574" y="0"/>
                  </a:lnTo>
                  <a:lnTo>
                    <a:pt x="0" y="0"/>
                  </a:lnTo>
                  <a:lnTo>
                    <a:pt x="0" y="114581"/>
                  </a:lnTo>
                  <a:close/>
                </a:path>
              </a:pathLst>
            </a:custGeom>
            <a:ln w="8795">
              <a:solidFill>
                <a:srgbClr val="0066C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68784" y="4025702"/>
              <a:ext cx="149779" cy="149788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35623" y="3893546"/>
              <a:ext cx="149779" cy="149688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11297" y="3770127"/>
              <a:ext cx="149779" cy="149788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77937" y="3655545"/>
              <a:ext cx="149680" cy="149788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53612" y="3549701"/>
              <a:ext cx="149680" cy="149788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20450" y="3461531"/>
              <a:ext cx="149779" cy="149986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96125" y="3382396"/>
              <a:ext cx="149680" cy="149788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962665" y="3311801"/>
              <a:ext cx="149779" cy="149788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438340" y="3250240"/>
              <a:ext cx="149779" cy="149688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905277" y="3197219"/>
              <a:ext cx="149680" cy="149788"/>
            </a:xfrm>
            <a:prstGeom prst="rect">
              <a:avLst/>
            </a:prstGeom>
          </p:spPr>
        </p:pic>
      </p:grpSp>
      <p:sp>
        <p:nvSpPr>
          <p:cNvPr id="20" name="object 20" descr=""/>
          <p:cNvSpPr txBox="1"/>
          <p:nvPr/>
        </p:nvSpPr>
        <p:spPr>
          <a:xfrm>
            <a:off x="2461505" y="2223790"/>
            <a:ext cx="1775460" cy="1841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dirty="0" sz="1050" spc="-30" b="1">
                <a:latin typeface="Arial"/>
                <a:cs typeface="Arial"/>
              </a:rPr>
              <a:t>Comparison</a:t>
            </a:r>
            <a:r>
              <a:rPr dirty="0" sz="1050" spc="-40" b="1">
                <a:latin typeface="Arial"/>
                <a:cs typeface="Arial"/>
              </a:rPr>
              <a:t> </a:t>
            </a:r>
            <a:r>
              <a:rPr dirty="0" sz="1050" b="1">
                <a:latin typeface="Arial"/>
                <a:cs typeface="Arial"/>
              </a:rPr>
              <a:t>of</a:t>
            </a:r>
            <a:r>
              <a:rPr dirty="0" sz="1050" spc="-20" b="1">
                <a:latin typeface="Arial"/>
                <a:cs typeface="Arial"/>
              </a:rPr>
              <a:t> </a:t>
            </a:r>
            <a:r>
              <a:rPr dirty="0" sz="1050" spc="-10" b="1">
                <a:latin typeface="Arial"/>
                <a:cs typeface="Arial"/>
              </a:rPr>
              <a:t>NPV</a:t>
            </a:r>
            <a:r>
              <a:rPr dirty="0" sz="1050" spc="-90" b="1">
                <a:latin typeface="Arial"/>
                <a:cs typeface="Arial"/>
              </a:rPr>
              <a:t> </a:t>
            </a:r>
            <a:r>
              <a:rPr dirty="0" sz="1050" b="1">
                <a:latin typeface="Arial"/>
                <a:cs typeface="Arial"/>
              </a:rPr>
              <a:t>of</a:t>
            </a:r>
            <a:r>
              <a:rPr dirty="0" sz="1050" spc="-25" b="1">
                <a:latin typeface="Arial"/>
                <a:cs typeface="Arial"/>
              </a:rPr>
              <a:t> </a:t>
            </a:r>
            <a:r>
              <a:rPr dirty="0" sz="1050" spc="-20" b="1">
                <a:latin typeface="Arial"/>
                <a:cs typeface="Arial"/>
              </a:rPr>
              <a:t>Costs</a:t>
            </a:r>
            <a:endParaRPr sz="1050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717693" y="5511379"/>
            <a:ext cx="467359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800" spc="-10" b="1">
                <a:latin typeface="Arial"/>
                <a:cs typeface="Arial"/>
              </a:rPr>
              <a:t>0.00E+00</a:t>
            </a:r>
            <a:endParaRPr sz="800">
              <a:latin typeface="Arial"/>
              <a:cs typeface="Arial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717693" y="5017804"/>
            <a:ext cx="467359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800" spc="-10" b="1">
                <a:latin typeface="Arial"/>
                <a:cs typeface="Arial"/>
              </a:rPr>
              <a:t>5.00E+05</a:t>
            </a:r>
            <a:endParaRPr sz="800">
              <a:latin typeface="Arial"/>
              <a:cs typeface="Arial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717693" y="4515293"/>
            <a:ext cx="467359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800" spc="-10" b="1">
                <a:latin typeface="Arial"/>
                <a:cs typeface="Arial"/>
              </a:rPr>
              <a:t>1.00E+06</a:t>
            </a:r>
            <a:endParaRPr sz="800">
              <a:latin typeface="Arial"/>
              <a:cs typeface="Arial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717693" y="4021718"/>
            <a:ext cx="467359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800" spc="-10" b="1">
                <a:latin typeface="Arial"/>
                <a:cs typeface="Arial"/>
              </a:rPr>
              <a:t>1.50E+06</a:t>
            </a:r>
            <a:endParaRPr sz="800">
              <a:latin typeface="Arial"/>
              <a:cs typeface="Arial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717693" y="3519406"/>
            <a:ext cx="467359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800" spc="-10" b="1">
                <a:latin typeface="Arial"/>
                <a:cs typeface="Arial"/>
              </a:rPr>
              <a:t>2.00E+06</a:t>
            </a:r>
            <a:endParaRPr sz="800">
              <a:latin typeface="Arial"/>
              <a:cs typeface="Arial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717693" y="3025931"/>
            <a:ext cx="467359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800" spc="-10" b="1">
                <a:latin typeface="Arial"/>
                <a:cs typeface="Arial"/>
              </a:rPr>
              <a:t>2.50E+06</a:t>
            </a:r>
            <a:endParaRPr sz="800">
              <a:latin typeface="Arial"/>
              <a:cs typeface="Arial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717693" y="2523618"/>
            <a:ext cx="467359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800" spc="-10" b="1">
                <a:latin typeface="Arial"/>
                <a:cs typeface="Arial"/>
              </a:rPr>
              <a:t>3.00E+06</a:t>
            </a:r>
            <a:endParaRPr sz="800">
              <a:latin typeface="Arial"/>
              <a:cs typeface="Arial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1237321" y="5678733"/>
            <a:ext cx="7175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800" spc="-50" b="1">
                <a:latin typeface="Arial"/>
                <a:cs typeface="Arial"/>
              </a:rPr>
              <a:t>0</a:t>
            </a:r>
            <a:endParaRPr sz="800">
              <a:latin typeface="Arial"/>
              <a:cs typeface="Arial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1712995" y="5678733"/>
            <a:ext cx="7175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800" spc="-50" b="1">
                <a:latin typeface="Arial"/>
                <a:cs typeface="Arial"/>
              </a:rPr>
              <a:t>1</a:t>
            </a:r>
            <a:endParaRPr sz="800">
              <a:latin typeface="Arial"/>
              <a:cs typeface="Arial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2179635" y="5678733"/>
            <a:ext cx="7175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800" spc="-50" b="1">
                <a:latin typeface="Arial"/>
                <a:cs typeface="Arial"/>
              </a:rPr>
              <a:t>2</a:t>
            </a:r>
            <a:endParaRPr sz="800">
              <a:latin typeface="Arial"/>
              <a:cs typeface="Arial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2655310" y="5678733"/>
            <a:ext cx="7175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800" spc="-50" b="1">
                <a:latin typeface="Arial"/>
                <a:cs typeface="Arial"/>
              </a:rPr>
              <a:t>3</a:t>
            </a:r>
            <a:endParaRPr sz="800">
              <a:latin typeface="Arial"/>
              <a:cs typeface="Arial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3122148" y="5678733"/>
            <a:ext cx="7175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800" spc="-50" b="1">
                <a:latin typeface="Arial"/>
                <a:cs typeface="Arial"/>
              </a:rPr>
              <a:t>4</a:t>
            </a:r>
            <a:endParaRPr sz="800">
              <a:latin typeface="Arial"/>
              <a:cs typeface="Arial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4064363" y="5678733"/>
            <a:ext cx="7175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800" spc="-50" b="1">
                <a:latin typeface="Arial"/>
                <a:cs typeface="Arial"/>
              </a:rPr>
              <a:t>6</a:t>
            </a:r>
            <a:endParaRPr sz="800">
              <a:latin typeface="Arial"/>
              <a:cs typeface="Arial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4540038" y="5678733"/>
            <a:ext cx="7175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800" spc="-50" b="1">
                <a:latin typeface="Arial"/>
                <a:cs typeface="Arial"/>
              </a:rPr>
              <a:t>7</a:t>
            </a:r>
            <a:endParaRPr sz="800">
              <a:latin typeface="Arial"/>
              <a:cs typeface="Arial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5006975" y="5678733"/>
            <a:ext cx="7175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800" spc="-50" b="1">
                <a:latin typeface="Arial"/>
                <a:cs typeface="Arial"/>
              </a:rPr>
              <a:t>8</a:t>
            </a:r>
            <a:endParaRPr sz="800">
              <a:latin typeface="Arial"/>
              <a:cs typeface="Arial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5482551" y="5678733"/>
            <a:ext cx="7175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800" spc="-50" b="1">
                <a:latin typeface="Arial"/>
                <a:cs typeface="Arial"/>
              </a:rPr>
              <a:t>9</a:t>
            </a:r>
            <a:endParaRPr sz="800">
              <a:latin typeface="Arial"/>
              <a:cs typeface="Arial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5914044" y="5678733"/>
            <a:ext cx="135890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800" spc="-25" b="1">
                <a:latin typeface="Arial"/>
                <a:cs typeface="Arial"/>
              </a:rPr>
              <a:t>10</a:t>
            </a:r>
            <a:endParaRPr sz="800">
              <a:latin typeface="Arial"/>
              <a:cs typeface="Arial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3474411" y="5611702"/>
            <a:ext cx="300355" cy="413384"/>
          </a:xfrm>
          <a:prstGeom prst="rect">
            <a:avLst/>
          </a:prstGeom>
        </p:spPr>
        <p:txBody>
          <a:bodyPr wrap="square" lIns="0" tIns="83820" rIns="0" bIns="0" rtlCol="0" vert="horz">
            <a:spAutoFit/>
          </a:bodyPr>
          <a:lstStyle/>
          <a:p>
            <a:pPr algn="ctr" marL="5080">
              <a:lnSpc>
                <a:spcPct val="100000"/>
              </a:lnSpc>
              <a:spcBef>
                <a:spcPts val="660"/>
              </a:spcBef>
            </a:pPr>
            <a:r>
              <a:rPr dirty="0" sz="800" spc="-50" b="1">
                <a:latin typeface="Arial"/>
                <a:cs typeface="Arial"/>
              </a:rPr>
              <a:t>5</a:t>
            </a:r>
            <a:endParaRPr sz="800">
              <a:latin typeface="Arial"/>
              <a:cs typeface="Arial"/>
            </a:endParaRPr>
          </a:p>
          <a:p>
            <a:pPr algn="ctr" marR="5080">
              <a:lnSpc>
                <a:spcPct val="100000"/>
              </a:lnSpc>
              <a:spcBef>
                <a:spcPts val="565"/>
              </a:spcBef>
            </a:pPr>
            <a:r>
              <a:rPr dirty="0" sz="800" spc="-10" b="1">
                <a:latin typeface="Arial"/>
                <a:cs typeface="Arial"/>
              </a:rPr>
              <a:t>Years</a:t>
            </a:r>
            <a:endParaRPr sz="800">
              <a:latin typeface="Arial"/>
              <a:cs typeface="Arial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529827" y="3744422"/>
            <a:ext cx="144145" cy="69088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800" b="1">
                <a:latin typeface="Arial"/>
                <a:cs typeface="Arial"/>
              </a:rPr>
              <a:t>NPV</a:t>
            </a:r>
            <a:r>
              <a:rPr dirty="0" sz="800" spc="20" b="1">
                <a:latin typeface="Arial"/>
                <a:cs typeface="Arial"/>
              </a:rPr>
              <a:t> </a:t>
            </a:r>
            <a:r>
              <a:rPr dirty="0" sz="800" b="1">
                <a:latin typeface="Arial"/>
                <a:cs typeface="Arial"/>
              </a:rPr>
              <a:t>of</a:t>
            </a:r>
            <a:r>
              <a:rPr dirty="0" sz="800" spc="25" b="1">
                <a:latin typeface="Arial"/>
                <a:cs typeface="Arial"/>
              </a:rPr>
              <a:t> </a:t>
            </a:r>
            <a:r>
              <a:rPr dirty="0" sz="800" spc="-10" b="1">
                <a:latin typeface="Arial"/>
                <a:cs typeface="Arial"/>
              </a:rPr>
              <a:t>Costs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40" name="object 40" descr=""/>
          <p:cNvGrpSpPr/>
          <p:nvPr/>
        </p:nvGrpSpPr>
        <p:grpSpPr>
          <a:xfrm>
            <a:off x="3972051" y="4188819"/>
            <a:ext cx="1708785" cy="361950"/>
            <a:chOff x="3972051" y="4188819"/>
            <a:chExt cx="1708785" cy="361950"/>
          </a:xfrm>
        </p:grpSpPr>
        <p:sp>
          <p:nvSpPr>
            <p:cNvPr id="41" name="object 41" descr=""/>
            <p:cNvSpPr/>
            <p:nvPr/>
          </p:nvSpPr>
          <p:spPr>
            <a:xfrm>
              <a:off x="3976496" y="4193264"/>
              <a:ext cx="1699895" cy="353060"/>
            </a:xfrm>
            <a:custGeom>
              <a:avLst/>
              <a:gdLst/>
              <a:ahLst/>
              <a:cxnLst/>
              <a:rect l="l" t="t" r="r" b="b"/>
              <a:pathLst>
                <a:path w="1699895" h="353060">
                  <a:moveTo>
                    <a:pt x="0" y="352551"/>
                  </a:moveTo>
                  <a:lnTo>
                    <a:pt x="1699859" y="352551"/>
                  </a:lnTo>
                  <a:lnTo>
                    <a:pt x="1699859" y="0"/>
                  </a:lnTo>
                  <a:lnTo>
                    <a:pt x="0" y="0"/>
                  </a:lnTo>
                  <a:lnTo>
                    <a:pt x="0" y="352551"/>
                  </a:lnTo>
                  <a:close/>
                </a:path>
              </a:pathLst>
            </a:custGeom>
            <a:ln w="87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4108644" y="4254840"/>
              <a:ext cx="61594" cy="62230"/>
            </a:xfrm>
            <a:custGeom>
              <a:avLst/>
              <a:gdLst/>
              <a:ahLst/>
              <a:cxnLst/>
              <a:rect l="l" t="t" r="r" b="b"/>
              <a:pathLst>
                <a:path w="61595" h="62229">
                  <a:moveTo>
                    <a:pt x="61564" y="0"/>
                  </a:moveTo>
                  <a:lnTo>
                    <a:pt x="0" y="0"/>
                  </a:lnTo>
                  <a:lnTo>
                    <a:pt x="0" y="61812"/>
                  </a:lnTo>
                  <a:lnTo>
                    <a:pt x="61564" y="61812"/>
                  </a:lnTo>
                  <a:lnTo>
                    <a:pt x="61564" y="0"/>
                  </a:lnTo>
                  <a:close/>
                </a:path>
              </a:pathLst>
            </a:custGeom>
            <a:solidFill>
              <a:srgbClr val="0066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4108644" y="4254840"/>
              <a:ext cx="61594" cy="62230"/>
            </a:xfrm>
            <a:custGeom>
              <a:avLst/>
              <a:gdLst/>
              <a:ahLst/>
              <a:cxnLst/>
              <a:rect l="l" t="t" r="r" b="b"/>
              <a:pathLst>
                <a:path w="61595" h="62229">
                  <a:moveTo>
                    <a:pt x="0" y="61812"/>
                  </a:moveTo>
                  <a:lnTo>
                    <a:pt x="61564" y="61812"/>
                  </a:lnTo>
                  <a:lnTo>
                    <a:pt x="61564" y="0"/>
                  </a:lnTo>
                  <a:lnTo>
                    <a:pt x="0" y="0"/>
                  </a:lnTo>
                  <a:lnTo>
                    <a:pt x="0" y="61812"/>
                  </a:lnTo>
                  <a:close/>
                </a:path>
              </a:pathLst>
            </a:custGeom>
            <a:ln w="8795">
              <a:solidFill>
                <a:srgbClr val="0066C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4" name="object 4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020479" y="4422468"/>
              <a:ext cx="246425" cy="79093"/>
            </a:xfrm>
            <a:prstGeom prst="rect">
              <a:avLst/>
            </a:prstGeom>
          </p:spPr>
        </p:pic>
      </p:grpSp>
      <p:sp>
        <p:nvSpPr>
          <p:cNvPr id="45" name="object 45" descr=""/>
          <p:cNvSpPr txBox="1"/>
          <p:nvPr/>
        </p:nvSpPr>
        <p:spPr>
          <a:xfrm>
            <a:off x="4293612" y="4157806"/>
            <a:ext cx="1362710" cy="377825"/>
          </a:xfrm>
          <a:prstGeom prst="rect">
            <a:avLst/>
          </a:prstGeom>
        </p:spPr>
        <p:txBody>
          <a:bodyPr wrap="square" lIns="0" tIns="660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20"/>
              </a:spcBef>
            </a:pPr>
            <a:r>
              <a:rPr dirty="0" sz="800">
                <a:latin typeface="Arial MT"/>
                <a:cs typeface="Arial MT"/>
              </a:rPr>
              <a:t>Do</a:t>
            </a:r>
            <a:r>
              <a:rPr dirty="0" sz="800" spc="55">
                <a:latin typeface="Arial MT"/>
                <a:cs typeface="Arial MT"/>
              </a:rPr>
              <a:t> </a:t>
            </a:r>
            <a:r>
              <a:rPr dirty="0" sz="800" spc="-10">
                <a:latin typeface="Arial MT"/>
                <a:cs typeface="Arial MT"/>
              </a:rPr>
              <a:t>Nothing</a:t>
            </a:r>
            <a:endParaRPr sz="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25"/>
              </a:spcBef>
            </a:pPr>
            <a:r>
              <a:rPr dirty="0" sz="800">
                <a:latin typeface="Arial MT"/>
                <a:cs typeface="Arial MT"/>
              </a:rPr>
              <a:t>Intervention</a:t>
            </a:r>
            <a:r>
              <a:rPr dirty="0" sz="800" spc="70">
                <a:latin typeface="Arial MT"/>
                <a:cs typeface="Arial MT"/>
              </a:rPr>
              <a:t> </a:t>
            </a:r>
            <a:r>
              <a:rPr dirty="0" sz="800">
                <a:latin typeface="Arial MT"/>
                <a:cs typeface="Arial MT"/>
              </a:rPr>
              <a:t>-</a:t>
            </a:r>
            <a:r>
              <a:rPr dirty="0" sz="800" spc="45">
                <a:latin typeface="Arial MT"/>
                <a:cs typeface="Arial MT"/>
              </a:rPr>
              <a:t> </a:t>
            </a:r>
            <a:r>
              <a:rPr dirty="0" sz="800">
                <a:latin typeface="Arial MT"/>
                <a:cs typeface="Arial MT"/>
              </a:rPr>
              <a:t>NPV</a:t>
            </a:r>
            <a:r>
              <a:rPr dirty="0" sz="800" spc="-50">
                <a:latin typeface="Arial MT"/>
                <a:cs typeface="Arial MT"/>
              </a:rPr>
              <a:t> </a:t>
            </a:r>
            <a:r>
              <a:rPr dirty="0" sz="800">
                <a:latin typeface="Arial MT"/>
                <a:cs typeface="Arial MT"/>
              </a:rPr>
              <a:t>June</a:t>
            </a:r>
            <a:r>
              <a:rPr dirty="0" sz="800" spc="70">
                <a:latin typeface="Arial MT"/>
                <a:cs typeface="Arial MT"/>
              </a:rPr>
              <a:t> </a:t>
            </a:r>
            <a:r>
              <a:rPr dirty="0" sz="800" spc="-20">
                <a:latin typeface="Arial MT"/>
                <a:cs typeface="Arial MT"/>
              </a:rPr>
              <a:t>30th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46" name="object 46" descr=""/>
          <p:cNvSpPr/>
          <p:nvPr/>
        </p:nvSpPr>
        <p:spPr>
          <a:xfrm>
            <a:off x="294799" y="2139565"/>
            <a:ext cx="6015990" cy="4116070"/>
          </a:xfrm>
          <a:custGeom>
            <a:avLst/>
            <a:gdLst/>
            <a:ahLst/>
            <a:cxnLst/>
            <a:rect l="l" t="t" r="r" b="b"/>
            <a:pathLst>
              <a:path w="6015990" h="4116070">
                <a:moveTo>
                  <a:pt x="0" y="4116002"/>
                </a:moveTo>
                <a:lnTo>
                  <a:pt x="6015482" y="4116002"/>
                </a:lnTo>
                <a:lnTo>
                  <a:pt x="6015482" y="0"/>
                </a:lnTo>
                <a:lnTo>
                  <a:pt x="0" y="0"/>
                </a:lnTo>
                <a:lnTo>
                  <a:pt x="0" y="4116002"/>
                </a:lnTo>
                <a:close/>
              </a:path>
            </a:pathLst>
          </a:custGeom>
          <a:ln w="87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47" name="object 47" descr=""/>
          <p:cNvGraphicFramePr>
            <a:graphicFrameLocks noGrp="1"/>
          </p:cNvGraphicFramePr>
          <p:nvPr/>
        </p:nvGraphicFramePr>
        <p:xfrm>
          <a:off x="6503183" y="2141576"/>
          <a:ext cx="2343785" cy="3449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98219"/>
                <a:gridCol w="1250950"/>
              </a:tblGrid>
              <a:tr h="292100">
                <a:tc gridSpan="2">
                  <a:txBody>
                    <a:bodyPr/>
                    <a:lstStyle/>
                    <a:p>
                      <a:pPr marL="101155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450" b="1">
                          <a:latin typeface="Times New Roman"/>
                          <a:cs typeface="Times New Roman"/>
                        </a:rPr>
                        <a:t>NPV</a:t>
                      </a:r>
                      <a:r>
                        <a:rPr dirty="0" sz="1450" spc="3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10" b="1">
                          <a:latin typeface="Times New Roman"/>
                          <a:cs typeface="Times New Roman"/>
                        </a:rPr>
                        <a:t>[US$]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35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86385">
                <a:tc>
                  <a:txBody>
                    <a:bodyPr/>
                    <a:lstStyle/>
                    <a:p>
                      <a:pPr marL="13335">
                        <a:lnSpc>
                          <a:spcPts val="1730"/>
                        </a:lnSpc>
                      </a:pPr>
                      <a:r>
                        <a:rPr dirty="0" sz="1450" b="1">
                          <a:latin typeface="Times New Roman"/>
                          <a:cs typeface="Times New Roman"/>
                        </a:rPr>
                        <a:t>Do</a:t>
                      </a:r>
                      <a:r>
                        <a:rPr dirty="0" sz="1450" spc="3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10" b="1">
                          <a:latin typeface="Times New Roman"/>
                          <a:cs typeface="Times New Roman"/>
                        </a:rPr>
                        <a:t>Nothing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5085">
                        <a:lnSpc>
                          <a:spcPts val="1695"/>
                        </a:lnSpc>
                      </a:pPr>
                      <a:r>
                        <a:rPr dirty="0" sz="14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450" spc="3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10">
                          <a:latin typeface="Times New Roman"/>
                          <a:cs typeface="Times New Roman"/>
                        </a:rPr>
                        <a:t>2,661,118.98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6385">
                <a:tc>
                  <a:txBody>
                    <a:bodyPr/>
                    <a:lstStyle/>
                    <a:p>
                      <a:pPr marL="13335">
                        <a:lnSpc>
                          <a:spcPts val="1730"/>
                        </a:lnSpc>
                      </a:pPr>
                      <a:r>
                        <a:rPr dirty="0" sz="14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450" spc="6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50" b="1">
                          <a:latin typeface="Times New Roman"/>
                          <a:cs typeface="Times New Roman"/>
                        </a:rPr>
                        <a:t>1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5085">
                        <a:lnSpc>
                          <a:spcPts val="1695"/>
                        </a:lnSpc>
                      </a:pPr>
                      <a:r>
                        <a:rPr dirty="0" sz="14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450" spc="3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10">
                          <a:latin typeface="Times New Roman"/>
                          <a:cs typeface="Times New Roman"/>
                        </a:rPr>
                        <a:t>1,506,125.41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6385">
                <a:tc>
                  <a:txBody>
                    <a:bodyPr/>
                    <a:lstStyle/>
                    <a:p>
                      <a:pPr marL="13335">
                        <a:lnSpc>
                          <a:spcPts val="1730"/>
                        </a:lnSpc>
                      </a:pPr>
                      <a:r>
                        <a:rPr dirty="0" sz="14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450" spc="6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50" b="1">
                          <a:latin typeface="Times New Roman"/>
                          <a:cs typeface="Times New Roman"/>
                        </a:rPr>
                        <a:t>2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5720">
                        <a:lnSpc>
                          <a:spcPts val="1695"/>
                        </a:lnSpc>
                      </a:pPr>
                      <a:r>
                        <a:rPr dirty="0" sz="14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450" spc="3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10">
                          <a:latin typeface="Times New Roman"/>
                          <a:cs typeface="Times New Roman"/>
                        </a:rPr>
                        <a:t>1,640,594.07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8290">
                <a:tc>
                  <a:txBody>
                    <a:bodyPr/>
                    <a:lstStyle/>
                    <a:p>
                      <a:pPr marL="13335">
                        <a:lnSpc>
                          <a:spcPts val="1730"/>
                        </a:lnSpc>
                      </a:pPr>
                      <a:r>
                        <a:rPr dirty="0" sz="14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450" spc="6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50" b="1">
                          <a:latin typeface="Times New Roman"/>
                          <a:cs typeface="Times New Roman"/>
                        </a:rPr>
                        <a:t>3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5085">
                        <a:lnSpc>
                          <a:spcPts val="1695"/>
                        </a:lnSpc>
                      </a:pPr>
                      <a:r>
                        <a:rPr dirty="0" sz="14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450" spc="3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10">
                          <a:latin typeface="Times New Roman"/>
                          <a:cs typeface="Times New Roman"/>
                        </a:rPr>
                        <a:t>1,764,564.77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6385">
                <a:tc>
                  <a:txBody>
                    <a:bodyPr/>
                    <a:lstStyle/>
                    <a:p>
                      <a:pPr marL="13335">
                        <a:lnSpc>
                          <a:spcPts val="1730"/>
                        </a:lnSpc>
                      </a:pPr>
                      <a:r>
                        <a:rPr dirty="0" sz="14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450" spc="6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50" b="1">
                          <a:latin typeface="Times New Roman"/>
                          <a:cs typeface="Times New Roman"/>
                        </a:rPr>
                        <a:t>4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5085">
                        <a:lnSpc>
                          <a:spcPts val="1695"/>
                        </a:lnSpc>
                      </a:pPr>
                      <a:r>
                        <a:rPr dirty="0" sz="14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450" spc="3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10">
                          <a:latin typeface="Times New Roman"/>
                          <a:cs typeface="Times New Roman"/>
                        </a:rPr>
                        <a:t>1,879,189.86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6385">
                <a:tc>
                  <a:txBody>
                    <a:bodyPr/>
                    <a:lstStyle/>
                    <a:p>
                      <a:pPr marL="13335">
                        <a:lnSpc>
                          <a:spcPts val="1735"/>
                        </a:lnSpc>
                      </a:pPr>
                      <a:r>
                        <a:rPr dirty="0" sz="14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450" spc="6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50" b="1">
                          <a:latin typeface="Times New Roman"/>
                          <a:cs typeface="Times New Roman"/>
                        </a:rPr>
                        <a:t>5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5085">
                        <a:lnSpc>
                          <a:spcPts val="1695"/>
                        </a:lnSpc>
                      </a:pPr>
                      <a:r>
                        <a:rPr dirty="0" sz="14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450" spc="3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10">
                          <a:latin typeface="Times New Roman"/>
                          <a:cs typeface="Times New Roman"/>
                        </a:rPr>
                        <a:t>1,981,998.00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6385">
                <a:tc>
                  <a:txBody>
                    <a:bodyPr/>
                    <a:lstStyle/>
                    <a:p>
                      <a:pPr marL="13335">
                        <a:lnSpc>
                          <a:spcPts val="1730"/>
                        </a:lnSpc>
                      </a:pPr>
                      <a:r>
                        <a:rPr dirty="0" sz="14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450" spc="6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50" b="1">
                          <a:latin typeface="Times New Roman"/>
                          <a:cs typeface="Times New Roman"/>
                        </a:rPr>
                        <a:t>6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5085">
                        <a:lnSpc>
                          <a:spcPts val="1695"/>
                        </a:lnSpc>
                      </a:pPr>
                      <a:r>
                        <a:rPr dirty="0" sz="14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450" spc="3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10">
                          <a:latin typeface="Times New Roman"/>
                          <a:cs typeface="Times New Roman"/>
                        </a:rPr>
                        <a:t>2,072,533.84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6385">
                <a:tc>
                  <a:txBody>
                    <a:bodyPr/>
                    <a:lstStyle/>
                    <a:p>
                      <a:pPr marL="13335">
                        <a:lnSpc>
                          <a:spcPts val="1730"/>
                        </a:lnSpc>
                      </a:pPr>
                      <a:r>
                        <a:rPr dirty="0" sz="14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450" spc="6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50" b="1">
                          <a:latin typeface="Times New Roman"/>
                          <a:cs typeface="Times New Roman"/>
                        </a:rPr>
                        <a:t>7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5085">
                        <a:lnSpc>
                          <a:spcPts val="1695"/>
                        </a:lnSpc>
                      </a:pPr>
                      <a:r>
                        <a:rPr dirty="0" sz="14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450" spc="3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10">
                          <a:latin typeface="Times New Roman"/>
                          <a:cs typeface="Times New Roman"/>
                        </a:rPr>
                        <a:t>2,152,400.84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6385">
                <a:tc>
                  <a:txBody>
                    <a:bodyPr/>
                    <a:lstStyle/>
                    <a:p>
                      <a:pPr marL="13335">
                        <a:lnSpc>
                          <a:spcPts val="1730"/>
                        </a:lnSpc>
                      </a:pPr>
                      <a:r>
                        <a:rPr dirty="0" sz="14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450" spc="6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50" b="1">
                          <a:latin typeface="Times New Roman"/>
                          <a:cs typeface="Times New Roman"/>
                        </a:rPr>
                        <a:t>8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5085">
                        <a:lnSpc>
                          <a:spcPts val="1695"/>
                        </a:lnSpc>
                      </a:pPr>
                      <a:r>
                        <a:rPr dirty="0" sz="14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450" spc="3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10">
                          <a:latin typeface="Times New Roman"/>
                          <a:cs typeface="Times New Roman"/>
                        </a:rPr>
                        <a:t>2,222,585.89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6385">
                <a:tc>
                  <a:txBody>
                    <a:bodyPr/>
                    <a:lstStyle/>
                    <a:p>
                      <a:pPr marL="13335">
                        <a:lnSpc>
                          <a:spcPts val="1730"/>
                        </a:lnSpc>
                      </a:pPr>
                      <a:r>
                        <a:rPr dirty="0" sz="14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450" spc="6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50" b="1">
                          <a:latin typeface="Times New Roman"/>
                          <a:cs typeface="Times New Roman"/>
                        </a:rPr>
                        <a:t>9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5085">
                        <a:lnSpc>
                          <a:spcPts val="1695"/>
                        </a:lnSpc>
                      </a:pPr>
                      <a:r>
                        <a:rPr dirty="0" sz="14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450" spc="3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10">
                          <a:latin typeface="Times New Roman"/>
                          <a:cs typeface="Times New Roman"/>
                        </a:rPr>
                        <a:t>2,284,243.57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91465">
                <a:tc>
                  <a:txBody>
                    <a:bodyPr/>
                    <a:lstStyle/>
                    <a:p>
                      <a:pPr marL="13335">
                        <a:lnSpc>
                          <a:spcPts val="1735"/>
                        </a:lnSpc>
                      </a:pPr>
                      <a:r>
                        <a:rPr dirty="0" sz="14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450" spc="6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25" b="1">
                          <a:latin typeface="Times New Roman"/>
                          <a:cs typeface="Times New Roman"/>
                        </a:rPr>
                        <a:t>10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5085">
                        <a:lnSpc>
                          <a:spcPts val="1695"/>
                        </a:lnSpc>
                      </a:pPr>
                      <a:r>
                        <a:rPr dirty="0" sz="14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450" spc="3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10">
                          <a:latin typeface="Times New Roman"/>
                          <a:cs typeface="Times New Roman"/>
                        </a:rPr>
                        <a:t>2,338,082.01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9" name="object 4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sp>
        <p:nvSpPr>
          <p:cNvPr id="48" name="object 4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40460" algn="l"/>
              </a:tabLst>
            </a:pPr>
            <a:r>
              <a:rPr dirty="0" spc="-10"/>
              <a:t>ANEXO:</a:t>
            </a:r>
            <a:r>
              <a:rPr dirty="0"/>
              <a:t>	CÁLCULO</a:t>
            </a:r>
            <a:r>
              <a:rPr dirty="0" spc="-100"/>
              <a:t> </a:t>
            </a:r>
            <a:r>
              <a:rPr dirty="0"/>
              <a:t>DEL</a:t>
            </a:r>
            <a:r>
              <a:rPr dirty="0" spc="-105"/>
              <a:t> </a:t>
            </a:r>
            <a:r>
              <a:rPr dirty="0" spc="-20"/>
              <a:t>VALOR</a:t>
            </a:r>
            <a:r>
              <a:rPr dirty="0" spc="-85"/>
              <a:t> </a:t>
            </a:r>
            <a:r>
              <a:rPr dirty="0"/>
              <a:t>PRESENTE</a:t>
            </a:r>
            <a:r>
              <a:rPr dirty="0" spc="-65"/>
              <a:t> </a:t>
            </a:r>
            <a:r>
              <a:rPr dirty="0" spc="-20"/>
              <a:t>NETO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78916" y="1418335"/>
            <a:ext cx="469328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48660" algn="l"/>
              </a:tabLst>
            </a:pPr>
            <a:r>
              <a:rPr dirty="0" sz="1800" b="1">
                <a:solidFill>
                  <a:srgbClr val="002B82"/>
                </a:solidFill>
                <a:latin typeface="Arial"/>
                <a:cs typeface="Arial"/>
              </a:rPr>
              <a:t>Cálculo</a:t>
            </a:r>
            <a:r>
              <a:rPr dirty="0" sz="1800" spc="-30" b="1">
                <a:solidFill>
                  <a:srgbClr val="002B8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2B82"/>
                </a:solidFill>
                <a:latin typeface="Arial"/>
                <a:cs typeface="Arial"/>
              </a:rPr>
              <a:t>de</a:t>
            </a:r>
            <a:r>
              <a:rPr dirty="0" sz="1800" spc="-5" b="1">
                <a:solidFill>
                  <a:srgbClr val="002B8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2B82"/>
                </a:solidFill>
                <a:latin typeface="Arial"/>
                <a:cs typeface="Arial"/>
              </a:rPr>
              <a:t>VPN</a:t>
            </a:r>
            <a:r>
              <a:rPr dirty="0" sz="1800" spc="-5" b="1">
                <a:solidFill>
                  <a:srgbClr val="002B82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2B82"/>
                </a:solidFill>
                <a:latin typeface="Arial"/>
                <a:cs typeface="Arial"/>
              </a:rPr>
              <a:t>Subestación</a:t>
            </a:r>
            <a:r>
              <a:rPr dirty="0" sz="1800" b="1">
                <a:solidFill>
                  <a:srgbClr val="002B82"/>
                </a:solidFill>
                <a:latin typeface="Arial"/>
                <a:cs typeface="Arial"/>
              </a:rPr>
              <a:t>	</a:t>
            </a:r>
            <a:r>
              <a:rPr dirty="0" sz="1800" spc="-50" b="1">
                <a:solidFill>
                  <a:srgbClr val="002B82"/>
                </a:solidFill>
                <a:latin typeface="Arial"/>
                <a:cs typeface="Arial"/>
              </a:rPr>
              <a:t>COMBAPATA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362866" y="2244060"/>
            <a:ext cx="5954395" cy="4069079"/>
            <a:chOff x="362866" y="2244060"/>
            <a:chExt cx="5954395" cy="4069079"/>
          </a:xfrm>
        </p:grpSpPr>
        <p:sp>
          <p:nvSpPr>
            <p:cNvPr id="4" name="object 4" descr=""/>
            <p:cNvSpPr/>
            <p:nvPr/>
          </p:nvSpPr>
          <p:spPr>
            <a:xfrm>
              <a:off x="367311" y="2248505"/>
              <a:ext cx="5945505" cy="4060190"/>
            </a:xfrm>
            <a:custGeom>
              <a:avLst/>
              <a:gdLst/>
              <a:ahLst/>
              <a:cxnLst/>
              <a:rect l="l" t="t" r="r" b="b"/>
              <a:pathLst>
                <a:path w="5945505" h="4060190">
                  <a:moveTo>
                    <a:pt x="0" y="4060170"/>
                  </a:moveTo>
                  <a:lnTo>
                    <a:pt x="5945302" y="4060170"/>
                  </a:lnTo>
                  <a:lnTo>
                    <a:pt x="5945302" y="0"/>
                  </a:lnTo>
                  <a:lnTo>
                    <a:pt x="0" y="0"/>
                  </a:lnTo>
                  <a:lnTo>
                    <a:pt x="0" y="4060170"/>
                  </a:lnTo>
                  <a:close/>
                </a:path>
              </a:pathLst>
            </a:custGeom>
            <a:ln w="86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329245" y="2709252"/>
              <a:ext cx="4661535" cy="2943225"/>
            </a:xfrm>
            <a:custGeom>
              <a:avLst/>
              <a:gdLst/>
              <a:ahLst/>
              <a:cxnLst/>
              <a:rect l="l" t="t" r="r" b="b"/>
              <a:pathLst>
                <a:path w="4661535" h="2943225">
                  <a:moveTo>
                    <a:pt x="2798407" y="521766"/>
                  </a:moveTo>
                  <a:lnTo>
                    <a:pt x="2789720" y="521766"/>
                  </a:lnTo>
                  <a:lnTo>
                    <a:pt x="2789720" y="899947"/>
                  </a:lnTo>
                  <a:lnTo>
                    <a:pt x="2798407" y="899947"/>
                  </a:lnTo>
                  <a:lnTo>
                    <a:pt x="2798407" y="521766"/>
                  </a:lnTo>
                  <a:close/>
                </a:path>
                <a:path w="4661535" h="2943225">
                  <a:moveTo>
                    <a:pt x="3268535" y="521766"/>
                  </a:moveTo>
                  <a:lnTo>
                    <a:pt x="3259848" y="521766"/>
                  </a:lnTo>
                  <a:lnTo>
                    <a:pt x="3259848" y="865276"/>
                  </a:lnTo>
                  <a:lnTo>
                    <a:pt x="3268535" y="865276"/>
                  </a:lnTo>
                  <a:lnTo>
                    <a:pt x="3268535" y="521766"/>
                  </a:lnTo>
                  <a:close/>
                </a:path>
                <a:path w="4661535" h="2943225">
                  <a:moveTo>
                    <a:pt x="3730028" y="521766"/>
                  </a:moveTo>
                  <a:lnTo>
                    <a:pt x="3721328" y="521766"/>
                  </a:lnTo>
                  <a:lnTo>
                    <a:pt x="3721328" y="830313"/>
                  </a:lnTo>
                  <a:lnTo>
                    <a:pt x="3730028" y="830313"/>
                  </a:lnTo>
                  <a:lnTo>
                    <a:pt x="3730028" y="521766"/>
                  </a:lnTo>
                  <a:close/>
                </a:path>
                <a:path w="4661535" h="2943225">
                  <a:moveTo>
                    <a:pt x="4200055" y="521766"/>
                  </a:moveTo>
                  <a:lnTo>
                    <a:pt x="4191355" y="521766"/>
                  </a:lnTo>
                  <a:lnTo>
                    <a:pt x="4191355" y="830313"/>
                  </a:lnTo>
                  <a:lnTo>
                    <a:pt x="4200055" y="830313"/>
                  </a:lnTo>
                  <a:lnTo>
                    <a:pt x="4200055" y="521766"/>
                  </a:lnTo>
                  <a:close/>
                </a:path>
                <a:path w="4661535" h="2943225">
                  <a:moveTo>
                    <a:pt x="4648263" y="982573"/>
                  </a:moveTo>
                  <a:lnTo>
                    <a:pt x="4200055" y="982573"/>
                  </a:lnTo>
                  <a:lnTo>
                    <a:pt x="4200055" y="891298"/>
                  </a:lnTo>
                  <a:lnTo>
                    <a:pt x="4191355" y="891298"/>
                  </a:lnTo>
                  <a:lnTo>
                    <a:pt x="4191355" y="2460447"/>
                  </a:lnTo>
                  <a:lnTo>
                    <a:pt x="3730028" y="2460447"/>
                  </a:lnTo>
                  <a:lnTo>
                    <a:pt x="3730028" y="1973618"/>
                  </a:lnTo>
                  <a:lnTo>
                    <a:pt x="4191355" y="1973618"/>
                  </a:lnTo>
                  <a:lnTo>
                    <a:pt x="4191355" y="1964944"/>
                  </a:lnTo>
                  <a:lnTo>
                    <a:pt x="3730028" y="1964944"/>
                  </a:lnTo>
                  <a:lnTo>
                    <a:pt x="3730028" y="1486738"/>
                  </a:lnTo>
                  <a:lnTo>
                    <a:pt x="4191355" y="1486738"/>
                  </a:lnTo>
                  <a:lnTo>
                    <a:pt x="4191355" y="1478064"/>
                  </a:lnTo>
                  <a:lnTo>
                    <a:pt x="3730028" y="1478064"/>
                  </a:lnTo>
                  <a:lnTo>
                    <a:pt x="3730028" y="991247"/>
                  </a:lnTo>
                  <a:lnTo>
                    <a:pt x="4191355" y="991247"/>
                  </a:lnTo>
                  <a:lnTo>
                    <a:pt x="4191355" y="982573"/>
                  </a:lnTo>
                  <a:lnTo>
                    <a:pt x="3730028" y="982573"/>
                  </a:lnTo>
                  <a:lnTo>
                    <a:pt x="3730028" y="925969"/>
                  </a:lnTo>
                  <a:lnTo>
                    <a:pt x="3721328" y="925969"/>
                  </a:lnTo>
                  <a:lnTo>
                    <a:pt x="3721328" y="2460447"/>
                  </a:lnTo>
                  <a:lnTo>
                    <a:pt x="3268535" y="2460447"/>
                  </a:lnTo>
                  <a:lnTo>
                    <a:pt x="3268535" y="1973618"/>
                  </a:lnTo>
                  <a:lnTo>
                    <a:pt x="3721328" y="1973618"/>
                  </a:lnTo>
                  <a:lnTo>
                    <a:pt x="3721328" y="1964944"/>
                  </a:lnTo>
                  <a:lnTo>
                    <a:pt x="3268535" y="1964944"/>
                  </a:lnTo>
                  <a:lnTo>
                    <a:pt x="3268535" y="1486738"/>
                  </a:lnTo>
                  <a:lnTo>
                    <a:pt x="3721328" y="1486738"/>
                  </a:lnTo>
                  <a:lnTo>
                    <a:pt x="3721328" y="1478064"/>
                  </a:lnTo>
                  <a:lnTo>
                    <a:pt x="3268535" y="1478064"/>
                  </a:lnTo>
                  <a:lnTo>
                    <a:pt x="3268535" y="991247"/>
                  </a:lnTo>
                  <a:lnTo>
                    <a:pt x="3721328" y="991247"/>
                  </a:lnTo>
                  <a:lnTo>
                    <a:pt x="3721328" y="982573"/>
                  </a:lnTo>
                  <a:lnTo>
                    <a:pt x="3268535" y="982573"/>
                  </a:lnTo>
                  <a:lnTo>
                    <a:pt x="3268535" y="960640"/>
                  </a:lnTo>
                  <a:lnTo>
                    <a:pt x="3259848" y="960640"/>
                  </a:lnTo>
                  <a:lnTo>
                    <a:pt x="3259848" y="982573"/>
                  </a:lnTo>
                  <a:lnTo>
                    <a:pt x="2802763" y="982573"/>
                  </a:lnTo>
                  <a:lnTo>
                    <a:pt x="2802763" y="991247"/>
                  </a:lnTo>
                  <a:lnTo>
                    <a:pt x="3259848" y="991247"/>
                  </a:lnTo>
                  <a:lnTo>
                    <a:pt x="3259848" y="1478064"/>
                  </a:lnTo>
                  <a:lnTo>
                    <a:pt x="3259848" y="1486738"/>
                  </a:lnTo>
                  <a:lnTo>
                    <a:pt x="3259848" y="1964944"/>
                  </a:lnTo>
                  <a:lnTo>
                    <a:pt x="3259848" y="1973618"/>
                  </a:lnTo>
                  <a:lnTo>
                    <a:pt x="3259848" y="2460447"/>
                  </a:lnTo>
                  <a:lnTo>
                    <a:pt x="2798407" y="2460447"/>
                  </a:lnTo>
                  <a:lnTo>
                    <a:pt x="2798407" y="1973618"/>
                  </a:lnTo>
                  <a:lnTo>
                    <a:pt x="3259848" y="1973618"/>
                  </a:lnTo>
                  <a:lnTo>
                    <a:pt x="3259848" y="1964944"/>
                  </a:lnTo>
                  <a:lnTo>
                    <a:pt x="2798407" y="1964944"/>
                  </a:lnTo>
                  <a:lnTo>
                    <a:pt x="2798407" y="1486738"/>
                  </a:lnTo>
                  <a:lnTo>
                    <a:pt x="3259848" y="1486738"/>
                  </a:lnTo>
                  <a:lnTo>
                    <a:pt x="3259848" y="1478064"/>
                  </a:lnTo>
                  <a:lnTo>
                    <a:pt x="2798407" y="1478064"/>
                  </a:lnTo>
                  <a:lnTo>
                    <a:pt x="2798407" y="995616"/>
                  </a:lnTo>
                  <a:lnTo>
                    <a:pt x="2789720" y="995616"/>
                  </a:lnTo>
                  <a:lnTo>
                    <a:pt x="2789720" y="2460447"/>
                  </a:lnTo>
                  <a:lnTo>
                    <a:pt x="2337320" y="2460447"/>
                  </a:lnTo>
                  <a:lnTo>
                    <a:pt x="2337320" y="1973618"/>
                  </a:lnTo>
                  <a:lnTo>
                    <a:pt x="2789720" y="1973618"/>
                  </a:lnTo>
                  <a:lnTo>
                    <a:pt x="2789720" y="1964944"/>
                  </a:lnTo>
                  <a:lnTo>
                    <a:pt x="2337320" y="1964944"/>
                  </a:lnTo>
                  <a:lnTo>
                    <a:pt x="2337320" y="1486738"/>
                  </a:lnTo>
                  <a:lnTo>
                    <a:pt x="2789720" y="1486738"/>
                  </a:lnTo>
                  <a:lnTo>
                    <a:pt x="2789720" y="1478064"/>
                  </a:lnTo>
                  <a:lnTo>
                    <a:pt x="2337320" y="1478064"/>
                  </a:lnTo>
                  <a:lnTo>
                    <a:pt x="2337320" y="1021664"/>
                  </a:lnTo>
                  <a:lnTo>
                    <a:pt x="2328621" y="1021664"/>
                  </a:lnTo>
                  <a:lnTo>
                    <a:pt x="2328621" y="2460447"/>
                  </a:lnTo>
                  <a:lnTo>
                    <a:pt x="1867192" y="2460447"/>
                  </a:lnTo>
                  <a:lnTo>
                    <a:pt x="1867192" y="1973618"/>
                  </a:lnTo>
                  <a:lnTo>
                    <a:pt x="2328621" y="1973618"/>
                  </a:lnTo>
                  <a:lnTo>
                    <a:pt x="2328621" y="1964944"/>
                  </a:lnTo>
                  <a:lnTo>
                    <a:pt x="1867192" y="1964944"/>
                  </a:lnTo>
                  <a:lnTo>
                    <a:pt x="1867192" y="1486738"/>
                  </a:lnTo>
                  <a:lnTo>
                    <a:pt x="2328621" y="1486738"/>
                  </a:lnTo>
                  <a:lnTo>
                    <a:pt x="2328621" y="1478064"/>
                  </a:lnTo>
                  <a:lnTo>
                    <a:pt x="1867192" y="1478064"/>
                  </a:lnTo>
                  <a:lnTo>
                    <a:pt x="1867192" y="1056335"/>
                  </a:lnTo>
                  <a:lnTo>
                    <a:pt x="1858492" y="1056335"/>
                  </a:lnTo>
                  <a:lnTo>
                    <a:pt x="1858492" y="2460447"/>
                  </a:lnTo>
                  <a:lnTo>
                    <a:pt x="1405801" y="2460447"/>
                  </a:lnTo>
                  <a:lnTo>
                    <a:pt x="1405801" y="1973618"/>
                  </a:lnTo>
                  <a:lnTo>
                    <a:pt x="1858492" y="1973618"/>
                  </a:lnTo>
                  <a:lnTo>
                    <a:pt x="1858492" y="1964944"/>
                  </a:lnTo>
                  <a:lnTo>
                    <a:pt x="1405801" y="1964944"/>
                  </a:lnTo>
                  <a:lnTo>
                    <a:pt x="1405801" y="1486738"/>
                  </a:lnTo>
                  <a:lnTo>
                    <a:pt x="1858492" y="1486738"/>
                  </a:lnTo>
                  <a:lnTo>
                    <a:pt x="1858492" y="1478064"/>
                  </a:lnTo>
                  <a:lnTo>
                    <a:pt x="1405801" y="1478064"/>
                  </a:lnTo>
                  <a:lnTo>
                    <a:pt x="1405801" y="1082395"/>
                  </a:lnTo>
                  <a:lnTo>
                    <a:pt x="1397101" y="1082395"/>
                  </a:lnTo>
                  <a:lnTo>
                    <a:pt x="1397101" y="2460447"/>
                  </a:lnTo>
                  <a:lnTo>
                    <a:pt x="935672" y="2460447"/>
                  </a:lnTo>
                  <a:lnTo>
                    <a:pt x="935672" y="1973618"/>
                  </a:lnTo>
                  <a:lnTo>
                    <a:pt x="1397101" y="1973618"/>
                  </a:lnTo>
                  <a:lnTo>
                    <a:pt x="1397101" y="1964944"/>
                  </a:lnTo>
                  <a:lnTo>
                    <a:pt x="935672" y="1964944"/>
                  </a:lnTo>
                  <a:lnTo>
                    <a:pt x="935672" y="1486738"/>
                  </a:lnTo>
                  <a:lnTo>
                    <a:pt x="1397101" y="1486738"/>
                  </a:lnTo>
                  <a:lnTo>
                    <a:pt x="1397101" y="1478064"/>
                  </a:lnTo>
                  <a:lnTo>
                    <a:pt x="935672" y="1478064"/>
                  </a:lnTo>
                  <a:lnTo>
                    <a:pt x="935672" y="1108633"/>
                  </a:lnTo>
                  <a:lnTo>
                    <a:pt x="926985" y="1108633"/>
                  </a:lnTo>
                  <a:lnTo>
                    <a:pt x="926985" y="2460447"/>
                  </a:lnTo>
                  <a:lnTo>
                    <a:pt x="474472" y="2460447"/>
                  </a:lnTo>
                  <a:lnTo>
                    <a:pt x="474472" y="1973618"/>
                  </a:lnTo>
                  <a:lnTo>
                    <a:pt x="926985" y="1973618"/>
                  </a:lnTo>
                  <a:lnTo>
                    <a:pt x="926985" y="1964944"/>
                  </a:lnTo>
                  <a:lnTo>
                    <a:pt x="474472" y="1964944"/>
                  </a:lnTo>
                  <a:lnTo>
                    <a:pt x="474472" y="1486738"/>
                  </a:lnTo>
                  <a:lnTo>
                    <a:pt x="926985" y="1486738"/>
                  </a:lnTo>
                  <a:lnTo>
                    <a:pt x="926985" y="1478064"/>
                  </a:lnTo>
                  <a:lnTo>
                    <a:pt x="474472" y="1478064"/>
                  </a:lnTo>
                  <a:lnTo>
                    <a:pt x="474472" y="1108633"/>
                  </a:lnTo>
                  <a:lnTo>
                    <a:pt x="465785" y="1108633"/>
                  </a:lnTo>
                  <a:lnTo>
                    <a:pt x="465785" y="1478064"/>
                  </a:lnTo>
                  <a:lnTo>
                    <a:pt x="0" y="1478064"/>
                  </a:lnTo>
                  <a:lnTo>
                    <a:pt x="0" y="1486738"/>
                  </a:lnTo>
                  <a:lnTo>
                    <a:pt x="465785" y="1486738"/>
                  </a:lnTo>
                  <a:lnTo>
                    <a:pt x="465785" y="1964944"/>
                  </a:lnTo>
                  <a:lnTo>
                    <a:pt x="0" y="1964944"/>
                  </a:lnTo>
                  <a:lnTo>
                    <a:pt x="0" y="1973618"/>
                  </a:lnTo>
                  <a:lnTo>
                    <a:pt x="465785" y="1973618"/>
                  </a:lnTo>
                  <a:lnTo>
                    <a:pt x="465785" y="2460447"/>
                  </a:lnTo>
                  <a:lnTo>
                    <a:pt x="0" y="2460447"/>
                  </a:lnTo>
                  <a:lnTo>
                    <a:pt x="0" y="2469121"/>
                  </a:lnTo>
                  <a:lnTo>
                    <a:pt x="465785" y="2469121"/>
                  </a:lnTo>
                  <a:lnTo>
                    <a:pt x="465785" y="2942933"/>
                  </a:lnTo>
                  <a:lnTo>
                    <a:pt x="474472" y="2942933"/>
                  </a:lnTo>
                  <a:lnTo>
                    <a:pt x="474472" y="2469121"/>
                  </a:lnTo>
                  <a:lnTo>
                    <a:pt x="926985" y="2469121"/>
                  </a:lnTo>
                  <a:lnTo>
                    <a:pt x="926985" y="2942933"/>
                  </a:lnTo>
                  <a:lnTo>
                    <a:pt x="935672" y="2942933"/>
                  </a:lnTo>
                  <a:lnTo>
                    <a:pt x="935672" y="2469121"/>
                  </a:lnTo>
                  <a:lnTo>
                    <a:pt x="1397101" y="2469121"/>
                  </a:lnTo>
                  <a:lnTo>
                    <a:pt x="1397101" y="2942933"/>
                  </a:lnTo>
                  <a:lnTo>
                    <a:pt x="1405801" y="2942933"/>
                  </a:lnTo>
                  <a:lnTo>
                    <a:pt x="1405801" y="2469121"/>
                  </a:lnTo>
                  <a:lnTo>
                    <a:pt x="1858492" y="2469121"/>
                  </a:lnTo>
                  <a:lnTo>
                    <a:pt x="1858492" y="2942933"/>
                  </a:lnTo>
                  <a:lnTo>
                    <a:pt x="1867192" y="2942933"/>
                  </a:lnTo>
                  <a:lnTo>
                    <a:pt x="1867192" y="2469121"/>
                  </a:lnTo>
                  <a:lnTo>
                    <a:pt x="2328621" y="2469121"/>
                  </a:lnTo>
                  <a:lnTo>
                    <a:pt x="2328621" y="2942933"/>
                  </a:lnTo>
                  <a:lnTo>
                    <a:pt x="2337320" y="2942933"/>
                  </a:lnTo>
                  <a:lnTo>
                    <a:pt x="2337320" y="2469121"/>
                  </a:lnTo>
                  <a:lnTo>
                    <a:pt x="2789720" y="2469121"/>
                  </a:lnTo>
                  <a:lnTo>
                    <a:pt x="2789720" y="2942933"/>
                  </a:lnTo>
                  <a:lnTo>
                    <a:pt x="2798407" y="2942933"/>
                  </a:lnTo>
                  <a:lnTo>
                    <a:pt x="2798407" y="2469121"/>
                  </a:lnTo>
                  <a:lnTo>
                    <a:pt x="3259848" y="2469121"/>
                  </a:lnTo>
                  <a:lnTo>
                    <a:pt x="3259848" y="2942933"/>
                  </a:lnTo>
                  <a:lnTo>
                    <a:pt x="3268535" y="2942933"/>
                  </a:lnTo>
                  <a:lnTo>
                    <a:pt x="3268535" y="2469121"/>
                  </a:lnTo>
                  <a:lnTo>
                    <a:pt x="3721328" y="2469121"/>
                  </a:lnTo>
                  <a:lnTo>
                    <a:pt x="3721328" y="2942933"/>
                  </a:lnTo>
                  <a:lnTo>
                    <a:pt x="3730028" y="2942933"/>
                  </a:lnTo>
                  <a:lnTo>
                    <a:pt x="3730028" y="2469121"/>
                  </a:lnTo>
                  <a:lnTo>
                    <a:pt x="4191355" y="2469121"/>
                  </a:lnTo>
                  <a:lnTo>
                    <a:pt x="4191355" y="2942933"/>
                  </a:lnTo>
                  <a:lnTo>
                    <a:pt x="4200055" y="2942933"/>
                  </a:lnTo>
                  <a:lnTo>
                    <a:pt x="4200055" y="2469121"/>
                  </a:lnTo>
                  <a:lnTo>
                    <a:pt x="4648263" y="2469121"/>
                  </a:lnTo>
                  <a:lnTo>
                    <a:pt x="4648263" y="2460447"/>
                  </a:lnTo>
                  <a:lnTo>
                    <a:pt x="4200055" y="2460447"/>
                  </a:lnTo>
                  <a:lnTo>
                    <a:pt x="4200055" y="1973618"/>
                  </a:lnTo>
                  <a:lnTo>
                    <a:pt x="4648263" y="1973618"/>
                  </a:lnTo>
                  <a:lnTo>
                    <a:pt x="4648263" y="1964944"/>
                  </a:lnTo>
                  <a:lnTo>
                    <a:pt x="4200055" y="1964944"/>
                  </a:lnTo>
                  <a:lnTo>
                    <a:pt x="4200055" y="1486738"/>
                  </a:lnTo>
                  <a:lnTo>
                    <a:pt x="4648263" y="1486738"/>
                  </a:lnTo>
                  <a:lnTo>
                    <a:pt x="4648263" y="1478064"/>
                  </a:lnTo>
                  <a:lnTo>
                    <a:pt x="4200055" y="1478064"/>
                  </a:lnTo>
                  <a:lnTo>
                    <a:pt x="4200055" y="991247"/>
                  </a:lnTo>
                  <a:lnTo>
                    <a:pt x="4648263" y="991247"/>
                  </a:lnTo>
                  <a:lnTo>
                    <a:pt x="4648263" y="982573"/>
                  </a:lnTo>
                  <a:close/>
                </a:path>
                <a:path w="4661535" h="2943225">
                  <a:moveTo>
                    <a:pt x="4648263" y="495782"/>
                  </a:moveTo>
                  <a:lnTo>
                    <a:pt x="4295699" y="495782"/>
                  </a:lnTo>
                  <a:lnTo>
                    <a:pt x="4295699" y="504469"/>
                  </a:lnTo>
                  <a:lnTo>
                    <a:pt x="4648263" y="504469"/>
                  </a:lnTo>
                  <a:lnTo>
                    <a:pt x="4648263" y="495782"/>
                  </a:lnTo>
                  <a:close/>
                </a:path>
                <a:path w="4661535" h="2943225">
                  <a:moveTo>
                    <a:pt x="4648263" y="0"/>
                  </a:moveTo>
                  <a:lnTo>
                    <a:pt x="2328621" y="0"/>
                  </a:lnTo>
                  <a:lnTo>
                    <a:pt x="2328621" y="8674"/>
                  </a:lnTo>
                  <a:lnTo>
                    <a:pt x="2328621" y="495782"/>
                  </a:lnTo>
                  <a:lnTo>
                    <a:pt x="1867192" y="495782"/>
                  </a:lnTo>
                  <a:lnTo>
                    <a:pt x="1867192" y="8674"/>
                  </a:lnTo>
                  <a:lnTo>
                    <a:pt x="2328621" y="8674"/>
                  </a:lnTo>
                  <a:lnTo>
                    <a:pt x="2328621" y="0"/>
                  </a:lnTo>
                  <a:lnTo>
                    <a:pt x="1858492" y="0"/>
                  </a:lnTo>
                  <a:lnTo>
                    <a:pt x="1858492" y="8674"/>
                  </a:lnTo>
                  <a:lnTo>
                    <a:pt x="1858492" y="495782"/>
                  </a:lnTo>
                  <a:lnTo>
                    <a:pt x="1405801" y="495782"/>
                  </a:lnTo>
                  <a:lnTo>
                    <a:pt x="1405801" y="8674"/>
                  </a:lnTo>
                  <a:lnTo>
                    <a:pt x="1858492" y="8674"/>
                  </a:lnTo>
                  <a:lnTo>
                    <a:pt x="1858492" y="0"/>
                  </a:lnTo>
                  <a:lnTo>
                    <a:pt x="1397101" y="0"/>
                  </a:lnTo>
                  <a:lnTo>
                    <a:pt x="1397101" y="8674"/>
                  </a:lnTo>
                  <a:lnTo>
                    <a:pt x="1397101" y="495782"/>
                  </a:lnTo>
                  <a:lnTo>
                    <a:pt x="1397101" y="504469"/>
                  </a:lnTo>
                  <a:lnTo>
                    <a:pt x="1397101" y="982573"/>
                  </a:lnTo>
                  <a:lnTo>
                    <a:pt x="935672" y="982573"/>
                  </a:lnTo>
                  <a:lnTo>
                    <a:pt x="935672" y="504469"/>
                  </a:lnTo>
                  <a:lnTo>
                    <a:pt x="1397101" y="504469"/>
                  </a:lnTo>
                  <a:lnTo>
                    <a:pt x="1397101" y="495782"/>
                  </a:lnTo>
                  <a:lnTo>
                    <a:pt x="935672" y="495782"/>
                  </a:lnTo>
                  <a:lnTo>
                    <a:pt x="935672" y="8674"/>
                  </a:lnTo>
                  <a:lnTo>
                    <a:pt x="1397101" y="8674"/>
                  </a:lnTo>
                  <a:lnTo>
                    <a:pt x="1397101" y="0"/>
                  </a:lnTo>
                  <a:lnTo>
                    <a:pt x="926985" y="0"/>
                  </a:lnTo>
                  <a:lnTo>
                    <a:pt x="926985" y="8674"/>
                  </a:lnTo>
                  <a:lnTo>
                    <a:pt x="926985" y="495782"/>
                  </a:lnTo>
                  <a:lnTo>
                    <a:pt x="474472" y="495782"/>
                  </a:lnTo>
                  <a:lnTo>
                    <a:pt x="474472" y="8674"/>
                  </a:lnTo>
                  <a:lnTo>
                    <a:pt x="926985" y="8674"/>
                  </a:lnTo>
                  <a:lnTo>
                    <a:pt x="926985" y="0"/>
                  </a:lnTo>
                  <a:lnTo>
                    <a:pt x="0" y="0"/>
                  </a:lnTo>
                  <a:lnTo>
                    <a:pt x="0" y="8674"/>
                  </a:lnTo>
                  <a:lnTo>
                    <a:pt x="465785" y="8674"/>
                  </a:lnTo>
                  <a:lnTo>
                    <a:pt x="465785" y="495782"/>
                  </a:lnTo>
                  <a:lnTo>
                    <a:pt x="0" y="495782"/>
                  </a:lnTo>
                  <a:lnTo>
                    <a:pt x="0" y="504469"/>
                  </a:lnTo>
                  <a:lnTo>
                    <a:pt x="926985" y="504469"/>
                  </a:lnTo>
                  <a:lnTo>
                    <a:pt x="926985" y="982573"/>
                  </a:lnTo>
                  <a:lnTo>
                    <a:pt x="474472" y="982573"/>
                  </a:lnTo>
                  <a:lnTo>
                    <a:pt x="474472" y="617461"/>
                  </a:lnTo>
                  <a:lnTo>
                    <a:pt x="465785" y="617461"/>
                  </a:lnTo>
                  <a:lnTo>
                    <a:pt x="465785" y="982573"/>
                  </a:lnTo>
                  <a:lnTo>
                    <a:pt x="0" y="982573"/>
                  </a:lnTo>
                  <a:lnTo>
                    <a:pt x="0" y="991247"/>
                  </a:lnTo>
                  <a:lnTo>
                    <a:pt x="465785" y="991247"/>
                  </a:lnTo>
                  <a:lnTo>
                    <a:pt x="465785" y="1056360"/>
                  </a:lnTo>
                  <a:lnTo>
                    <a:pt x="474472" y="1056360"/>
                  </a:lnTo>
                  <a:lnTo>
                    <a:pt x="474472" y="991247"/>
                  </a:lnTo>
                  <a:lnTo>
                    <a:pt x="926985" y="991247"/>
                  </a:lnTo>
                  <a:lnTo>
                    <a:pt x="926985" y="1030312"/>
                  </a:lnTo>
                  <a:lnTo>
                    <a:pt x="935672" y="1030312"/>
                  </a:lnTo>
                  <a:lnTo>
                    <a:pt x="935672" y="991247"/>
                  </a:lnTo>
                  <a:lnTo>
                    <a:pt x="1397101" y="991247"/>
                  </a:lnTo>
                  <a:lnTo>
                    <a:pt x="1397101" y="995641"/>
                  </a:lnTo>
                  <a:lnTo>
                    <a:pt x="1405801" y="995641"/>
                  </a:lnTo>
                  <a:lnTo>
                    <a:pt x="1405801" y="991247"/>
                  </a:lnTo>
                  <a:lnTo>
                    <a:pt x="1845513" y="991247"/>
                  </a:lnTo>
                  <a:lnTo>
                    <a:pt x="1845513" y="982573"/>
                  </a:lnTo>
                  <a:lnTo>
                    <a:pt x="1405801" y="982573"/>
                  </a:lnTo>
                  <a:lnTo>
                    <a:pt x="1405801" y="504469"/>
                  </a:lnTo>
                  <a:lnTo>
                    <a:pt x="1858492" y="504469"/>
                  </a:lnTo>
                  <a:lnTo>
                    <a:pt x="1858492" y="969581"/>
                  </a:lnTo>
                  <a:lnTo>
                    <a:pt x="1867192" y="969581"/>
                  </a:lnTo>
                  <a:lnTo>
                    <a:pt x="1867192" y="504469"/>
                  </a:lnTo>
                  <a:lnTo>
                    <a:pt x="2328621" y="504469"/>
                  </a:lnTo>
                  <a:lnTo>
                    <a:pt x="2328621" y="934618"/>
                  </a:lnTo>
                  <a:lnTo>
                    <a:pt x="2337320" y="934618"/>
                  </a:lnTo>
                  <a:lnTo>
                    <a:pt x="2337320" y="504469"/>
                  </a:lnTo>
                  <a:lnTo>
                    <a:pt x="2606941" y="504469"/>
                  </a:lnTo>
                  <a:lnTo>
                    <a:pt x="2606941" y="495782"/>
                  </a:lnTo>
                  <a:lnTo>
                    <a:pt x="2337320" y="495782"/>
                  </a:lnTo>
                  <a:lnTo>
                    <a:pt x="2337320" y="8674"/>
                  </a:lnTo>
                  <a:lnTo>
                    <a:pt x="2789720" y="8674"/>
                  </a:lnTo>
                  <a:lnTo>
                    <a:pt x="2789720" y="174066"/>
                  </a:lnTo>
                  <a:lnTo>
                    <a:pt x="2798407" y="174066"/>
                  </a:lnTo>
                  <a:lnTo>
                    <a:pt x="2798407" y="8674"/>
                  </a:lnTo>
                  <a:lnTo>
                    <a:pt x="3259848" y="8674"/>
                  </a:lnTo>
                  <a:lnTo>
                    <a:pt x="3259848" y="174066"/>
                  </a:lnTo>
                  <a:lnTo>
                    <a:pt x="3268535" y="174066"/>
                  </a:lnTo>
                  <a:lnTo>
                    <a:pt x="3268535" y="8674"/>
                  </a:lnTo>
                  <a:lnTo>
                    <a:pt x="3721328" y="8674"/>
                  </a:lnTo>
                  <a:lnTo>
                    <a:pt x="3721328" y="174066"/>
                  </a:lnTo>
                  <a:lnTo>
                    <a:pt x="3730028" y="174066"/>
                  </a:lnTo>
                  <a:lnTo>
                    <a:pt x="3730028" y="8674"/>
                  </a:lnTo>
                  <a:lnTo>
                    <a:pt x="4191355" y="8674"/>
                  </a:lnTo>
                  <a:lnTo>
                    <a:pt x="4191355" y="174066"/>
                  </a:lnTo>
                  <a:lnTo>
                    <a:pt x="4200055" y="174066"/>
                  </a:lnTo>
                  <a:lnTo>
                    <a:pt x="4200055" y="8674"/>
                  </a:lnTo>
                  <a:lnTo>
                    <a:pt x="4648263" y="8674"/>
                  </a:lnTo>
                  <a:lnTo>
                    <a:pt x="4648263" y="0"/>
                  </a:lnTo>
                  <a:close/>
                </a:path>
                <a:path w="4661535" h="2943225">
                  <a:moveTo>
                    <a:pt x="4661255" y="4330"/>
                  </a:moveTo>
                  <a:lnTo>
                    <a:pt x="4652556" y="4330"/>
                  </a:lnTo>
                  <a:lnTo>
                    <a:pt x="4652556" y="2942933"/>
                  </a:lnTo>
                  <a:lnTo>
                    <a:pt x="4661255" y="2942933"/>
                  </a:lnTo>
                  <a:lnTo>
                    <a:pt x="4661255" y="43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294490" y="2713580"/>
              <a:ext cx="4692015" cy="2982595"/>
            </a:xfrm>
            <a:custGeom>
              <a:avLst/>
              <a:gdLst/>
              <a:ahLst/>
              <a:cxnLst/>
              <a:rect l="l" t="t" r="r" b="b"/>
              <a:pathLst>
                <a:path w="4692015" h="2982595">
                  <a:moveTo>
                    <a:pt x="34766" y="0"/>
                  </a:moveTo>
                  <a:lnTo>
                    <a:pt x="34766" y="2938603"/>
                  </a:lnTo>
                </a:path>
                <a:path w="4692015" h="2982595">
                  <a:moveTo>
                    <a:pt x="0" y="2947281"/>
                  </a:moveTo>
                  <a:lnTo>
                    <a:pt x="26033" y="2947281"/>
                  </a:lnTo>
                </a:path>
                <a:path w="4692015" h="2982595">
                  <a:moveTo>
                    <a:pt x="0" y="2460451"/>
                  </a:moveTo>
                  <a:lnTo>
                    <a:pt x="26033" y="2460451"/>
                  </a:lnTo>
                </a:path>
                <a:path w="4692015" h="2982595">
                  <a:moveTo>
                    <a:pt x="0" y="1964952"/>
                  </a:moveTo>
                  <a:lnTo>
                    <a:pt x="26033" y="1964952"/>
                  </a:lnTo>
                </a:path>
                <a:path w="4692015" h="2982595">
                  <a:moveTo>
                    <a:pt x="0" y="1478072"/>
                  </a:moveTo>
                  <a:lnTo>
                    <a:pt x="26033" y="1478072"/>
                  </a:lnTo>
                </a:path>
                <a:path w="4692015" h="2982595">
                  <a:moveTo>
                    <a:pt x="0" y="982574"/>
                  </a:moveTo>
                  <a:lnTo>
                    <a:pt x="26033" y="982574"/>
                  </a:lnTo>
                </a:path>
                <a:path w="4692015" h="2982595">
                  <a:moveTo>
                    <a:pt x="0" y="495792"/>
                  </a:moveTo>
                  <a:lnTo>
                    <a:pt x="26033" y="495792"/>
                  </a:lnTo>
                </a:path>
                <a:path w="4692015" h="2982595">
                  <a:moveTo>
                    <a:pt x="0" y="0"/>
                  </a:moveTo>
                  <a:lnTo>
                    <a:pt x="26033" y="0"/>
                  </a:lnTo>
                </a:path>
                <a:path w="4692015" h="2982595">
                  <a:moveTo>
                    <a:pt x="34766" y="2947281"/>
                  </a:moveTo>
                  <a:lnTo>
                    <a:pt x="4683029" y="2947281"/>
                  </a:lnTo>
                </a:path>
                <a:path w="4692015" h="2982595">
                  <a:moveTo>
                    <a:pt x="34766" y="2982218"/>
                  </a:moveTo>
                  <a:lnTo>
                    <a:pt x="34766" y="2955949"/>
                  </a:lnTo>
                </a:path>
                <a:path w="4692015" h="2982595">
                  <a:moveTo>
                    <a:pt x="504891" y="2982218"/>
                  </a:moveTo>
                  <a:lnTo>
                    <a:pt x="504891" y="2955949"/>
                  </a:lnTo>
                </a:path>
                <a:path w="4692015" h="2982595">
                  <a:moveTo>
                    <a:pt x="966087" y="2982218"/>
                  </a:moveTo>
                  <a:lnTo>
                    <a:pt x="966087" y="2955949"/>
                  </a:lnTo>
                </a:path>
                <a:path w="4692015" h="2982595">
                  <a:moveTo>
                    <a:pt x="1436212" y="2982218"/>
                  </a:moveTo>
                  <a:lnTo>
                    <a:pt x="1436212" y="2955949"/>
                  </a:lnTo>
                </a:path>
                <a:path w="4692015" h="2982595">
                  <a:moveTo>
                    <a:pt x="1897604" y="2982218"/>
                  </a:moveTo>
                  <a:lnTo>
                    <a:pt x="1897604" y="2955949"/>
                  </a:lnTo>
                </a:path>
                <a:path w="4692015" h="2982595">
                  <a:moveTo>
                    <a:pt x="2367729" y="2982218"/>
                  </a:moveTo>
                  <a:lnTo>
                    <a:pt x="2367729" y="2955949"/>
                  </a:lnTo>
                </a:path>
                <a:path w="4692015" h="2982595">
                  <a:moveTo>
                    <a:pt x="2828827" y="2982218"/>
                  </a:moveTo>
                  <a:lnTo>
                    <a:pt x="2828827" y="2955949"/>
                  </a:lnTo>
                </a:path>
                <a:path w="4692015" h="2982595">
                  <a:moveTo>
                    <a:pt x="3298952" y="2982218"/>
                  </a:moveTo>
                  <a:lnTo>
                    <a:pt x="3298952" y="2955949"/>
                  </a:lnTo>
                </a:path>
                <a:path w="4692015" h="2982595">
                  <a:moveTo>
                    <a:pt x="3760442" y="2982218"/>
                  </a:moveTo>
                  <a:lnTo>
                    <a:pt x="3760442" y="2955949"/>
                  </a:lnTo>
                </a:path>
                <a:path w="4692015" h="2982595">
                  <a:moveTo>
                    <a:pt x="4230469" y="2982218"/>
                  </a:moveTo>
                  <a:lnTo>
                    <a:pt x="4230469" y="2955949"/>
                  </a:lnTo>
                </a:path>
                <a:path w="4692015" h="2982595">
                  <a:moveTo>
                    <a:pt x="4691665" y="2982218"/>
                  </a:moveTo>
                  <a:lnTo>
                    <a:pt x="4691665" y="2955949"/>
                  </a:lnTo>
                </a:path>
              </a:pathLst>
            </a:custGeom>
            <a:ln w="86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795064" y="3509179"/>
              <a:ext cx="4187190" cy="295910"/>
            </a:xfrm>
            <a:custGeom>
              <a:avLst/>
              <a:gdLst/>
              <a:ahLst/>
              <a:cxnLst/>
              <a:rect l="l" t="t" r="r" b="b"/>
              <a:pathLst>
                <a:path w="4187190" h="295910">
                  <a:moveTo>
                    <a:pt x="0" y="295692"/>
                  </a:moveTo>
                  <a:lnTo>
                    <a:pt x="461097" y="269443"/>
                  </a:lnTo>
                </a:path>
                <a:path w="4187190" h="295910">
                  <a:moveTo>
                    <a:pt x="461097" y="269443"/>
                  </a:moveTo>
                  <a:lnTo>
                    <a:pt x="931222" y="243390"/>
                  </a:lnTo>
                </a:path>
                <a:path w="4187190" h="295910">
                  <a:moveTo>
                    <a:pt x="931222" y="243390"/>
                  </a:moveTo>
                  <a:lnTo>
                    <a:pt x="1392712" y="208718"/>
                  </a:lnTo>
                </a:path>
                <a:path w="4187190" h="295910">
                  <a:moveTo>
                    <a:pt x="1392712" y="208718"/>
                  </a:moveTo>
                  <a:lnTo>
                    <a:pt x="1862739" y="182665"/>
                  </a:lnTo>
                </a:path>
                <a:path w="4187190" h="295910">
                  <a:moveTo>
                    <a:pt x="1862739" y="182665"/>
                  </a:moveTo>
                  <a:lnTo>
                    <a:pt x="2323935" y="147699"/>
                  </a:lnTo>
                </a:path>
                <a:path w="4187190" h="295910">
                  <a:moveTo>
                    <a:pt x="2323935" y="147699"/>
                  </a:moveTo>
                  <a:lnTo>
                    <a:pt x="2794060" y="113027"/>
                  </a:lnTo>
                </a:path>
                <a:path w="4187190" h="295910">
                  <a:moveTo>
                    <a:pt x="2794060" y="113027"/>
                  </a:moveTo>
                  <a:lnTo>
                    <a:pt x="3255452" y="78355"/>
                  </a:lnTo>
                </a:path>
                <a:path w="4187190" h="295910">
                  <a:moveTo>
                    <a:pt x="3255452" y="78355"/>
                  </a:moveTo>
                  <a:lnTo>
                    <a:pt x="3725577" y="43389"/>
                  </a:lnTo>
                </a:path>
                <a:path w="4187190" h="295910">
                  <a:moveTo>
                    <a:pt x="3725577" y="43389"/>
                  </a:moveTo>
                  <a:lnTo>
                    <a:pt x="4186773" y="0"/>
                  </a:lnTo>
                </a:path>
              </a:pathLst>
            </a:custGeom>
            <a:ln w="26052">
              <a:solidFill>
                <a:srgbClr val="FF66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733931" y="3213682"/>
              <a:ext cx="113664" cy="113030"/>
            </a:xfrm>
            <a:custGeom>
              <a:avLst/>
              <a:gdLst/>
              <a:ahLst/>
              <a:cxnLst/>
              <a:rect l="l" t="t" r="r" b="b"/>
              <a:pathLst>
                <a:path w="113664" h="113029">
                  <a:moveTo>
                    <a:pt x="113238" y="0"/>
                  </a:moveTo>
                  <a:lnTo>
                    <a:pt x="0" y="0"/>
                  </a:lnTo>
                  <a:lnTo>
                    <a:pt x="0" y="113027"/>
                  </a:lnTo>
                  <a:lnTo>
                    <a:pt x="113238" y="113027"/>
                  </a:lnTo>
                  <a:lnTo>
                    <a:pt x="113238" y="0"/>
                  </a:lnTo>
                  <a:close/>
                </a:path>
              </a:pathLst>
            </a:custGeom>
            <a:solidFill>
              <a:srgbClr val="0066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733931" y="3213682"/>
              <a:ext cx="113664" cy="113030"/>
            </a:xfrm>
            <a:custGeom>
              <a:avLst/>
              <a:gdLst/>
              <a:ahLst/>
              <a:cxnLst/>
              <a:rect l="l" t="t" r="r" b="b"/>
              <a:pathLst>
                <a:path w="113664" h="113029">
                  <a:moveTo>
                    <a:pt x="0" y="113027"/>
                  </a:moveTo>
                  <a:lnTo>
                    <a:pt x="113238" y="113027"/>
                  </a:lnTo>
                  <a:lnTo>
                    <a:pt x="113238" y="0"/>
                  </a:lnTo>
                  <a:lnTo>
                    <a:pt x="0" y="0"/>
                  </a:lnTo>
                  <a:lnTo>
                    <a:pt x="0" y="113027"/>
                  </a:lnTo>
                  <a:close/>
                </a:path>
              </a:pathLst>
            </a:custGeom>
            <a:ln w="8684">
              <a:solidFill>
                <a:srgbClr val="0066C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25271" y="3735201"/>
              <a:ext cx="148024" cy="147764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86663" y="3709246"/>
              <a:ext cx="148024" cy="147666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56788" y="3683193"/>
              <a:ext cx="148024" cy="147764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17984" y="3648227"/>
              <a:ext cx="147926" cy="147764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88109" y="3622173"/>
              <a:ext cx="147926" cy="147764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49501" y="3587501"/>
              <a:ext cx="148024" cy="147764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19626" y="3552535"/>
              <a:ext cx="147926" cy="147960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80724" y="3517863"/>
              <a:ext cx="148024" cy="147764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50849" y="3483093"/>
              <a:ext cx="148024" cy="147764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912339" y="3439802"/>
              <a:ext cx="147926" cy="147666"/>
            </a:xfrm>
            <a:prstGeom prst="rect">
              <a:avLst/>
            </a:prstGeom>
          </p:spPr>
        </p:pic>
      </p:grpSp>
      <p:sp>
        <p:nvSpPr>
          <p:cNvPr id="20" name="object 20" descr=""/>
          <p:cNvSpPr txBox="1"/>
          <p:nvPr/>
        </p:nvSpPr>
        <p:spPr>
          <a:xfrm>
            <a:off x="2508740" y="2331415"/>
            <a:ext cx="1755139" cy="1822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1000" b="1">
                <a:latin typeface="Arial"/>
                <a:cs typeface="Arial"/>
              </a:rPr>
              <a:t>Comparison</a:t>
            </a:r>
            <a:r>
              <a:rPr dirty="0" sz="1000" spc="-15" b="1">
                <a:latin typeface="Arial"/>
                <a:cs typeface="Arial"/>
              </a:rPr>
              <a:t> </a:t>
            </a:r>
            <a:r>
              <a:rPr dirty="0" sz="1000" b="1">
                <a:latin typeface="Arial"/>
                <a:cs typeface="Arial"/>
              </a:rPr>
              <a:t>of</a:t>
            </a:r>
            <a:r>
              <a:rPr dirty="0" sz="1000" spc="5" b="1">
                <a:latin typeface="Arial"/>
                <a:cs typeface="Arial"/>
              </a:rPr>
              <a:t> </a:t>
            </a:r>
            <a:r>
              <a:rPr dirty="0" sz="1000" b="1">
                <a:latin typeface="Arial"/>
                <a:cs typeface="Arial"/>
              </a:rPr>
              <a:t>NPV</a:t>
            </a:r>
            <a:r>
              <a:rPr dirty="0" sz="1000" spc="-70" b="1">
                <a:latin typeface="Arial"/>
                <a:cs typeface="Arial"/>
              </a:rPr>
              <a:t> </a:t>
            </a:r>
            <a:r>
              <a:rPr dirty="0" sz="1000" b="1">
                <a:latin typeface="Arial"/>
                <a:cs typeface="Arial"/>
              </a:rPr>
              <a:t>of </a:t>
            </a:r>
            <a:r>
              <a:rPr dirty="0" sz="1000" spc="-10" b="1">
                <a:latin typeface="Arial"/>
                <a:cs typeface="Arial"/>
              </a:rPr>
              <a:t>Costs</a:t>
            </a:r>
            <a:endParaRPr sz="1000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785271" y="5574410"/>
            <a:ext cx="461645" cy="1511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800" spc="-10" b="1">
                <a:latin typeface="Arial"/>
                <a:cs typeface="Arial"/>
              </a:rPr>
              <a:t>0.00E+00</a:t>
            </a:r>
            <a:endParaRPr sz="800">
              <a:latin typeface="Arial"/>
              <a:cs typeface="Arial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785271" y="5087530"/>
            <a:ext cx="461645" cy="1511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800" spc="-10" b="1">
                <a:latin typeface="Arial"/>
                <a:cs typeface="Arial"/>
              </a:rPr>
              <a:t>5.00E+05</a:t>
            </a:r>
            <a:endParaRPr sz="800">
              <a:latin typeface="Arial"/>
              <a:cs typeface="Arial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785271" y="4591835"/>
            <a:ext cx="461645" cy="1511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800" spc="-10" b="1">
                <a:latin typeface="Arial"/>
                <a:cs typeface="Arial"/>
              </a:rPr>
              <a:t>1.00E+06</a:t>
            </a:r>
            <a:endParaRPr sz="800">
              <a:latin typeface="Arial"/>
              <a:cs typeface="Arial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785271" y="4104956"/>
            <a:ext cx="461645" cy="1511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800" spc="-10" b="1">
                <a:latin typeface="Arial"/>
                <a:cs typeface="Arial"/>
              </a:rPr>
              <a:t>1.50E+06</a:t>
            </a:r>
            <a:endParaRPr sz="800">
              <a:latin typeface="Arial"/>
              <a:cs typeface="Arial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785271" y="3609457"/>
            <a:ext cx="461645" cy="1511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800" spc="-10" b="1">
                <a:latin typeface="Arial"/>
                <a:cs typeface="Arial"/>
              </a:rPr>
              <a:t>2.00E+06</a:t>
            </a:r>
            <a:endParaRPr sz="800">
              <a:latin typeface="Arial"/>
              <a:cs typeface="Arial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785271" y="3122675"/>
            <a:ext cx="461645" cy="1511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800" spc="-10" b="1">
                <a:latin typeface="Arial"/>
                <a:cs typeface="Arial"/>
              </a:rPr>
              <a:t>2.50E+06</a:t>
            </a:r>
            <a:endParaRPr sz="800">
              <a:latin typeface="Arial"/>
              <a:cs typeface="Arial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785271" y="2627177"/>
            <a:ext cx="461645" cy="1511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800" spc="-10" b="1">
                <a:latin typeface="Arial"/>
                <a:cs typeface="Arial"/>
              </a:rPr>
              <a:t>3.00E+06</a:t>
            </a:r>
            <a:endParaRPr sz="800">
              <a:latin typeface="Arial"/>
              <a:cs typeface="Arial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1298837" y="5739494"/>
            <a:ext cx="71120" cy="1511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800" spc="-50" b="1">
                <a:latin typeface="Arial"/>
                <a:cs typeface="Arial"/>
              </a:rPr>
              <a:t>0</a:t>
            </a:r>
            <a:endParaRPr sz="800">
              <a:latin typeface="Arial"/>
              <a:cs typeface="Arial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1768962" y="5739494"/>
            <a:ext cx="71120" cy="1511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800" spc="-50" b="1">
                <a:latin typeface="Arial"/>
                <a:cs typeface="Arial"/>
              </a:rPr>
              <a:t>1</a:t>
            </a:r>
            <a:endParaRPr sz="800">
              <a:latin typeface="Arial"/>
              <a:cs typeface="Arial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2230158" y="5739494"/>
            <a:ext cx="71120" cy="1511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800" spc="-50" b="1">
                <a:latin typeface="Arial"/>
                <a:cs typeface="Arial"/>
              </a:rPr>
              <a:t>2</a:t>
            </a:r>
            <a:endParaRPr sz="800">
              <a:latin typeface="Arial"/>
              <a:cs typeface="Arial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2700283" y="5739494"/>
            <a:ext cx="71120" cy="1511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800" spc="-50" b="1">
                <a:latin typeface="Arial"/>
                <a:cs typeface="Arial"/>
              </a:rPr>
              <a:t>3</a:t>
            </a:r>
            <a:endParaRPr sz="800">
              <a:latin typeface="Arial"/>
              <a:cs typeface="Arial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3161675" y="5739494"/>
            <a:ext cx="71120" cy="1511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800" spc="-50" b="1">
                <a:latin typeface="Arial"/>
                <a:cs typeface="Arial"/>
              </a:rPr>
              <a:t>4</a:t>
            </a:r>
            <a:endParaRPr sz="800">
              <a:latin typeface="Arial"/>
              <a:cs typeface="Arial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4092898" y="5739494"/>
            <a:ext cx="71120" cy="1511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800" spc="-50" b="1">
                <a:latin typeface="Arial"/>
                <a:cs typeface="Arial"/>
              </a:rPr>
              <a:t>6</a:t>
            </a:r>
            <a:endParaRPr sz="800">
              <a:latin typeface="Arial"/>
              <a:cs typeface="Arial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4563023" y="5739494"/>
            <a:ext cx="71120" cy="1511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800" spc="-50" b="1">
                <a:latin typeface="Arial"/>
                <a:cs typeface="Arial"/>
              </a:rPr>
              <a:t>7</a:t>
            </a:r>
            <a:endParaRPr sz="800">
              <a:latin typeface="Arial"/>
              <a:cs typeface="Arial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5024513" y="5739494"/>
            <a:ext cx="71120" cy="1511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800" spc="-50" b="1">
                <a:latin typeface="Arial"/>
                <a:cs typeface="Arial"/>
              </a:rPr>
              <a:t>8</a:t>
            </a:r>
            <a:endParaRPr sz="800">
              <a:latin typeface="Arial"/>
              <a:cs typeface="Arial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5494540" y="5739494"/>
            <a:ext cx="71120" cy="1511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800" spc="-50" b="1">
                <a:latin typeface="Arial"/>
                <a:cs typeface="Arial"/>
              </a:rPr>
              <a:t>9</a:t>
            </a:r>
            <a:endParaRPr sz="800">
              <a:latin typeface="Arial"/>
              <a:cs typeface="Arial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5920999" y="5739494"/>
            <a:ext cx="134620" cy="1511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800" spc="-25" b="1">
                <a:latin typeface="Arial"/>
                <a:cs typeface="Arial"/>
              </a:rPr>
              <a:t>10</a:t>
            </a:r>
            <a:endParaRPr sz="800">
              <a:latin typeface="Arial"/>
              <a:cs typeface="Arial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3509829" y="5673372"/>
            <a:ext cx="297180" cy="408305"/>
          </a:xfrm>
          <a:prstGeom prst="rect">
            <a:avLst/>
          </a:prstGeom>
        </p:spPr>
        <p:txBody>
          <a:bodyPr wrap="square" lIns="0" tIns="81280" rIns="0" bIns="0" rtlCol="0" vert="horz">
            <a:spAutoFit/>
          </a:bodyPr>
          <a:lstStyle/>
          <a:p>
            <a:pPr algn="ctr" marL="5080">
              <a:lnSpc>
                <a:spcPct val="100000"/>
              </a:lnSpc>
              <a:spcBef>
                <a:spcPts val="640"/>
              </a:spcBef>
            </a:pPr>
            <a:r>
              <a:rPr dirty="0" sz="800" spc="-50" b="1">
                <a:latin typeface="Arial"/>
                <a:cs typeface="Arial"/>
              </a:rPr>
              <a:t>5</a:t>
            </a:r>
            <a:endParaRPr sz="800">
              <a:latin typeface="Arial"/>
              <a:cs typeface="Arial"/>
            </a:endParaRPr>
          </a:p>
          <a:p>
            <a:pPr algn="ctr" marR="5080">
              <a:lnSpc>
                <a:spcPct val="100000"/>
              </a:lnSpc>
              <a:spcBef>
                <a:spcPts val="550"/>
              </a:spcBef>
            </a:pPr>
            <a:r>
              <a:rPr dirty="0" sz="800" spc="-10" b="1">
                <a:latin typeface="Arial"/>
                <a:cs typeface="Arial"/>
              </a:rPr>
              <a:t>Years</a:t>
            </a:r>
            <a:endParaRPr sz="800">
              <a:latin typeface="Arial"/>
              <a:cs typeface="Arial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599449" y="3831421"/>
            <a:ext cx="142240" cy="681990"/>
          </a:xfrm>
          <a:prstGeom prst="rect">
            <a:avLst/>
          </a:prstGeom>
        </p:spPr>
        <p:txBody>
          <a:bodyPr wrap="square" lIns="0" tIns="571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800" b="1">
                <a:latin typeface="Arial"/>
                <a:cs typeface="Arial"/>
              </a:rPr>
              <a:t>NPV</a:t>
            </a:r>
            <a:r>
              <a:rPr dirty="0" sz="800" spc="-5" b="1">
                <a:latin typeface="Arial"/>
                <a:cs typeface="Arial"/>
              </a:rPr>
              <a:t> </a:t>
            </a:r>
            <a:r>
              <a:rPr dirty="0" sz="800" b="1">
                <a:latin typeface="Arial"/>
                <a:cs typeface="Arial"/>
              </a:rPr>
              <a:t>of </a:t>
            </a:r>
            <a:r>
              <a:rPr dirty="0" sz="800" spc="-10" b="1">
                <a:latin typeface="Arial"/>
                <a:cs typeface="Arial"/>
              </a:rPr>
              <a:t>Costs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40" name="object 40" descr=""/>
          <p:cNvGrpSpPr/>
          <p:nvPr/>
        </p:nvGrpSpPr>
        <p:grpSpPr>
          <a:xfrm>
            <a:off x="3931744" y="2878803"/>
            <a:ext cx="1689100" cy="356870"/>
            <a:chOff x="3931744" y="2878803"/>
            <a:chExt cx="1689100" cy="356870"/>
          </a:xfrm>
        </p:grpSpPr>
        <p:sp>
          <p:nvSpPr>
            <p:cNvPr id="41" name="object 41" descr=""/>
            <p:cNvSpPr/>
            <p:nvPr/>
          </p:nvSpPr>
          <p:spPr>
            <a:xfrm>
              <a:off x="3936189" y="2883248"/>
              <a:ext cx="1680210" cy="347980"/>
            </a:xfrm>
            <a:custGeom>
              <a:avLst/>
              <a:gdLst/>
              <a:ahLst/>
              <a:cxnLst/>
              <a:rect l="l" t="t" r="r" b="b"/>
              <a:pathLst>
                <a:path w="1680210" h="347980">
                  <a:moveTo>
                    <a:pt x="0" y="347769"/>
                  </a:moveTo>
                  <a:lnTo>
                    <a:pt x="1680027" y="347769"/>
                  </a:lnTo>
                  <a:lnTo>
                    <a:pt x="1680027" y="0"/>
                  </a:lnTo>
                  <a:lnTo>
                    <a:pt x="0" y="0"/>
                  </a:lnTo>
                  <a:lnTo>
                    <a:pt x="0" y="347769"/>
                  </a:lnTo>
                  <a:close/>
                </a:path>
              </a:pathLst>
            </a:custGeom>
            <a:ln w="86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4066894" y="2943989"/>
              <a:ext cx="60960" cy="61594"/>
            </a:xfrm>
            <a:custGeom>
              <a:avLst/>
              <a:gdLst/>
              <a:ahLst/>
              <a:cxnLst/>
              <a:rect l="l" t="t" r="r" b="b"/>
              <a:pathLst>
                <a:path w="60960" h="61594">
                  <a:moveTo>
                    <a:pt x="60846" y="0"/>
                  </a:moveTo>
                  <a:lnTo>
                    <a:pt x="0" y="0"/>
                  </a:lnTo>
                  <a:lnTo>
                    <a:pt x="0" y="60974"/>
                  </a:lnTo>
                  <a:lnTo>
                    <a:pt x="60846" y="60974"/>
                  </a:lnTo>
                  <a:lnTo>
                    <a:pt x="60846" y="0"/>
                  </a:lnTo>
                  <a:close/>
                </a:path>
              </a:pathLst>
            </a:custGeom>
            <a:solidFill>
              <a:srgbClr val="0066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4066894" y="2943989"/>
              <a:ext cx="60960" cy="61594"/>
            </a:xfrm>
            <a:custGeom>
              <a:avLst/>
              <a:gdLst/>
              <a:ahLst/>
              <a:cxnLst/>
              <a:rect l="l" t="t" r="r" b="b"/>
              <a:pathLst>
                <a:path w="60960" h="61594">
                  <a:moveTo>
                    <a:pt x="0" y="60974"/>
                  </a:moveTo>
                  <a:lnTo>
                    <a:pt x="60846" y="60974"/>
                  </a:lnTo>
                  <a:lnTo>
                    <a:pt x="60846" y="0"/>
                  </a:lnTo>
                  <a:lnTo>
                    <a:pt x="0" y="0"/>
                  </a:lnTo>
                  <a:lnTo>
                    <a:pt x="0" y="60974"/>
                  </a:lnTo>
                  <a:close/>
                </a:path>
              </a:pathLst>
            </a:custGeom>
            <a:ln w="8684">
              <a:solidFill>
                <a:srgbClr val="0066C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 descr=""/>
          <p:cNvSpPr txBox="1"/>
          <p:nvPr/>
        </p:nvSpPr>
        <p:spPr>
          <a:xfrm>
            <a:off x="4249606" y="2896621"/>
            <a:ext cx="548640" cy="1511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800">
                <a:latin typeface="Arial MT"/>
                <a:cs typeface="Arial MT"/>
              </a:rPr>
              <a:t>Do</a:t>
            </a:r>
            <a:r>
              <a:rPr dirty="0" sz="800" spc="40">
                <a:latin typeface="Arial MT"/>
                <a:cs typeface="Arial MT"/>
              </a:rPr>
              <a:t> </a:t>
            </a:r>
            <a:r>
              <a:rPr dirty="0" sz="800" spc="-10">
                <a:latin typeface="Arial MT"/>
                <a:cs typeface="Arial MT"/>
              </a:rPr>
              <a:t>Nothing</a:t>
            </a:r>
            <a:endParaRPr sz="800">
              <a:latin typeface="Arial MT"/>
              <a:cs typeface="Arial MT"/>
            </a:endParaRPr>
          </a:p>
        </p:txBody>
      </p:sp>
      <p:pic>
        <p:nvPicPr>
          <p:cNvPr id="45" name="object 45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979954" y="3109339"/>
            <a:ext cx="243648" cy="78126"/>
          </a:xfrm>
          <a:prstGeom prst="rect">
            <a:avLst/>
          </a:prstGeom>
        </p:spPr>
      </p:pic>
      <p:sp>
        <p:nvSpPr>
          <p:cNvPr id="46" name="object 46" descr=""/>
          <p:cNvSpPr txBox="1"/>
          <p:nvPr/>
        </p:nvSpPr>
        <p:spPr>
          <a:xfrm>
            <a:off x="4249606" y="3070374"/>
            <a:ext cx="1347470" cy="1511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800">
                <a:latin typeface="Arial MT"/>
                <a:cs typeface="Arial MT"/>
              </a:rPr>
              <a:t>Intervention</a:t>
            </a:r>
            <a:r>
              <a:rPr dirty="0" sz="800" spc="45">
                <a:latin typeface="Arial MT"/>
                <a:cs typeface="Arial MT"/>
              </a:rPr>
              <a:t> </a:t>
            </a:r>
            <a:r>
              <a:rPr dirty="0" sz="800">
                <a:latin typeface="Arial MT"/>
                <a:cs typeface="Arial MT"/>
              </a:rPr>
              <a:t>-</a:t>
            </a:r>
            <a:r>
              <a:rPr dirty="0" sz="800" spc="20">
                <a:latin typeface="Arial MT"/>
                <a:cs typeface="Arial MT"/>
              </a:rPr>
              <a:t> </a:t>
            </a:r>
            <a:r>
              <a:rPr dirty="0" sz="800">
                <a:latin typeface="Arial MT"/>
                <a:cs typeface="Arial MT"/>
              </a:rPr>
              <a:t>NPV</a:t>
            </a:r>
            <a:r>
              <a:rPr dirty="0" sz="800" spc="-60">
                <a:latin typeface="Arial MT"/>
                <a:cs typeface="Arial MT"/>
              </a:rPr>
              <a:t> </a:t>
            </a:r>
            <a:r>
              <a:rPr dirty="0" sz="800">
                <a:latin typeface="Arial MT"/>
                <a:cs typeface="Arial MT"/>
              </a:rPr>
              <a:t>June</a:t>
            </a:r>
            <a:r>
              <a:rPr dirty="0" sz="800" spc="45">
                <a:latin typeface="Arial MT"/>
                <a:cs typeface="Arial MT"/>
              </a:rPr>
              <a:t> </a:t>
            </a:r>
            <a:r>
              <a:rPr dirty="0" sz="800" spc="-20">
                <a:latin typeface="Arial MT"/>
                <a:cs typeface="Arial MT"/>
              </a:rPr>
              <a:t>30th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47" name="object 47" descr=""/>
          <p:cNvSpPr/>
          <p:nvPr/>
        </p:nvSpPr>
        <p:spPr>
          <a:xfrm>
            <a:off x="367311" y="2248505"/>
            <a:ext cx="5945505" cy="4060190"/>
          </a:xfrm>
          <a:custGeom>
            <a:avLst/>
            <a:gdLst/>
            <a:ahLst/>
            <a:cxnLst/>
            <a:rect l="l" t="t" r="r" b="b"/>
            <a:pathLst>
              <a:path w="5945505" h="4060190">
                <a:moveTo>
                  <a:pt x="0" y="4060170"/>
                </a:moveTo>
                <a:lnTo>
                  <a:pt x="5945302" y="4060170"/>
                </a:lnTo>
                <a:lnTo>
                  <a:pt x="5945302" y="0"/>
                </a:lnTo>
                <a:lnTo>
                  <a:pt x="0" y="0"/>
                </a:lnTo>
                <a:lnTo>
                  <a:pt x="0" y="4060170"/>
                </a:lnTo>
                <a:close/>
              </a:path>
            </a:pathLst>
          </a:custGeom>
          <a:ln w="86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48" name="object 48" descr=""/>
          <p:cNvGraphicFramePr>
            <a:graphicFrameLocks noGrp="1"/>
          </p:cNvGraphicFramePr>
          <p:nvPr/>
        </p:nvGraphicFramePr>
        <p:xfrm>
          <a:off x="6584555" y="2205141"/>
          <a:ext cx="2328545" cy="34366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89330"/>
                <a:gridCol w="1244600"/>
              </a:tblGrid>
              <a:tr h="300355">
                <a:tc gridSpan="2">
                  <a:txBody>
                    <a:bodyPr/>
                    <a:lstStyle/>
                    <a:p>
                      <a:pPr marL="1004569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1450" b="1">
                          <a:latin typeface="Times New Roman"/>
                          <a:cs typeface="Times New Roman"/>
                        </a:rPr>
                        <a:t>NPV</a:t>
                      </a:r>
                      <a:r>
                        <a:rPr dirty="0" sz="1450" spc="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20" b="1">
                          <a:latin typeface="Times New Roman"/>
                          <a:cs typeface="Times New Roman"/>
                        </a:rPr>
                        <a:t>[US$]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270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84480">
                <a:tc>
                  <a:txBody>
                    <a:bodyPr/>
                    <a:lstStyle/>
                    <a:p>
                      <a:pPr marL="13335">
                        <a:lnSpc>
                          <a:spcPts val="1720"/>
                        </a:lnSpc>
                      </a:pPr>
                      <a:r>
                        <a:rPr dirty="0" sz="1450" b="1">
                          <a:latin typeface="Times New Roman"/>
                          <a:cs typeface="Times New Roman"/>
                        </a:rPr>
                        <a:t>Do</a:t>
                      </a:r>
                      <a:r>
                        <a:rPr dirty="0" sz="1450" spc="1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10" b="1">
                          <a:latin typeface="Times New Roman"/>
                          <a:cs typeface="Times New Roman"/>
                        </a:rPr>
                        <a:t>Nothing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7625">
                        <a:lnSpc>
                          <a:spcPts val="1685"/>
                        </a:lnSpc>
                      </a:pPr>
                      <a:r>
                        <a:rPr dirty="0" sz="14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450" spc="3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10">
                          <a:latin typeface="Times New Roman"/>
                          <a:cs typeface="Times New Roman"/>
                        </a:rPr>
                        <a:t>2,422,084.80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4480">
                <a:tc>
                  <a:txBody>
                    <a:bodyPr/>
                    <a:lstStyle/>
                    <a:p>
                      <a:pPr marL="13335">
                        <a:lnSpc>
                          <a:spcPts val="1725"/>
                        </a:lnSpc>
                      </a:pPr>
                      <a:r>
                        <a:rPr dirty="0" sz="14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450" spc="4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50" b="1">
                          <a:latin typeface="Times New Roman"/>
                          <a:cs typeface="Times New Roman"/>
                        </a:rPr>
                        <a:t>1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6990">
                        <a:lnSpc>
                          <a:spcPts val="1685"/>
                        </a:lnSpc>
                      </a:pPr>
                      <a:r>
                        <a:rPr dirty="0" sz="14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450" spc="3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10">
                          <a:latin typeface="Times New Roman"/>
                          <a:cs typeface="Times New Roman"/>
                        </a:rPr>
                        <a:t>1,881,101.63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4480">
                <a:tc>
                  <a:txBody>
                    <a:bodyPr/>
                    <a:lstStyle/>
                    <a:p>
                      <a:pPr marL="13335">
                        <a:lnSpc>
                          <a:spcPts val="1720"/>
                        </a:lnSpc>
                      </a:pPr>
                      <a:r>
                        <a:rPr dirty="0" sz="14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450" spc="4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50" b="1">
                          <a:latin typeface="Times New Roman"/>
                          <a:cs typeface="Times New Roman"/>
                        </a:rPr>
                        <a:t>2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6990">
                        <a:lnSpc>
                          <a:spcPts val="1685"/>
                        </a:lnSpc>
                      </a:pPr>
                      <a:r>
                        <a:rPr dirty="0" sz="14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450" spc="3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10">
                          <a:latin typeface="Times New Roman"/>
                          <a:cs typeface="Times New Roman"/>
                        </a:rPr>
                        <a:t>1,909,423.82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5115">
                <a:tc>
                  <a:txBody>
                    <a:bodyPr/>
                    <a:lstStyle/>
                    <a:p>
                      <a:pPr marL="13335">
                        <a:lnSpc>
                          <a:spcPts val="1725"/>
                        </a:lnSpc>
                      </a:pPr>
                      <a:r>
                        <a:rPr dirty="0" sz="14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450" spc="4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50" b="1">
                          <a:latin typeface="Times New Roman"/>
                          <a:cs typeface="Times New Roman"/>
                        </a:rPr>
                        <a:t>3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6990">
                        <a:lnSpc>
                          <a:spcPts val="1689"/>
                        </a:lnSpc>
                      </a:pPr>
                      <a:r>
                        <a:rPr dirty="0" sz="14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450" spc="3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10">
                          <a:latin typeface="Times New Roman"/>
                          <a:cs typeface="Times New Roman"/>
                        </a:rPr>
                        <a:t>1,939,371.03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4480">
                <a:tc>
                  <a:txBody>
                    <a:bodyPr/>
                    <a:lstStyle/>
                    <a:p>
                      <a:pPr marL="13335">
                        <a:lnSpc>
                          <a:spcPts val="1720"/>
                        </a:lnSpc>
                      </a:pPr>
                      <a:r>
                        <a:rPr dirty="0" sz="14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450" spc="4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50" b="1">
                          <a:latin typeface="Times New Roman"/>
                          <a:cs typeface="Times New Roman"/>
                        </a:rPr>
                        <a:t>4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6990">
                        <a:lnSpc>
                          <a:spcPts val="1685"/>
                        </a:lnSpc>
                      </a:pPr>
                      <a:r>
                        <a:rPr dirty="0" sz="14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450" spc="3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10">
                          <a:latin typeface="Times New Roman"/>
                          <a:cs typeface="Times New Roman"/>
                        </a:rPr>
                        <a:t>1,970,957.69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5115">
                <a:tc>
                  <a:txBody>
                    <a:bodyPr/>
                    <a:lstStyle/>
                    <a:p>
                      <a:pPr marL="13335">
                        <a:lnSpc>
                          <a:spcPts val="1725"/>
                        </a:lnSpc>
                      </a:pPr>
                      <a:r>
                        <a:rPr dirty="0" sz="14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450" spc="4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50" b="1">
                          <a:latin typeface="Times New Roman"/>
                          <a:cs typeface="Times New Roman"/>
                        </a:rPr>
                        <a:t>5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6990">
                        <a:lnSpc>
                          <a:spcPts val="1689"/>
                        </a:lnSpc>
                      </a:pPr>
                      <a:r>
                        <a:rPr dirty="0" sz="14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450" spc="3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10">
                          <a:latin typeface="Times New Roman"/>
                          <a:cs typeface="Times New Roman"/>
                        </a:rPr>
                        <a:t>2,003,832.68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5115">
                <a:tc>
                  <a:txBody>
                    <a:bodyPr/>
                    <a:lstStyle/>
                    <a:p>
                      <a:pPr marL="13335">
                        <a:lnSpc>
                          <a:spcPts val="1720"/>
                        </a:lnSpc>
                      </a:pPr>
                      <a:r>
                        <a:rPr dirty="0" sz="14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450" spc="4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50" b="1">
                          <a:latin typeface="Times New Roman"/>
                          <a:cs typeface="Times New Roman"/>
                        </a:rPr>
                        <a:t>6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6990">
                        <a:lnSpc>
                          <a:spcPts val="1685"/>
                        </a:lnSpc>
                      </a:pPr>
                      <a:r>
                        <a:rPr dirty="0" sz="14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450" spc="3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10">
                          <a:latin typeface="Times New Roman"/>
                          <a:cs typeface="Times New Roman"/>
                        </a:rPr>
                        <a:t>2,037,904.49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4480">
                <a:tc>
                  <a:txBody>
                    <a:bodyPr/>
                    <a:lstStyle/>
                    <a:p>
                      <a:pPr marL="13335">
                        <a:lnSpc>
                          <a:spcPts val="1720"/>
                        </a:lnSpc>
                      </a:pPr>
                      <a:r>
                        <a:rPr dirty="0" sz="14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450" spc="4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50" b="1">
                          <a:latin typeface="Times New Roman"/>
                          <a:cs typeface="Times New Roman"/>
                        </a:rPr>
                        <a:t>7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6990">
                        <a:lnSpc>
                          <a:spcPts val="1685"/>
                        </a:lnSpc>
                      </a:pPr>
                      <a:r>
                        <a:rPr dirty="0" sz="14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450" spc="3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10">
                          <a:latin typeface="Times New Roman"/>
                          <a:cs typeface="Times New Roman"/>
                        </a:rPr>
                        <a:t>2,073,425.12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7020">
                <a:tc>
                  <a:txBody>
                    <a:bodyPr/>
                    <a:lstStyle/>
                    <a:p>
                      <a:pPr marL="13335">
                        <a:lnSpc>
                          <a:spcPts val="1725"/>
                        </a:lnSpc>
                      </a:pPr>
                      <a:r>
                        <a:rPr dirty="0" sz="14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450" spc="4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50" b="1">
                          <a:latin typeface="Times New Roman"/>
                          <a:cs typeface="Times New Roman"/>
                        </a:rPr>
                        <a:t>8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6990">
                        <a:lnSpc>
                          <a:spcPts val="1689"/>
                        </a:lnSpc>
                      </a:pPr>
                      <a:r>
                        <a:rPr dirty="0" sz="14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450" spc="3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10">
                          <a:latin typeface="Times New Roman"/>
                          <a:cs typeface="Times New Roman"/>
                        </a:rPr>
                        <a:t>2,109,600.49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4480">
                <a:tc>
                  <a:txBody>
                    <a:bodyPr/>
                    <a:lstStyle/>
                    <a:p>
                      <a:pPr marL="13335">
                        <a:lnSpc>
                          <a:spcPts val="1720"/>
                        </a:lnSpc>
                      </a:pPr>
                      <a:r>
                        <a:rPr dirty="0" sz="14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450" spc="4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50" b="1">
                          <a:latin typeface="Times New Roman"/>
                          <a:cs typeface="Times New Roman"/>
                        </a:rPr>
                        <a:t>9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9530">
                        <a:lnSpc>
                          <a:spcPts val="1685"/>
                        </a:lnSpc>
                      </a:pPr>
                      <a:r>
                        <a:rPr dirty="0" sz="14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450" spc="3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10">
                          <a:latin typeface="Times New Roman"/>
                          <a:cs typeface="Times New Roman"/>
                        </a:rPr>
                        <a:t>2,145,846.18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7020">
                <a:tc>
                  <a:txBody>
                    <a:bodyPr/>
                    <a:lstStyle/>
                    <a:p>
                      <a:pPr marL="13335">
                        <a:lnSpc>
                          <a:spcPts val="1725"/>
                        </a:lnSpc>
                      </a:pPr>
                      <a:r>
                        <a:rPr dirty="0" sz="14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450" spc="4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25" b="1">
                          <a:latin typeface="Times New Roman"/>
                          <a:cs typeface="Times New Roman"/>
                        </a:rPr>
                        <a:t>10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6990">
                        <a:lnSpc>
                          <a:spcPts val="1689"/>
                        </a:lnSpc>
                      </a:pPr>
                      <a:r>
                        <a:rPr dirty="0" sz="14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450" spc="3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-10">
                          <a:latin typeface="Times New Roman"/>
                          <a:cs typeface="Times New Roman"/>
                        </a:rPr>
                        <a:t>2,181,626.56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0" name="object 5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sp>
        <p:nvSpPr>
          <p:cNvPr id="49" name="object 4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40460" algn="l"/>
              </a:tabLst>
            </a:pPr>
            <a:r>
              <a:rPr dirty="0" spc="-10"/>
              <a:t>ANEXO:</a:t>
            </a:r>
            <a:r>
              <a:rPr dirty="0"/>
              <a:t>	CÁLCULO</a:t>
            </a:r>
            <a:r>
              <a:rPr dirty="0" spc="-100"/>
              <a:t> </a:t>
            </a:r>
            <a:r>
              <a:rPr dirty="0"/>
              <a:t>DEL</a:t>
            </a:r>
            <a:r>
              <a:rPr dirty="0" spc="-105"/>
              <a:t> </a:t>
            </a:r>
            <a:r>
              <a:rPr dirty="0" spc="-20"/>
              <a:t>VALOR</a:t>
            </a:r>
            <a:r>
              <a:rPr dirty="0" spc="-85"/>
              <a:t> </a:t>
            </a:r>
            <a:r>
              <a:rPr dirty="0"/>
              <a:t>PRESENTE</a:t>
            </a:r>
            <a:r>
              <a:rPr dirty="0" spc="-65"/>
              <a:t> </a:t>
            </a:r>
            <a:r>
              <a:rPr dirty="0" spc="-20"/>
              <a:t>NETO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78916" y="1489659"/>
            <a:ext cx="560768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02B82"/>
                </a:solidFill>
                <a:latin typeface="Arial"/>
                <a:cs typeface="Arial"/>
              </a:rPr>
              <a:t>Cálculo</a:t>
            </a:r>
            <a:r>
              <a:rPr dirty="0" sz="1800" spc="-45" b="1">
                <a:solidFill>
                  <a:srgbClr val="002B8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2B82"/>
                </a:solidFill>
                <a:latin typeface="Arial"/>
                <a:cs typeface="Arial"/>
              </a:rPr>
              <a:t>de</a:t>
            </a:r>
            <a:r>
              <a:rPr dirty="0" sz="1800" spc="-10" b="1">
                <a:solidFill>
                  <a:srgbClr val="002B8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2B82"/>
                </a:solidFill>
                <a:latin typeface="Arial"/>
                <a:cs typeface="Arial"/>
              </a:rPr>
              <a:t>VPN</a:t>
            </a:r>
            <a:r>
              <a:rPr dirty="0" sz="1800" spc="-20" b="1">
                <a:solidFill>
                  <a:srgbClr val="002B8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2B82"/>
                </a:solidFill>
                <a:latin typeface="Arial"/>
                <a:cs typeface="Arial"/>
              </a:rPr>
              <a:t>Subestación</a:t>
            </a:r>
            <a:r>
              <a:rPr dirty="0" sz="1800" spc="470" b="1">
                <a:solidFill>
                  <a:srgbClr val="002B82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002B82"/>
                </a:solidFill>
                <a:latin typeface="Arial"/>
                <a:cs typeface="Arial"/>
              </a:rPr>
              <a:t>PARAMONGA</a:t>
            </a:r>
            <a:r>
              <a:rPr dirty="0" sz="1800" spc="-55" b="1">
                <a:solidFill>
                  <a:srgbClr val="002B82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2B82"/>
                </a:solidFill>
                <a:latin typeface="Arial"/>
                <a:cs typeface="Arial"/>
              </a:rPr>
              <a:t>NUEVA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8599487" y="5152961"/>
            <a:ext cx="549275" cy="495934"/>
            <a:chOff x="8599487" y="5152961"/>
            <a:chExt cx="549275" cy="495934"/>
          </a:xfrm>
        </p:grpSpPr>
        <p:sp>
          <p:nvSpPr>
            <p:cNvPr id="4" name="object 4" descr=""/>
            <p:cNvSpPr/>
            <p:nvPr/>
          </p:nvSpPr>
          <p:spPr>
            <a:xfrm>
              <a:off x="8604250" y="5157723"/>
              <a:ext cx="539750" cy="486409"/>
            </a:xfrm>
            <a:custGeom>
              <a:avLst/>
              <a:gdLst/>
              <a:ahLst/>
              <a:cxnLst/>
              <a:rect l="l" t="t" r="r" b="b"/>
              <a:pathLst>
                <a:path w="539750" h="486410">
                  <a:moveTo>
                    <a:pt x="135000" y="0"/>
                  </a:moveTo>
                  <a:lnTo>
                    <a:pt x="0" y="242950"/>
                  </a:lnTo>
                  <a:lnTo>
                    <a:pt x="135000" y="485838"/>
                  </a:lnTo>
                  <a:lnTo>
                    <a:pt x="135000" y="364363"/>
                  </a:lnTo>
                  <a:lnTo>
                    <a:pt x="539750" y="364363"/>
                  </a:lnTo>
                  <a:lnTo>
                    <a:pt x="539750" y="121538"/>
                  </a:lnTo>
                  <a:lnTo>
                    <a:pt x="135000" y="121538"/>
                  </a:lnTo>
                  <a:lnTo>
                    <a:pt x="135000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8604250" y="5157723"/>
              <a:ext cx="539750" cy="486409"/>
            </a:xfrm>
            <a:custGeom>
              <a:avLst/>
              <a:gdLst/>
              <a:ahLst/>
              <a:cxnLst/>
              <a:rect l="l" t="t" r="r" b="b"/>
              <a:pathLst>
                <a:path w="539750" h="486410">
                  <a:moveTo>
                    <a:pt x="0" y="242950"/>
                  </a:moveTo>
                  <a:lnTo>
                    <a:pt x="135000" y="0"/>
                  </a:lnTo>
                  <a:lnTo>
                    <a:pt x="135000" y="121538"/>
                  </a:lnTo>
                  <a:lnTo>
                    <a:pt x="539750" y="121538"/>
                  </a:lnTo>
                  <a:lnTo>
                    <a:pt x="539750" y="364363"/>
                  </a:lnTo>
                  <a:lnTo>
                    <a:pt x="135000" y="364363"/>
                  </a:lnTo>
                  <a:lnTo>
                    <a:pt x="135000" y="485838"/>
                  </a:lnTo>
                  <a:lnTo>
                    <a:pt x="0" y="24295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 descr=""/>
          <p:cNvGrpSpPr/>
          <p:nvPr/>
        </p:nvGrpSpPr>
        <p:grpSpPr>
          <a:xfrm>
            <a:off x="432228" y="2316587"/>
            <a:ext cx="5670550" cy="3875404"/>
            <a:chOff x="432228" y="2316587"/>
            <a:chExt cx="5670550" cy="3875404"/>
          </a:xfrm>
        </p:grpSpPr>
        <p:sp>
          <p:nvSpPr>
            <p:cNvPr id="7" name="object 7" descr=""/>
            <p:cNvSpPr/>
            <p:nvPr/>
          </p:nvSpPr>
          <p:spPr>
            <a:xfrm>
              <a:off x="436673" y="2321032"/>
              <a:ext cx="5661660" cy="3866515"/>
            </a:xfrm>
            <a:custGeom>
              <a:avLst/>
              <a:gdLst/>
              <a:ahLst/>
              <a:cxnLst/>
              <a:rect l="l" t="t" r="r" b="b"/>
              <a:pathLst>
                <a:path w="5661660" h="3866515">
                  <a:moveTo>
                    <a:pt x="0" y="3866322"/>
                  </a:moveTo>
                  <a:lnTo>
                    <a:pt x="5661350" y="3866322"/>
                  </a:lnTo>
                  <a:lnTo>
                    <a:pt x="5661350" y="0"/>
                  </a:lnTo>
                  <a:lnTo>
                    <a:pt x="0" y="0"/>
                  </a:lnTo>
                  <a:lnTo>
                    <a:pt x="0" y="3866322"/>
                  </a:lnTo>
                  <a:close/>
                </a:path>
              </a:pathLst>
            </a:custGeom>
            <a:ln w="82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352664" y="2759773"/>
              <a:ext cx="4438650" cy="2802890"/>
            </a:xfrm>
            <a:custGeom>
              <a:avLst/>
              <a:gdLst/>
              <a:ahLst/>
              <a:cxnLst/>
              <a:rect l="l" t="t" r="r" b="b"/>
              <a:pathLst>
                <a:path w="4438650" h="2802890">
                  <a:moveTo>
                    <a:pt x="385356" y="1680692"/>
                  </a:moveTo>
                  <a:lnTo>
                    <a:pt x="0" y="1680692"/>
                  </a:lnTo>
                  <a:lnTo>
                    <a:pt x="0" y="1688947"/>
                  </a:lnTo>
                  <a:lnTo>
                    <a:pt x="385356" y="1688947"/>
                  </a:lnTo>
                  <a:lnTo>
                    <a:pt x="385356" y="1680692"/>
                  </a:lnTo>
                  <a:close/>
                </a:path>
                <a:path w="4438650" h="2802890">
                  <a:moveTo>
                    <a:pt x="4426267" y="1962264"/>
                  </a:moveTo>
                  <a:lnTo>
                    <a:pt x="4140428" y="1962264"/>
                  </a:lnTo>
                  <a:lnTo>
                    <a:pt x="4140428" y="1970532"/>
                  </a:lnTo>
                  <a:lnTo>
                    <a:pt x="4426267" y="1970532"/>
                  </a:lnTo>
                  <a:lnTo>
                    <a:pt x="4426267" y="1962264"/>
                  </a:lnTo>
                  <a:close/>
                </a:path>
                <a:path w="4438650" h="2802890">
                  <a:moveTo>
                    <a:pt x="4426267" y="0"/>
                  </a:moveTo>
                  <a:lnTo>
                    <a:pt x="3991178" y="0"/>
                  </a:lnTo>
                  <a:lnTo>
                    <a:pt x="3991178" y="8267"/>
                  </a:lnTo>
                  <a:lnTo>
                    <a:pt x="3991178" y="281673"/>
                  </a:lnTo>
                  <a:lnTo>
                    <a:pt x="3991178" y="1680692"/>
                  </a:lnTo>
                  <a:lnTo>
                    <a:pt x="3551872" y="1680692"/>
                  </a:lnTo>
                  <a:lnTo>
                    <a:pt x="3551872" y="1415770"/>
                  </a:lnTo>
                  <a:lnTo>
                    <a:pt x="3991178" y="1415770"/>
                  </a:lnTo>
                  <a:lnTo>
                    <a:pt x="3991178" y="1407502"/>
                  </a:lnTo>
                  <a:lnTo>
                    <a:pt x="3551872" y="1407502"/>
                  </a:lnTo>
                  <a:lnTo>
                    <a:pt x="3551872" y="1134198"/>
                  </a:lnTo>
                  <a:lnTo>
                    <a:pt x="3991178" y="1134198"/>
                  </a:lnTo>
                  <a:lnTo>
                    <a:pt x="3991178" y="1125931"/>
                  </a:lnTo>
                  <a:lnTo>
                    <a:pt x="3551872" y="1125931"/>
                  </a:lnTo>
                  <a:lnTo>
                    <a:pt x="3551872" y="852893"/>
                  </a:lnTo>
                  <a:lnTo>
                    <a:pt x="3991178" y="852893"/>
                  </a:lnTo>
                  <a:lnTo>
                    <a:pt x="3991178" y="844638"/>
                  </a:lnTo>
                  <a:lnTo>
                    <a:pt x="3551872" y="844638"/>
                  </a:lnTo>
                  <a:lnTo>
                    <a:pt x="3551872" y="571233"/>
                  </a:lnTo>
                  <a:lnTo>
                    <a:pt x="3991178" y="571233"/>
                  </a:lnTo>
                  <a:lnTo>
                    <a:pt x="3991178" y="562965"/>
                  </a:lnTo>
                  <a:lnTo>
                    <a:pt x="3551872" y="562965"/>
                  </a:lnTo>
                  <a:lnTo>
                    <a:pt x="3551872" y="289928"/>
                  </a:lnTo>
                  <a:lnTo>
                    <a:pt x="3991178" y="289928"/>
                  </a:lnTo>
                  <a:lnTo>
                    <a:pt x="3991178" y="281673"/>
                  </a:lnTo>
                  <a:lnTo>
                    <a:pt x="3551872" y="281673"/>
                  </a:lnTo>
                  <a:lnTo>
                    <a:pt x="3551872" y="8267"/>
                  </a:lnTo>
                  <a:lnTo>
                    <a:pt x="3991178" y="8267"/>
                  </a:lnTo>
                  <a:lnTo>
                    <a:pt x="3991178" y="0"/>
                  </a:lnTo>
                  <a:lnTo>
                    <a:pt x="3543604" y="0"/>
                  </a:lnTo>
                  <a:lnTo>
                    <a:pt x="3543604" y="8267"/>
                  </a:lnTo>
                  <a:lnTo>
                    <a:pt x="3543604" y="281673"/>
                  </a:lnTo>
                  <a:lnTo>
                    <a:pt x="3543604" y="1680692"/>
                  </a:lnTo>
                  <a:lnTo>
                    <a:pt x="3112427" y="1680692"/>
                  </a:lnTo>
                  <a:lnTo>
                    <a:pt x="3112427" y="1415770"/>
                  </a:lnTo>
                  <a:lnTo>
                    <a:pt x="3543604" y="1415770"/>
                  </a:lnTo>
                  <a:lnTo>
                    <a:pt x="3543604" y="1407502"/>
                  </a:lnTo>
                  <a:lnTo>
                    <a:pt x="3112427" y="1407502"/>
                  </a:lnTo>
                  <a:lnTo>
                    <a:pt x="3112427" y="1134198"/>
                  </a:lnTo>
                  <a:lnTo>
                    <a:pt x="3543604" y="1134198"/>
                  </a:lnTo>
                  <a:lnTo>
                    <a:pt x="3543604" y="1125931"/>
                  </a:lnTo>
                  <a:lnTo>
                    <a:pt x="3112427" y="1125931"/>
                  </a:lnTo>
                  <a:lnTo>
                    <a:pt x="3112427" y="852893"/>
                  </a:lnTo>
                  <a:lnTo>
                    <a:pt x="3543604" y="852893"/>
                  </a:lnTo>
                  <a:lnTo>
                    <a:pt x="3543604" y="844638"/>
                  </a:lnTo>
                  <a:lnTo>
                    <a:pt x="3112427" y="844638"/>
                  </a:lnTo>
                  <a:lnTo>
                    <a:pt x="3112427" y="571233"/>
                  </a:lnTo>
                  <a:lnTo>
                    <a:pt x="3543604" y="571233"/>
                  </a:lnTo>
                  <a:lnTo>
                    <a:pt x="3543604" y="562965"/>
                  </a:lnTo>
                  <a:lnTo>
                    <a:pt x="3112427" y="562965"/>
                  </a:lnTo>
                  <a:lnTo>
                    <a:pt x="3112427" y="289928"/>
                  </a:lnTo>
                  <a:lnTo>
                    <a:pt x="3543604" y="289928"/>
                  </a:lnTo>
                  <a:lnTo>
                    <a:pt x="3543604" y="281673"/>
                  </a:lnTo>
                  <a:lnTo>
                    <a:pt x="3112427" y="281673"/>
                  </a:lnTo>
                  <a:lnTo>
                    <a:pt x="3112427" y="8267"/>
                  </a:lnTo>
                  <a:lnTo>
                    <a:pt x="3543604" y="8267"/>
                  </a:lnTo>
                  <a:lnTo>
                    <a:pt x="3543604" y="0"/>
                  </a:lnTo>
                  <a:lnTo>
                    <a:pt x="3104146" y="0"/>
                  </a:lnTo>
                  <a:lnTo>
                    <a:pt x="3104146" y="8267"/>
                  </a:lnTo>
                  <a:lnTo>
                    <a:pt x="3104146" y="281673"/>
                  </a:lnTo>
                  <a:lnTo>
                    <a:pt x="3104146" y="1680692"/>
                  </a:lnTo>
                  <a:lnTo>
                    <a:pt x="2664752" y="1680692"/>
                  </a:lnTo>
                  <a:lnTo>
                    <a:pt x="2664752" y="1415770"/>
                  </a:lnTo>
                  <a:lnTo>
                    <a:pt x="3104146" y="1415770"/>
                  </a:lnTo>
                  <a:lnTo>
                    <a:pt x="3104146" y="1407502"/>
                  </a:lnTo>
                  <a:lnTo>
                    <a:pt x="2664752" y="1407502"/>
                  </a:lnTo>
                  <a:lnTo>
                    <a:pt x="2664752" y="1134198"/>
                  </a:lnTo>
                  <a:lnTo>
                    <a:pt x="3104146" y="1134198"/>
                  </a:lnTo>
                  <a:lnTo>
                    <a:pt x="3104146" y="1125931"/>
                  </a:lnTo>
                  <a:lnTo>
                    <a:pt x="2664752" y="1125931"/>
                  </a:lnTo>
                  <a:lnTo>
                    <a:pt x="2664752" y="852893"/>
                  </a:lnTo>
                  <a:lnTo>
                    <a:pt x="3104146" y="852893"/>
                  </a:lnTo>
                  <a:lnTo>
                    <a:pt x="3104146" y="844638"/>
                  </a:lnTo>
                  <a:lnTo>
                    <a:pt x="2664752" y="844638"/>
                  </a:lnTo>
                  <a:lnTo>
                    <a:pt x="2664752" y="571233"/>
                  </a:lnTo>
                  <a:lnTo>
                    <a:pt x="3104146" y="571233"/>
                  </a:lnTo>
                  <a:lnTo>
                    <a:pt x="3104146" y="562965"/>
                  </a:lnTo>
                  <a:lnTo>
                    <a:pt x="2664752" y="562965"/>
                  </a:lnTo>
                  <a:lnTo>
                    <a:pt x="2664752" y="289928"/>
                  </a:lnTo>
                  <a:lnTo>
                    <a:pt x="3104146" y="289928"/>
                  </a:lnTo>
                  <a:lnTo>
                    <a:pt x="3104146" y="281673"/>
                  </a:lnTo>
                  <a:lnTo>
                    <a:pt x="2664752" y="281673"/>
                  </a:lnTo>
                  <a:lnTo>
                    <a:pt x="2664752" y="8267"/>
                  </a:lnTo>
                  <a:lnTo>
                    <a:pt x="3104146" y="8267"/>
                  </a:lnTo>
                  <a:lnTo>
                    <a:pt x="3104146" y="0"/>
                  </a:lnTo>
                  <a:lnTo>
                    <a:pt x="2656484" y="0"/>
                  </a:lnTo>
                  <a:lnTo>
                    <a:pt x="2656484" y="8267"/>
                  </a:lnTo>
                  <a:lnTo>
                    <a:pt x="2656484" y="281673"/>
                  </a:lnTo>
                  <a:lnTo>
                    <a:pt x="2656484" y="1680692"/>
                  </a:lnTo>
                  <a:lnTo>
                    <a:pt x="2225687" y="1680692"/>
                  </a:lnTo>
                  <a:lnTo>
                    <a:pt x="2225687" y="1415770"/>
                  </a:lnTo>
                  <a:lnTo>
                    <a:pt x="2656484" y="1415770"/>
                  </a:lnTo>
                  <a:lnTo>
                    <a:pt x="2656484" y="1407502"/>
                  </a:lnTo>
                  <a:lnTo>
                    <a:pt x="2225687" y="1407502"/>
                  </a:lnTo>
                  <a:lnTo>
                    <a:pt x="2225687" y="1134198"/>
                  </a:lnTo>
                  <a:lnTo>
                    <a:pt x="2656484" y="1134198"/>
                  </a:lnTo>
                  <a:lnTo>
                    <a:pt x="2656484" y="1125931"/>
                  </a:lnTo>
                  <a:lnTo>
                    <a:pt x="2225687" y="1125931"/>
                  </a:lnTo>
                  <a:lnTo>
                    <a:pt x="2225687" y="852893"/>
                  </a:lnTo>
                  <a:lnTo>
                    <a:pt x="2656484" y="852893"/>
                  </a:lnTo>
                  <a:lnTo>
                    <a:pt x="2656484" y="844638"/>
                  </a:lnTo>
                  <a:lnTo>
                    <a:pt x="2225687" y="844638"/>
                  </a:lnTo>
                  <a:lnTo>
                    <a:pt x="2225687" y="571233"/>
                  </a:lnTo>
                  <a:lnTo>
                    <a:pt x="2656484" y="571233"/>
                  </a:lnTo>
                  <a:lnTo>
                    <a:pt x="2656484" y="562965"/>
                  </a:lnTo>
                  <a:lnTo>
                    <a:pt x="2225687" y="562965"/>
                  </a:lnTo>
                  <a:lnTo>
                    <a:pt x="2225687" y="289928"/>
                  </a:lnTo>
                  <a:lnTo>
                    <a:pt x="2656484" y="289928"/>
                  </a:lnTo>
                  <a:lnTo>
                    <a:pt x="2656484" y="281673"/>
                  </a:lnTo>
                  <a:lnTo>
                    <a:pt x="2225687" y="281673"/>
                  </a:lnTo>
                  <a:lnTo>
                    <a:pt x="2225687" y="8267"/>
                  </a:lnTo>
                  <a:lnTo>
                    <a:pt x="2656484" y="8267"/>
                  </a:lnTo>
                  <a:lnTo>
                    <a:pt x="2656484" y="0"/>
                  </a:lnTo>
                  <a:lnTo>
                    <a:pt x="2217407" y="0"/>
                  </a:lnTo>
                  <a:lnTo>
                    <a:pt x="2217407" y="8267"/>
                  </a:lnTo>
                  <a:lnTo>
                    <a:pt x="2217407" y="281673"/>
                  </a:lnTo>
                  <a:lnTo>
                    <a:pt x="2217407" y="2525230"/>
                  </a:lnTo>
                  <a:lnTo>
                    <a:pt x="1778012" y="2525230"/>
                  </a:lnTo>
                  <a:lnTo>
                    <a:pt x="1778012" y="2251913"/>
                  </a:lnTo>
                  <a:lnTo>
                    <a:pt x="2217407" y="2251913"/>
                  </a:lnTo>
                  <a:lnTo>
                    <a:pt x="2217407" y="2243658"/>
                  </a:lnTo>
                  <a:lnTo>
                    <a:pt x="1778012" y="2243658"/>
                  </a:lnTo>
                  <a:lnTo>
                    <a:pt x="1778012" y="1970532"/>
                  </a:lnTo>
                  <a:lnTo>
                    <a:pt x="2217407" y="1970532"/>
                  </a:lnTo>
                  <a:lnTo>
                    <a:pt x="2217407" y="1962264"/>
                  </a:lnTo>
                  <a:lnTo>
                    <a:pt x="1778012" y="1962264"/>
                  </a:lnTo>
                  <a:lnTo>
                    <a:pt x="1778012" y="1688947"/>
                  </a:lnTo>
                  <a:lnTo>
                    <a:pt x="2217407" y="1688947"/>
                  </a:lnTo>
                  <a:lnTo>
                    <a:pt x="2217407" y="1680692"/>
                  </a:lnTo>
                  <a:lnTo>
                    <a:pt x="1778012" y="1680692"/>
                  </a:lnTo>
                  <a:lnTo>
                    <a:pt x="1778012" y="1415770"/>
                  </a:lnTo>
                  <a:lnTo>
                    <a:pt x="2217407" y="1415770"/>
                  </a:lnTo>
                  <a:lnTo>
                    <a:pt x="2217407" y="1407502"/>
                  </a:lnTo>
                  <a:lnTo>
                    <a:pt x="1778012" y="1407502"/>
                  </a:lnTo>
                  <a:lnTo>
                    <a:pt x="1778012" y="1134198"/>
                  </a:lnTo>
                  <a:lnTo>
                    <a:pt x="2217407" y="1134198"/>
                  </a:lnTo>
                  <a:lnTo>
                    <a:pt x="2217407" y="1125931"/>
                  </a:lnTo>
                  <a:lnTo>
                    <a:pt x="1778012" y="1125931"/>
                  </a:lnTo>
                  <a:lnTo>
                    <a:pt x="1778012" y="852893"/>
                  </a:lnTo>
                  <a:lnTo>
                    <a:pt x="2217407" y="852893"/>
                  </a:lnTo>
                  <a:lnTo>
                    <a:pt x="2217407" y="844638"/>
                  </a:lnTo>
                  <a:lnTo>
                    <a:pt x="1778012" y="844638"/>
                  </a:lnTo>
                  <a:lnTo>
                    <a:pt x="1778012" y="571233"/>
                  </a:lnTo>
                  <a:lnTo>
                    <a:pt x="2217407" y="571233"/>
                  </a:lnTo>
                  <a:lnTo>
                    <a:pt x="2217407" y="562965"/>
                  </a:lnTo>
                  <a:lnTo>
                    <a:pt x="1778012" y="562965"/>
                  </a:lnTo>
                  <a:lnTo>
                    <a:pt x="1778012" y="289928"/>
                  </a:lnTo>
                  <a:lnTo>
                    <a:pt x="2217407" y="289928"/>
                  </a:lnTo>
                  <a:lnTo>
                    <a:pt x="2217407" y="281673"/>
                  </a:lnTo>
                  <a:lnTo>
                    <a:pt x="1778012" y="281673"/>
                  </a:lnTo>
                  <a:lnTo>
                    <a:pt x="1778012" y="8267"/>
                  </a:lnTo>
                  <a:lnTo>
                    <a:pt x="2217407" y="8267"/>
                  </a:lnTo>
                  <a:lnTo>
                    <a:pt x="2217407" y="0"/>
                  </a:lnTo>
                  <a:lnTo>
                    <a:pt x="1769732" y="0"/>
                  </a:lnTo>
                  <a:lnTo>
                    <a:pt x="1769732" y="8267"/>
                  </a:lnTo>
                  <a:lnTo>
                    <a:pt x="1769732" y="281673"/>
                  </a:lnTo>
                  <a:lnTo>
                    <a:pt x="1769732" y="2525230"/>
                  </a:lnTo>
                  <a:lnTo>
                    <a:pt x="1338656" y="2525230"/>
                  </a:lnTo>
                  <a:lnTo>
                    <a:pt x="1338656" y="2251913"/>
                  </a:lnTo>
                  <a:lnTo>
                    <a:pt x="1769732" y="2251913"/>
                  </a:lnTo>
                  <a:lnTo>
                    <a:pt x="1769732" y="2243658"/>
                  </a:lnTo>
                  <a:lnTo>
                    <a:pt x="1338656" y="2243658"/>
                  </a:lnTo>
                  <a:lnTo>
                    <a:pt x="1338656" y="1970532"/>
                  </a:lnTo>
                  <a:lnTo>
                    <a:pt x="1769732" y="1970532"/>
                  </a:lnTo>
                  <a:lnTo>
                    <a:pt x="1769732" y="1962264"/>
                  </a:lnTo>
                  <a:lnTo>
                    <a:pt x="1338656" y="1962264"/>
                  </a:lnTo>
                  <a:lnTo>
                    <a:pt x="1338656" y="1688947"/>
                  </a:lnTo>
                  <a:lnTo>
                    <a:pt x="1769732" y="1688947"/>
                  </a:lnTo>
                  <a:lnTo>
                    <a:pt x="1769732" y="1680692"/>
                  </a:lnTo>
                  <a:lnTo>
                    <a:pt x="1338656" y="1680692"/>
                  </a:lnTo>
                  <a:lnTo>
                    <a:pt x="1338656" y="1415770"/>
                  </a:lnTo>
                  <a:lnTo>
                    <a:pt x="1769732" y="1415770"/>
                  </a:lnTo>
                  <a:lnTo>
                    <a:pt x="1769732" y="1407502"/>
                  </a:lnTo>
                  <a:lnTo>
                    <a:pt x="1338656" y="1407502"/>
                  </a:lnTo>
                  <a:lnTo>
                    <a:pt x="1338656" y="1134198"/>
                  </a:lnTo>
                  <a:lnTo>
                    <a:pt x="1769732" y="1134198"/>
                  </a:lnTo>
                  <a:lnTo>
                    <a:pt x="1769732" y="1125931"/>
                  </a:lnTo>
                  <a:lnTo>
                    <a:pt x="1338656" y="1125931"/>
                  </a:lnTo>
                  <a:lnTo>
                    <a:pt x="1338656" y="852893"/>
                  </a:lnTo>
                  <a:lnTo>
                    <a:pt x="1769732" y="852893"/>
                  </a:lnTo>
                  <a:lnTo>
                    <a:pt x="1769732" y="844638"/>
                  </a:lnTo>
                  <a:lnTo>
                    <a:pt x="1338656" y="844638"/>
                  </a:lnTo>
                  <a:lnTo>
                    <a:pt x="1338656" y="571233"/>
                  </a:lnTo>
                  <a:lnTo>
                    <a:pt x="1769732" y="571233"/>
                  </a:lnTo>
                  <a:lnTo>
                    <a:pt x="1769732" y="562965"/>
                  </a:lnTo>
                  <a:lnTo>
                    <a:pt x="1338656" y="562965"/>
                  </a:lnTo>
                  <a:lnTo>
                    <a:pt x="1338656" y="289928"/>
                  </a:lnTo>
                  <a:lnTo>
                    <a:pt x="1769732" y="289928"/>
                  </a:lnTo>
                  <a:lnTo>
                    <a:pt x="1769732" y="281673"/>
                  </a:lnTo>
                  <a:lnTo>
                    <a:pt x="1338656" y="281673"/>
                  </a:lnTo>
                  <a:lnTo>
                    <a:pt x="1338656" y="8267"/>
                  </a:lnTo>
                  <a:lnTo>
                    <a:pt x="1769732" y="8267"/>
                  </a:lnTo>
                  <a:lnTo>
                    <a:pt x="1769732" y="0"/>
                  </a:lnTo>
                  <a:lnTo>
                    <a:pt x="1330375" y="0"/>
                  </a:lnTo>
                  <a:lnTo>
                    <a:pt x="1330375" y="8267"/>
                  </a:lnTo>
                  <a:lnTo>
                    <a:pt x="1330375" y="281673"/>
                  </a:lnTo>
                  <a:lnTo>
                    <a:pt x="1330375" y="2525230"/>
                  </a:lnTo>
                  <a:lnTo>
                    <a:pt x="890981" y="2525230"/>
                  </a:lnTo>
                  <a:lnTo>
                    <a:pt x="890981" y="2251913"/>
                  </a:lnTo>
                  <a:lnTo>
                    <a:pt x="1330375" y="2251913"/>
                  </a:lnTo>
                  <a:lnTo>
                    <a:pt x="1330375" y="2243658"/>
                  </a:lnTo>
                  <a:lnTo>
                    <a:pt x="890981" y="2243658"/>
                  </a:lnTo>
                  <a:lnTo>
                    <a:pt x="890981" y="1970532"/>
                  </a:lnTo>
                  <a:lnTo>
                    <a:pt x="1330375" y="1970532"/>
                  </a:lnTo>
                  <a:lnTo>
                    <a:pt x="1330375" y="1962264"/>
                  </a:lnTo>
                  <a:lnTo>
                    <a:pt x="890981" y="1962264"/>
                  </a:lnTo>
                  <a:lnTo>
                    <a:pt x="890981" y="1688947"/>
                  </a:lnTo>
                  <a:lnTo>
                    <a:pt x="1330375" y="1688947"/>
                  </a:lnTo>
                  <a:lnTo>
                    <a:pt x="1330375" y="1680692"/>
                  </a:lnTo>
                  <a:lnTo>
                    <a:pt x="890981" y="1680692"/>
                  </a:lnTo>
                  <a:lnTo>
                    <a:pt x="890981" y="1415770"/>
                  </a:lnTo>
                  <a:lnTo>
                    <a:pt x="1330375" y="1415770"/>
                  </a:lnTo>
                  <a:lnTo>
                    <a:pt x="1330375" y="1407502"/>
                  </a:lnTo>
                  <a:lnTo>
                    <a:pt x="890981" y="1407502"/>
                  </a:lnTo>
                  <a:lnTo>
                    <a:pt x="890981" y="1134198"/>
                  </a:lnTo>
                  <a:lnTo>
                    <a:pt x="1330375" y="1134198"/>
                  </a:lnTo>
                  <a:lnTo>
                    <a:pt x="1330375" y="1125931"/>
                  </a:lnTo>
                  <a:lnTo>
                    <a:pt x="890981" y="1125931"/>
                  </a:lnTo>
                  <a:lnTo>
                    <a:pt x="890981" y="852893"/>
                  </a:lnTo>
                  <a:lnTo>
                    <a:pt x="1330375" y="852893"/>
                  </a:lnTo>
                  <a:lnTo>
                    <a:pt x="1330375" y="844638"/>
                  </a:lnTo>
                  <a:lnTo>
                    <a:pt x="890981" y="844638"/>
                  </a:lnTo>
                  <a:lnTo>
                    <a:pt x="890981" y="571233"/>
                  </a:lnTo>
                  <a:lnTo>
                    <a:pt x="1330375" y="571233"/>
                  </a:lnTo>
                  <a:lnTo>
                    <a:pt x="1330375" y="562965"/>
                  </a:lnTo>
                  <a:lnTo>
                    <a:pt x="890981" y="562965"/>
                  </a:lnTo>
                  <a:lnTo>
                    <a:pt x="890981" y="289928"/>
                  </a:lnTo>
                  <a:lnTo>
                    <a:pt x="1330375" y="289928"/>
                  </a:lnTo>
                  <a:lnTo>
                    <a:pt x="1330375" y="281673"/>
                  </a:lnTo>
                  <a:lnTo>
                    <a:pt x="890981" y="281673"/>
                  </a:lnTo>
                  <a:lnTo>
                    <a:pt x="890981" y="8267"/>
                  </a:lnTo>
                  <a:lnTo>
                    <a:pt x="1330375" y="8267"/>
                  </a:lnTo>
                  <a:lnTo>
                    <a:pt x="1330375" y="0"/>
                  </a:lnTo>
                  <a:lnTo>
                    <a:pt x="882700" y="0"/>
                  </a:lnTo>
                  <a:lnTo>
                    <a:pt x="882700" y="8267"/>
                  </a:lnTo>
                  <a:lnTo>
                    <a:pt x="882700" y="281673"/>
                  </a:lnTo>
                  <a:lnTo>
                    <a:pt x="882700" y="1407502"/>
                  </a:lnTo>
                  <a:lnTo>
                    <a:pt x="451815" y="1407502"/>
                  </a:lnTo>
                  <a:lnTo>
                    <a:pt x="451815" y="1134198"/>
                  </a:lnTo>
                  <a:lnTo>
                    <a:pt x="882700" y="1134198"/>
                  </a:lnTo>
                  <a:lnTo>
                    <a:pt x="882700" y="1125931"/>
                  </a:lnTo>
                  <a:lnTo>
                    <a:pt x="451815" y="1125931"/>
                  </a:lnTo>
                  <a:lnTo>
                    <a:pt x="451815" y="852893"/>
                  </a:lnTo>
                  <a:lnTo>
                    <a:pt x="882700" y="852893"/>
                  </a:lnTo>
                  <a:lnTo>
                    <a:pt x="882700" y="844638"/>
                  </a:lnTo>
                  <a:lnTo>
                    <a:pt x="451815" y="844638"/>
                  </a:lnTo>
                  <a:lnTo>
                    <a:pt x="451815" y="571233"/>
                  </a:lnTo>
                  <a:lnTo>
                    <a:pt x="882700" y="571233"/>
                  </a:lnTo>
                  <a:lnTo>
                    <a:pt x="882700" y="562965"/>
                  </a:lnTo>
                  <a:lnTo>
                    <a:pt x="451815" y="562965"/>
                  </a:lnTo>
                  <a:lnTo>
                    <a:pt x="451815" y="289928"/>
                  </a:lnTo>
                  <a:lnTo>
                    <a:pt x="882700" y="289928"/>
                  </a:lnTo>
                  <a:lnTo>
                    <a:pt x="882700" y="281673"/>
                  </a:lnTo>
                  <a:lnTo>
                    <a:pt x="451815" y="281673"/>
                  </a:lnTo>
                  <a:lnTo>
                    <a:pt x="451815" y="8267"/>
                  </a:lnTo>
                  <a:lnTo>
                    <a:pt x="882700" y="8267"/>
                  </a:lnTo>
                  <a:lnTo>
                    <a:pt x="882700" y="0"/>
                  </a:lnTo>
                  <a:lnTo>
                    <a:pt x="0" y="0"/>
                  </a:lnTo>
                  <a:lnTo>
                    <a:pt x="0" y="8267"/>
                  </a:lnTo>
                  <a:lnTo>
                    <a:pt x="443534" y="8267"/>
                  </a:lnTo>
                  <a:lnTo>
                    <a:pt x="443534" y="281673"/>
                  </a:lnTo>
                  <a:lnTo>
                    <a:pt x="0" y="281673"/>
                  </a:lnTo>
                  <a:lnTo>
                    <a:pt x="0" y="289928"/>
                  </a:lnTo>
                  <a:lnTo>
                    <a:pt x="443534" y="289928"/>
                  </a:lnTo>
                  <a:lnTo>
                    <a:pt x="443534" y="562965"/>
                  </a:lnTo>
                  <a:lnTo>
                    <a:pt x="0" y="562965"/>
                  </a:lnTo>
                  <a:lnTo>
                    <a:pt x="0" y="571233"/>
                  </a:lnTo>
                  <a:lnTo>
                    <a:pt x="443534" y="571233"/>
                  </a:lnTo>
                  <a:lnTo>
                    <a:pt x="443534" y="844638"/>
                  </a:lnTo>
                  <a:lnTo>
                    <a:pt x="0" y="844638"/>
                  </a:lnTo>
                  <a:lnTo>
                    <a:pt x="0" y="852893"/>
                  </a:lnTo>
                  <a:lnTo>
                    <a:pt x="443534" y="852893"/>
                  </a:lnTo>
                  <a:lnTo>
                    <a:pt x="443534" y="1125931"/>
                  </a:lnTo>
                  <a:lnTo>
                    <a:pt x="0" y="1125931"/>
                  </a:lnTo>
                  <a:lnTo>
                    <a:pt x="0" y="1134198"/>
                  </a:lnTo>
                  <a:lnTo>
                    <a:pt x="443534" y="1134198"/>
                  </a:lnTo>
                  <a:lnTo>
                    <a:pt x="443534" y="1407502"/>
                  </a:lnTo>
                  <a:lnTo>
                    <a:pt x="0" y="1407502"/>
                  </a:lnTo>
                  <a:lnTo>
                    <a:pt x="0" y="1415770"/>
                  </a:lnTo>
                  <a:lnTo>
                    <a:pt x="443534" y="1415770"/>
                  </a:lnTo>
                  <a:lnTo>
                    <a:pt x="443534" y="1680629"/>
                  </a:lnTo>
                  <a:lnTo>
                    <a:pt x="451815" y="1680629"/>
                  </a:lnTo>
                  <a:lnTo>
                    <a:pt x="451815" y="1415770"/>
                  </a:lnTo>
                  <a:lnTo>
                    <a:pt x="882700" y="1415770"/>
                  </a:lnTo>
                  <a:lnTo>
                    <a:pt x="882700" y="1680692"/>
                  </a:lnTo>
                  <a:lnTo>
                    <a:pt x="493179" y="1680692"/>
                  </a:lnTo>
                  <a:lnTo>
                    <a:pt x="493179" y="1688947"/>
                  </a:lnTo>
                  <a:lnTo>
                    <a:pt x="882700" y="1688947"/>
                  </a:lnTo>
                  <a:lnTo>
                    <a:pt x="882700" y="1962264"/>
                  </a:lnTo>
                  <a:lnTo>
                    <a:pt x="882700" y="1970532"/>
                  </a:lnTo>
                  <a:lnTo>
                    <a:pt x="882700" y="2243658"/>
                  </a:lnTo>
                  <a:lnTo>
                    <a:pt x="882700" y="2251913"/>
                  </a:lnTo>
                  <a:lnTo>
                    <a:pt x="882700" y="2525230"/>
                  </a:lnTo>
                  <a:lnTo>
                    <a:pt x="451815" y="2525230"/>
                  </a:lnTo>
                  <a:lnTo>
                    <a:pt x="451815" y="2251913"/>
                  </a:lnTo>
                  <a:lnTo>
                    <a:pt x="882700" y="2251913"/>
                  </a:lnTo>
                  <a:lnTo>
                    <a:pt x="882700" y="2243658"/>
                  </a:lnTo>
                  <a:lnTo>
                    <a:pt x="451815" y="2243658"/>
                  </a:lnTo>
                  <a:lnTo>
                    <a:pt x="451815" y="1970532"/>
                  </a:lnTo>
                  <a:lnTo>
                    <a:pt x="882700" y="1970532"/>
                  </a:lnTo>
                  <a:lnTo>
                    <a:pt x="882700" y="1962264"/>
                  </a:lnTo>
                  <a:lnTo>
                    <a:pt x="451815" y="1962264"/>
                  </a:lnTo>
                  <a:lnTo>
                    <a:pt x="451815" y="1788248"/>
                  </a:lnTo>
                  <a:lnTo>
                    <a:pt x="443534" y="1788248"/>
                  </a:lnTo>
                  <a:lnTo>
                    <a:pt x="443534" y="1962264"/>
                  </a:lnTo>
                  <a:lnTo>
                    <a:pt x="0" y="1962264"/>
                  </a:lnTo>
                  <a:lnTo>
                    <a:pt x="0" y="1970532"/>
                  </a:lnTo>
                  <a:lnTo>
                    <a:pt x="443534" y="1970532"/>
                  </a:lnTo>
                  <a:lnTo>
                    <a:pt x="443534" y="2243658"/>
                  </a:lnTo>
                  <a:lnTo>
                    <a:pt x="0" y="2243658"/>
                  </a:lnTo>
                  <a:lnTo>
                    <a:pt x="0" y="2251913"/>
                  </a:lnTo>
                  <a:lnTo>
                    <a:pt x="443534" y="2251913"/>
                  </a:lnTo>
                  <a:lnTo>
                    <a:pt x="443534" y="2525230"/>
                  </a:lnTo>
                  <a:lnTo>
                    <a:pt x="0" y="2525230"/>
                  </a:lnTo>
                  <a:lnTo>
                    <a:pt x="0" y="2533485"/>
                  </a:lnTo>
                  <a:lnTo>
                    <a:pt x="443534" y="2533485"/>
                  </a:lnTo>
                  <a:lnTo>
                    <a:pt x="443534" y="2802432"/>
                  </a:lnTo>
                  <a:lnTo>
                    <a:pt x="451815" y="2802432"/>
                  </a:lnTo>
                  <a:lnTo>
                    <a:pt x="451815" y="2533485"/>
                  </a:lnTo>
                  <a:lnTo>
                    <a:pt x="882700" y="2533485"/>
                  </a:lnTo>
                  <a:lnTo>
                    <a:pt x="882700" y="2802432"/>
                  </a:lnTo>
                  <a:lnTo>
                    <a:pt x="890981" y="2802432"/>
                  </a:lnTo>
                  <a:lnTo>
                    <a:pt x="890981" y="2533485"/>
                  </a:lnTo>
                  <a:lnTo>
                    <a:pt x="1330375" y="2533485"/>
                  </a:lnTo>
                  <a:lnTo>
                    <a:pt x="1330375" y="2802432"/>
                  </a:lnTo>
                  <a:lnTo>
                    <a:pt x="1338656" y="2802432"/>
                  </a:lnTo>
                  <a:lnTo>
                    <a:pt x="1338656" y="2533485"/>
                  </a:lnTo>
                  <a:lnTo>
                    <a:pt x="1769732" y="2533485"/>
                  </a:lnTo>
                  <a:lnTo>
                    <a:pt x="1769732" y="2802432"/>
                  </a:lnTo>
                  <a:lnTo>
                    <a:pt x="1778012" y="2802432"/>
                  </a:lnTo>
                  <a:lnTo>
                    <a:pt x="1778012" y="2533485"/>
                  </a:lnTo>
                  <a:lnTo>
                    <a:pt x="2217407" y="2533485"/>
                  </a:lnTo>
                  <a:lnTo>
                    <a:pt x="2217407" y="2802432"/>
                  </a:lnTo>
                  <a:lnTo>
                    <a:pt x="2225687" y="2802432"/>
                  </a:lnTo>
                  <a:lnTo>
                    <a:pt x="2225687" y="2533485"/>
                  </a:lnTo>
                  <a:lnTo>
                    <a:pt x="2656484" y="2533485"/>
                  </a:lnTo>
                  <a:lnTo>
                    <a:pt x="2656484" y="2802432"/>
                  </a:lnTo>
                  <a:lnTo>
                    <a:pt x="2664752" y="2802432"/>
                  </a:lnTo>
                  <a:lnTo>
                    <a:pt x="2664752" y="2533485"/>
                  </a:lnTo>
                  <a:lnTo>
                    <a:pt x="3104146" y="2533485"/>
                  </a:lnTo>
                  <a:lnTo>
                    <a:pt x="3104146" y="2802432"/>
                  </a:lnTo>
                  <a:lnTo>
                    <a:pt x="3112427" y="2802432"/>
                  </a:lnTo>
                  <a:lnTo>
                    <a:pt x="3112427" y="2533485"/>
                  </a:lnTo>
                  <a:lnTo>
                    <a:pt x="3543604" y="2533485"/>
                  </a:lnTo>
                  <a:lnTo>
                    <a:pt x="3543604" y="2802432"/>
                  </a:lnTo>
                  <a:lnTo>
                    <a:pt x="3551872" y="2802432"/>
                  </a:lnTo>
                  <a:lnTo>
                    <a:pt x="3551872" y="2533485"/>
                  </a:lnTo>
                  <a:lnTo>
                    <a:pt x="3991178" y="2533485"/>
                  </a:lnTo>
                  <a:lnTo>
                    <a:pt x="3991178" y="2802432"/>
                  </a:lnTo>
                  <a:lnTo>
                    <a:pt x="3999458" y="2802432"/>
                  </a:lnTo>
                  <a:lnTo>
                    <a:pt x="3999458" y="2533485"/>
                  </a:lnTo>
                  <a:lnTo>
                    <a:pt x="4426267" y="2533485"/>
                  </a:lnTo>
                  <a:lnTo>
                    <a:pt x="4426267" y="2525230"/>
                  </a:lnTo>
                  <a:lnTo>
                    <a:pt x="3999458" y="2525230"/>
                  </a:lnTo>
                  <a:lnTo>
                    <a:pt x="3999458" y="2251913"/>
                  </a:lnTo>
                  <a:lnTo>
                    <a:pt x="4426267" y="2251913"/>
                  </a:lnTo>
                  <a:lnTo>
                    <a:pt x="4426267" y="2243658"/>
                  </a:lnTo>
                  <a:lnTo>
                    <a:pt x="3999458" y="2243658"/>
                  </a:lnTo>
                  <a:lnTo>
                    <a:pt x="3999458" y="2152739"/>
                  </a:lnTo>
                  <a:lnTo>
                    <a:pt x="3991178" y="2152739"/>
                  </a:lnTo>
                  <a:lnTo>
                    <a:pt x="3991178" y="2243658"/>
                  </a:lnTo>
                  <a:lnTo>
                    <a:pt x="3991178" y="2251913"/>
                  </a:lnTo>
                  <a:lnTo>
                    <a:pt x="3991178" y="2525230"/>
                  </a:lnTo>
                  <a:lnTo>
                    <a:pt x="3551872" y="2525230"/>
                  </a:lnTo>
                  <a:lnTo>
                    <a:pt x="3551872" y="2251913"/>
                  </a:lnTo>
                  <a:lnTo>
                    <a:pt x="3991178" y="2251913"/>
                  </a:lnTo>
                  <a:lnTo>
                    <a:pt x="3991178" y="2243658"/>
                  </a:lnTo>
                  <a:lnTo>
                    <a:pt x="3551872" y="2243658"/>
                  </a:lnTo>
                  <a:lnTo>
                    <a:pt x="3551872" y="2152739"/>
                  </a:lnTo>
                  <a:lnTo>
                    <a:pt x="3543604" y="2152739"/>
                  </a:lnTo>
                  <a:lnTo>
                    <a:pt x="3543604" y="2243658"/>
                  </a:lnTo>
                  <a:lnTo>
                    <a:pt x="3543604" y="2251913"/>
                  </a:lnTo>
                  <a:lnTo>
                    <a:pt x="3543604" y="2525230"/>
                  </a:lnTo>
                  <a:lnTo>
                    <a:pt x="3112427" y="2525230"/>
                  </a:lnTo>
                  <a:lnTo>
                    <a:pt x="3112427" y="2251913"/>
                  </a:lnTo>
                  <a:lnTo>
                    <a:pt x="3543604" y="2251913"/>
                  </a:lnTo>
                  <a:lnTo>
                    <a:pt x="3543604" y="2243658"/>
                  </a:lnTo>
                  <a:lnTo>
                    <a:pt x="3112427" y="2243658"/>
                  </a:lnTo>
                  <a:lnTo>
                    <a:pt x="3112427" y="2152739"/>
                  </a:lnTo>
                  <a:lnTo>
                    <a:pt x="3104146" y="2152739"/>
                  </a:lnTo>
                  <a:lnTo>
                    <a:pt x="3104146" y="2243658"/>
                  </a:lnTo>
                  <a:lnTo>
                    <a:pt x="3104146" y="2251913"/>
                  </a:lnTo>
                  <a:lnTo>
                    <a:pt x="3104146" y="2525230"/>
                  </a:lnTo>
                  <a:lnTo>
                    <a:pt x="2664752" y="2525230"/>
                  </a:lnTo>
                  <a:lnTo>
                    <a:pt x="2664752" y="2251913"/>
                  </a:lnTo>
                  <a:lnTo>
                    <a:pt x="3104146" y="2251913"/>
                  </a:lnTo>
                  <a:lnTo>
                    <a:pt x="3104146" y="2243658"/>
                  </a:lnTo>
                  <a:lnTo>
                    <a:pt x="2664752" y="2243658"/>
                  </a:lnTo>
                  <a:lnTo>
                    <a:pt x="2664752" y="2152739"/>
                  </a:lnTo>
                  <a:lnTo>
                    <a:pt x="2656484" y="2152739"/>
                  </a:lnTo>
                  <a:lnTo>
                    <a:pt x="2656484" y="2243658"/>
                  </a:lnTo>
                  <a:lnTo>
                    <a:pt x="2656484" y="2251913"/>
                  </a:lnTo>
                  <a:lnTo>
                    <a:pt x="2656484" y="2525230"/>
                  </a:lnTo>
                  <a:lnTo>
                    <a:pt x="2225687" y="2525230"/>
                  </a:lnTo>
                  <a:lnTo>
                    <a:pt x="2225687" y="2251913"/>
                  </a:lnTo>
                  <a:lnTo>
                    <a:pt x="2656484" y="2251913"/>
                  </a:lnTo>
                  <a:lnTo>
                    <a:pt x="2656484" y="2243658"/>
                  </a:lnTo>
                  <a:lnTo>
                    <a:pt x="2225687" y="2243658"/>
                  </a:lnTo>
                  <a:lnTo>
                    <a:pt x="2225687" y="1970532"/>
                  </a:lnTo>
                  <a:lnTo>
                    <a:pt x="2532329" y="1970532"/>
                  </a:lnTo>
                  <a:lnTo>
                    <a:pt x="2532329" y="1962264"/>
                  </a:lnTo>
                  <a:lnTo>
                    <a:pt x="2225687" y="1962264"/>
                  </a:lnTo>
                  <a:lnTo>
                    <a:pt x="2225687" y="1688947"/>
                  </a:lnTo>
                  <a:lnTo>
                    <a:pt x="2656484" y="1688947"/>
                  </a:lnTo>
                  <a:lnTo>
                    <a:pt x="2656484" y="1821548"/>
                  </a:lnTo>
                  <a:lnTo>
                    <a:pt x="2664752" y="1821548"/>
                  </a:lnTo>
                  <a:lnTo>
                    <a:pt x="2664752" y="1688947"/>
                  </a:lnTo>
                  <a:lnTo>
                    <a:pt x="3104146" y="1688947"/>
                  </a:lnTo>
                  <a:lnTo>
                    <a:pt x="3104146" y="1821548"/>
                  </a:lnTo>
                  <a:lnTo>
                    <a:pt x="3112427" y="1821548"/>
                  </a:lnTo>
                  <a:lnTo>
                    <a:pt x="3112427" y="1688947"/>
                  </a:lnTo>
                  <a:lnTo>
                    <a:pt x="3543604" y="1688947"/>
                  </a:lnTo>
                  <a:lnTo>
                    <a:pt x="3543604" y="1821548"/>
                  </a:lnTo>
                  <a:lnTo>
                    <a:pt x="3551872" y="1821548"/>
                  </a:lnTo>
                  <a:lnTo>
                    <a:pt x="3551872" y="1688947"/>
                  </a:lnTo>
                  <a:lnTo>
                    <a:pt x="3991178" y="1688947"/>
                  </a:lnTo>
                  <a:lnTo>
                    <a:pt x="3991178" y="1821548"/>
                  </a:lnTo>
                  <a:lnTo>
                    <a:pt x="3999458" y="1821548"/>
                  </a:lnTo>
                  <a:lnTo>
                    <a:pt x="3999458" y="1688947"/>
                  </a:lnTo>
                  <a:lnTo>
                    <a:pt x="4426267" y="1688947"/>
                  </a:lnTo>
                  <a:lnTo>
                    <a:pt x="4426267" y="1680692"/>
                  </a:lnTo>
                  <a:lnTo>
                    <a:pt x="3999458" y="1680692"/>
                  </a:lnTo>
                  <a:lnTo>
                    <a:pt x="3999458" y="1415770"/>
                  </a:lnTo>
                  <a:lnTo>
                    <a:pt x="4426267" y="1415770"/>
                  </a:lnTo>
                  <a:lnTo>
                    <a:pt x="4426267" y="1407502"/>
                  </a:lnTo>
                  <a:lnTo>
                    <a:pt x="3999458" y="1407502"/>
                  </a:lnTo>
                  <a:lnTo>
                    <a:pt x="3999458" y="1134198"/>
                  </a:lnTo>
                  <a:lnTo>
                    <a:pt x="4426267" y="1134198"/>
                  </a:lnTo>
                  <a:lnTo>
                    <a:pt x="4426267" y="1125931"/>
                  </a:lnTo>
                  <a:lnTo>
                    <a:pt x="3999458" y="1125931"/>
                  </a:lnTo>
                  <a:lnTo>
                    <a:pt x="3999458" y="852893"/>
                  </a:lnTo>
                  <a:lnTo>
                    <a:pt x="4426267" y="852893"/>
                  </a:lnTo>
                  <a:lnTo>
                    <a:pt x="4426267" y="844638"/>
                  </a:lnTo>
                  <a:lnTo>
                    <a:pt x="3999458" y="844638"/>
                  </a:lnTo>
                  <a:lnTo>
                    <a:pt x="3999458" y="571233"/>
                  </a:lnTo>
                  <a:lnTo>
                    <a:pt x="4426267" y="571233"/>
                  </a:lnTo>
                  <a:lnTo>
                    <a:pt x="4426267" y="562965"/>
                  </a:lnTo>
                  <a:lnTo>
                    <a:pt x="3999458" y="562965"/>
                  </a:lnTo>
                  <a:lnTo>
                    <a:pt x="3999458" y="289928"/>
                  </a:lnTo>
                  <a:lnTo>
                    <a:pt x="4426267" y="289928"/>
                  </a:lnTo>
                  <a:lnTo>
                    <a:pt x="4426267" y="281673"/>
                  </a:lnTo>
                  <a:lnTo>
                    <a:pt x="3999458" y="281673"/>
                  </a:lnTo>
                  <a:lnTo>
                    <a:pt x="3999458" y="8267"/>
                  </a:lnTo>
                  <a:lnTo>
                    <a:pt x="4426267" y="8267"/>
                  </a:lnTo>
                  <a:lnTo>
                    <a:pt x="4426267" y="0"/>
                  </a:lnTo>
                  <a:close/>
                </a:path>
                <a:path w="4438650" h="2802890">
                  <a:moveTo>
                    <a:pt x="4438624" y="4140"/>
                  </a:moveTo>
                  <a:lnTo>
                    <a:pt x="4430344" y="4140"/>
                  </a:lnTo>
                  <a:lnTo>
                    <a:pt x="4430344" y="2802432"/>
                  </a:lnTo>
                  <a:lnTo>
                    <a:pt x="4438624" y="2802432"/>
                  </a:lnTo>
                  <a:lnTo>
                    <a:pt x="4438624" y="414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319569" y="2763902"/>
              <a:ext cx="4467860" cy="2840355"/>
            </a:xfrm>
            <a:custGeom>
              <a:avLst/>
              <a:gdLst/>
              <a:ahLst/>
              <a:cxnLst/>
              <a:rect l="l" t="t" r="r" b="b"/>
              <a:pathLst>
                <a:path w="4467860" h="2840354">
                  <a:moveTo>
                    <a:pt x="33105" y="0"/>
                  </a:moveTo>
                  <a:lnTo>
                    <a:pt x="33105" y="2798303"/>
                  </a:lnTo>
                </a:path>
                <a:path w="4467860" h="2840354">
                  <a:moveTo>
                    <a:pt x="0" y="2806567"/>
                  </a:moveTo>
                  <a:lnTo>
                    <a:pt x="24789" y="2806567"/>
                  </a:lnTo>
                </a:path>
                <a:path w="4467860" h="2840354">
                  <a:moveTo>
                    <a:pt x="0" y="2525225"/>
                  </a:moveTo>
                  <a:lnTo>
                    <a:pt x="24789" y="2525225"/>
                  </a:lnTo>
                </a:path>
                <a:path w="4467860" h="2840354">
                  <a:moveTo>
                    <a:pt x="0" y="2243649"/>
                  </a:moveTo>
                  <a:lnTo>
                    <a:pt x="24789" y="2243649"/>
                  </a:lnTo>
                </a:path>
                <a:path w="4467860" h="2840354">
                  <a:moveTo>
                    <a:pt x="0" y="1962260"/>
                  </a:moveTo>
                  <a:lnTo>
                    <a:pt x="24789" y="1962260"/>
                  </a:lnTo>
                </a:path>
                <a:path w="4467860" h="2840354">
                  <a:moveTo>
                    <a:pt x="0" y="1680685"/>
                  </a:moveTo>
                  <a:lnTo>
                    <a:pt x="24789" y="1680685"/>
                  </a:lnTo>
                </a:path>
                <a:path w="4467860" h="2840354">
                  <a:moveTo>
                    <a:pt x="0" y="1407504"/>
                  </a:moveTo>
                  <a:lnTo>
                    <a:pt x="24789" y="1407504"/>
                  </a:lnTo>
                </a:path>
                <a:path w="4467860" h="2840354">
                  <a:moveTo>
                    <a:pt x="0" y="1125928"/>
                  </a:moveTo>
                  <a:lnTo>
                    <a:pt x="24789" y="1125928"/>
                  </a:lnTo>
                </a:path>
                <a:path w="4467860" h="2840354">
                  <a:moveTo>
                    <a:pt x="0" y="844633"/>
                  </a:moveTo>
                  <a:lnTo>
                    <a:pt x="24789" y="844633"/>
                  </a:lnTo>
                </a:path>
                <a:path w="4467860" h="2840354">
                  <a:moveTo>
                    <a:pt x="0" y="562964"/>
                  </a:moveTo>
                  <a:lnTo>
                    <a:pt x="24789" y="562964"/>
                  </a:lnTo>
                </a:path>
                <a:path w="4467860" h="2840354">
                  <a:moveTo>
                    <a:pt x="0" y="281668"/>
                  </a:moveTo>
                  <a:lnTo>
                    <a:pt x="24789" y="281668"/>
                  </a:lnTo>
                </a:path>
                <a:path w="4467860" h="2840354">
                  <a:moveTo>
                    <a:pt x="0" y="0"/>
                  </a:moveTo>
                  <a:lnTo>
                    <a:pt x="24789" y="0"/>
                  </a:lnTo>
                </a:path>
                <a:path w="4467860" h="2840354">
                  <a:moveTo>
                    <a:pt x="33105" y="2806567"/>
                  </a:moveTo>
                  <a:lnTo>
                    <a:pt x="4459364" y="2806567"/>
                  </a:lnTo>
                </a:path>
                <a:path w="4467860" h="2840354">
                  <a:moveTo>
                    <a:pt x="33105" y="2839836"/>
                  </a:moveTo>
                  <a:lnTo>
                    <a:pt x="33105" y="2814821"/>
                  </a:lnTo>
                </a:path>
                <a:path w="4467860" h="2840354">
                  <a:moveTo>
                    <a:pt x="480777" y="2839836"/>
                  </a:moveTo>
                  <a:lnTo>
                    <a:pt x="480777" y="2814821"/>
                  </a:lnTo>
                </a:path>
                <a:path w="4467860" h="2840354">
                  <a:moveTo>
                    <a:pt x="919946" y="2839836"/>
                  </a:moveTo>
                  <a:lnTo>
                    <a:pt x="919946" y="2814821"/>
                  </a:lnTo>
                </a:path>
                <a:path w="4467860" h="2840354">
                  <a:moveTo>
                    <a:pt x="1367617" y="2839836"/>
                  </a:moveTo>
                  <a:lnTo>
                    <a:pt x="1367617" y="2814821"/>
                  </a:lnTo>
                </a:path>
                <a:path w="4467860" h="2840354">
                  <a:moveTo>
                    <a:pt x="1806973" y="2839836"/>
                  </a:moveTo>
                  <a:lnTo>
                    <a:pt x="1806973" y="2814821"/>
                  </a:lnTo>
                </a:path>
                <a:path w="4467860" h="2840354">
                  <a:moveTo>
                    <a:pt x="2254644" y="2839836"/>
                  </a:moveTo>
                  <a:lnTo>
                    <a:pt x="2254644" y="2814821"/>
                  </a:lnTo>
                </a:path>
                <a:path w="4467860" h="2840354">
                  <a:moveTo>
                    <a:pt x="2693719" y="2839836"/>
                  </a:moveTo>
                  <a:lnTo>
                    <a:pt x="2693719" y="2814821"/>
                  </a:lnTo>
                </a:path>
                <a:path w="4467860" h="2840354">
                  <a:moveTo>
                    <a:pt x="3141391" y="2839836"/>
                  </a:moveTo>
                  <a:lnTo>
                    <a:pt x="3141391" y="2814821"/>
                  </a:lnTo>
                </a:path>
                <a:path w="4467860" h="2840354">
                  <a:moveTo>
                    <a:pt x="3580840" y="2839836"/>
                  </a:moveTo>
                  <a:lnTo>
                    <a:pt x="3580840" y="2814821"/>
                  </a:lnTo>
                </a:path>
                <a:path w="4467860" h="2840354">
                  <a:moveTo>
                    <a:pt x="4028418" y="2839836"/>
                  </a:moveTo>
                  <a:lnTo>
                    <a:pt x="4028418" y="2814821"/>
                  </a:lnTo>
                </a:path>
                <a:path w="4467860" h="2840354">
                  <a:moveTo>
                    <a:pt x="4467587" y="2839836"/>
                  </a:moveTo>
                  <a:lnTo>
                    <a:pt x="4467587" y="2814821"/>
                  </a:lnTo>
                </a:path>
              </a:pathLst>
            </a:custGeom>
            <a:ln w="82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796235" y="2909026"/>
              <a:ext cx="3987165" cy="836294"/>
            </a:xfrm>
            <a:custGeom>
              <a:avLst/>
              <a:gdLst/>
              <a:ahLst/>
              <a:cxnLst/>
              <a:rect l="l" t="t" r="r" b="b"/>
              <a:pathLst>
                <a:path w="3987165" h="836295">
                  <a:moveTo>
                    <a:pt x="0" y="0"/>
                  </a:moveTo>
                  <a:lnTo>
                    <a:pt x="439075" y="124139"/>
                  </a:lnTo>
                </a:path>
                <a:path w="3987165" h="836295">
                  <a:moveTo>
                    <a:pt x="439075" y="124139"/>
                  </a:moveTo>
                  <a:lnTo>
                    <a:pt x="886746" y="239978"/>
                  </a:lnTo>
                </a:path>
                <a:path w="3987165" h="836295">
                  <a:moveTo>
                    <a:pt x="886746" y="239978"/>
                  </a:moveTo>
                  <a:lnTo>
                    <a:pt x="1326195" y="347609"/>
                  </a:lnTo>
                </a:path>
                <a:path w="3987165" h="836295">
                  <a:moveTo>
                    <a:pt x="1326195" y="347609"/>
                  </a:moveTo>
                  <a:lnTo>
                    <a:pt x="1773773" y="447032"/>
                  </a:lnTo>
                </a:path>
                <a:path w="3987165" h="836295">
                  <a:moveTo>
                    <a:pt x="1773773" y="447032"/>
                  </a:moveTo>
                  <a:lnTo>
                    <a:pt x="2212942" y="537875"/>
                  </a:lnTo>
                </a:path>
                <a:path w="3987165" h="836295">
                  <a:moveTo>
                    <a:pt x="2212942" y="537875"/>
                  </a:moveTo>
                  <a:lnTo>
                    <a:pt x="2660614" y="620790"/>
                  </a:lnTo>
                </a:path>
                <a:path w="3987165" h="836295">
                  <a:moveTo>
                    <a:pt x="2660614" y="620790"/>
                  </a:moveTo>
                  <a:lnTo>
                    <a:pt x="3099969" y="703612"/>
                  </a:lnTo>
                </a:path>
                <a:path w="3987165" h="836295">
                  <a:moveTo>
                    <a:pt x="3099969" y="703612"/>
                  </a:moveTo>
                  <a:lnTo>
                    <a:pt x="3547641" y="769925"/>
                  </a:lnTo>
                </a:path>
                <a:path w="3987165" h="836295">
                  <a:moveTo>
                    <a:pt x="3547641" y="769925"/>
                  </a:moveTo>
                  <a:lnTo>
                    <a:pt x="3986809" y="836052"/>
                  </a:lnTo>
                </a:path>
              </a:pathLst>
            </a:custGeom>
            <a:ln w="24808">
              <a:solidFill>
                <a:srgbClr val="FF66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738022" y="4440390"/>
              <a:ext cx="107950" cy="107950"/>
            </a:xfrm>
            <a:custGeom>
              <a:avLst/>
              <a:gdLst/>
              <a:ahLst/>
              <a:cxnLst/>
              <a:rect l="l" t="t" r="r" b="b"/>
              <a:pathLst>
                <a:path w="107950" h="107950">
                  <a:moveTo>
                    <a:pt x="107829" y="0"/>
                  </a:moveTo>
                  <a:lnTo>
                    <a:pt x="0" y="0"/>
                  </a:lnTo>
                  <a:lnTo>
                    <a:pt x="0" y="107631"/>
                  </a:lnTo>
                  <a:lnTo>
                    <a:pt x="107829" y="107631"/>
                  </a:lnTo>
                  <a:lnTo>
                    <a:pt x="107829" y="0"/>
                  </a:lnTo>
                  <a:close/>
                </a:path>
              </a:pathLst>
            </a:custGeom>
            <a:solidFill>
              <a:srgbClr val="0066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738022" y="4440390"/>
              <a:ext cx="107950" cy="107950"/>
            </a:xfrm>
            <a:custGeom>
              <a:avLst/>
              <a:gdLst/>
              <a:ahLst/>
              <a:cxnLst/>
              <a:rect l="l" t="t" r="r" b="b"/>
              <a:pathLst>
                <a:path w="107950" h="107950">
                  <a:moveTo>
                    <a:pt x="0" y="107631"/>
                  </a:moveTo>
                  <a:lnTo>
                    <a:pt x="107829" y="107631"/>
                  </a:lnTo>
                  <a:lnTo>
                    <a:pt x="107829" y="0"/>
                  </a:lnTo>
                  <a:lnTo>
                    <a:pt x="0" y="0"/>
                  </a:lnTo>
                  <a:lnTo>
                    <a:pt x="0" y="107631"/>
                  </a:lnTo>
                  <a:close/>
                </a:path>
              </a:pathLst>
            </a:custGeom>
            <a:ln w="8269">
              <a:solidFill>
                <a:srgbClr val="0066C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29775" y="2842682"/>
              <a:ext cx="140954" cy="140616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69131" y="2966821"/>
              <a:ext cx="140954" cy="140709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16803" y="3082753"/>
              <a:ext cx="140954" cy="140616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55971" y="3190384"/>
              <a:ext cx="140861" cy="140616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03643" y="3289714"/>
              <a:ext cx="140861" cy="140709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42998" y="3380837"/>
              <a:ext cx="140954" cy="140709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90670" y="3463659"/>
              <a:ext cx="140861" cy="140709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29745" y="3546294"/>
              <a:ext cx="140954" cy="140896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77417" y="3612607"/>
              <a:ext cx="140954" cy="140709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16865" y="3678921"/>
              <a:ext cx="140861" cy="140709"/>
            </a:xfrm>
            <a:prstGeom prst="rect">
              <a:avLst/>
            </a:prstGeom>
          </p:spPr>
        </p:pic>
      </p:grpSp>
      <p:sp>
        <p:nvSpPr>
          <p:cNvPr id="23" name="object 23" descr=""/>
          <p:cNvSpPr txBox="1"/>
          <p:nvPr/>
        </p:nvSpPr>
        <p:spPr>
          <a:xfrm>
            <a:off x="2475825" y="2399376"/>
            <a:ext cx="1671955" cy="1746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950" b="1">
                <a:latin typeface="Arial"/>
                <a:cs typeface="Arial"/>
              </a:rPr>
              <a:t>Comparison</a:t>
            </a:r>
            <a:r>
              <a:rPr dirty="0" sz="950" spc="-5" b="1">
                <a:latin typeface="Arial"/>
                <a:cs typeface="Arial"/>
              </a:rPr>
              <a:t> </a:t>
            </a:r>
            <a:r>
              <a:rPr dirty="0" sz="950" b="1">
                <a:latin typeface="Arial"/>
                <a:cs typeface="Arial"/>
              </a:rPr>
              <a:t>of</a:t>
            </a:r>
            <a:r>
              <a:rPr dirty="0" sz="950" spc="15" b="1">
                <a:latin typeface="Arial"/>
                <a:cs typeface="Arial"/>
              </a:rPr>
              <a:t> </a:t>
            </a:r>
            <a:r>
              <a:rPr dirty="0" sz="950" b="1">
                <a:latin typeface="Arial"/>
                <a:cs typeface="Arial"/>
              </a:rPr>
              <a:t>NPV</a:t>
            </a:r>
            <a:r>
              <a:rPr dirty="0" sz="950" spc="-55" b="1">
                <a:latin typeface="Arial"/>
                <a:cs typeface="Arial"/>
              </a:rPr>
              <a:t> </a:t>
            </a:r>
            <a:r>
              <a:rPr dirty="0" sz="950" b="1">
                <a:latin typeface="Arial"/>
                <a:cs typeface="Arial"/>
              </a:rPr>
              <a:t>of</a:t>
            </a:r>
            <a:r>
              <a:rPr dirty="0" sz="950" spc="15" b="1">
                <a:latin typeface="Arial"/>
                <a:cs typeface="Arial"/>
              </a:rPr>
              <a:t> </a:t>
            </a:r>
            <a:r>
              <a:rPr dirty="0" sz="950" spc="-20" b="1">
                <a:latin typeface="Arial"/>
                <a:cs typeface="Arial"/>
              </a:rPr>
              <a:t>Costs</a:t>
            </a:r>
            <a:endParaRPr sz="950">
              <a:latin typeface="Arial"/>
              <a:cs typeface="Arial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834671" y="4924574"/>
            <a:ext cx="440690" cy="7080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750" spc="-10" b="1">
                <a:latin typeface="Arial"/>
                <a:cs typeface="Arial"/>
              </a:rPr>
              <a:t>4.00E+05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5"/>
              </a:spcBef>
            </a:pP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dirty="0" sz="750" spc="-10" b="1">
                <a:latin typeface="Arial"/>
                <a:cs typeface="Arial"/>
              </a:rPr>
              <a:t>2.00E+05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5"/>
              </a:spcBef>
            </a:pP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dirty="0" sz="750" spc="-10" b="1">
                <a:latin typeface="Arial"/>
                <a:cs typeface="Arial"/>
              </a:rPr>
              <a:t>0.00E+00</a:t>
            </a:r>
            <a:endParaRPr sz="750">
              <a:latin typeface="Arial"/>
              <a:cs typeface="Arial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834671" y="2681017"/>
            <a:ext cx="440690" cy="210693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750" spc="-10" b="1">
                <a:latin typeface="Arial"/>
                <a:cs typeface="Arial"/>
              </a:rPr>
              <a:t>2.00E+06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5"/>
              </a:spcBef>
            </a:pP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dirty="0" sz="750" spc="-10" b="1">
                <a:latin typeface="Arial"/>
                <a:cs typeface="Arial"/>
              </a:rPr>
              <a:t>1.80E+06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5"/>
              </a:spcBef>
            </a:pP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dirty="0" sz="750" spc="-10" b="1">
                <a:latin typeface="Arial"/>
                <a:cs typeface="Arial"/>
              </a:rPr>
              <a:t>1.60E+06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0"/>
              </a:spcBef>
            </a:pP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dirty="0" sz="750" spc="-10" b="1">
                <a:latin typeface="Arial"/>
                <a:cs typeface="Arial"/>
              </a:rPr>
              <a:t>1.40E+06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5"/>
              </a:spcBef>
            </a:pP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dirty="0" sz="750" spc="-10" b="1">
                <a:latin typeface="Arial"/>
                <a:cs typeface="Arial"/>
              </a:rPr>
              <a:t>1.20E+06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5"/>
              </a:spcBef>
            </a:pP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dirty="0" sz="750" spc="-10" b="1">
                <a:latin typeface="Arial"/>
                <a:cs typeface="Arial"/>
              </a:rPr>
              <a:t>1.00E+06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90"/>
              </a:spcBef>
            </a:pP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dirty="0" sz="750" spc="-10" b="1">
                <a:latin typeface="Arial"/>
                <a:cs typeface="Arial"/>
              </a:rPr>
              <a:t>8.00E+05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0"/>
              </a:spcBef>
            </a:pP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dirty="0" sz="750" spc="-10" b="1">
                <a:latin typeface="Arial"/>
                <a:cs typeface="Arial"/>
              </a:rPr>
              <a:t>6.00E+05</a:t>
            </a:r>
            <a:endParaRPr sz="750">
              <a:latin typeface="Arial"/>
              <a:cs typeface="Arial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1323708" y="5644741"/>
            <a:ext cx="68580" cy="1447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750" spc="-50" b="1">
                <a:latin typeface="Arial"/>
                <a:cs typeface="Arial"/>
              </a:rPr>
              <a:t>0</a:t>
            </a:r>
            <a:endParaRPr sz="750">
              <a:latin typeface="Arial"/>
              <a:cs typeface="Arial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1771380" y="5644741"/>
            <a:ext cx="68580" cy="1447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750" spc="-50" b="1">
                <a:latin typeface="Arial"/>
                <a:cs typeface="Arial"/>
              </a:rPr>
              <a:t>1</a:t>
            </a:r>
            <a:endParaRPr sz="750">
              <a:latin typeface="Arial"/>
              <a:cs typeface="Arial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2210548" y="5644741"/>
            <a:ext cx="68580" cy="1447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750" spc="-50" b="1">
                <a:latin typeface="Arial"/>
                <a:cs typeface="Arial"/>
              </a:rPr>
              <a:t>2</a:t>
            </a:r>
            <a:endParaRPr sz="750">
              <a:latin typeface="Arial"/>
              <a:cs typeface="Arial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2658220" y="5644741"/>
            <a:ext cx="68580" cy="1447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750" spc="-50" b="1">
                <a:latin typeface="Arial"/>
                <a:cs typeface="Arial"/>
              </a:rPr>
              <a:t>3</a:t>
            </a:r>
            <a:endParaRPr sz="750">
              <a:latin typeface="Arial"/>
              <a:cs typeface="Arial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3097575" y="5644741"/>
            <a:ext cx="68580" cy="1447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750" spc="-50" b="1">
                <a:latin typeface="Arial"/>
                <a:cs typeface="Arial"/>
              </a:rPr>
              <a:t>4</a:t>
            </a:r>
            <a:endParaRPr sz="750">
              <a:latin typeface="Arial"/>
              <a:cs typeface="Arial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3984322" y="5644741"/>
            <a:ext cx="68580" cy="1447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750" spc="-50" b="1">
                <a:latin typeface="Arial"/>
                <a:cs typeface="Arial"/>
              </a:rPr>
              <a:t>6</a:t>
            </a:r>
            <a:endParaRPr sz="750">
              <a:latin typeface="Arial"/>
              <a:cs typeface="Arial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4431994" y="5644741"/>
            <a:ext cx="68580" cy="1447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750" spc="-50" b="1">
                <a:latin typeface="Arial"/>
                <a:cs typeface="Arial"/>
              </a:rPr>
              <a:t>7</a:t>
            </a:r>
            <a:endParaRPr sz="750">
              <a:latin typeface="Arial"/>
              <a:cs typeface="Arial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4871443" y="5644741"/>
            <a:ext cx="68580" cy="1447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750" spc="-50" b="1">
                <a:latin typeface="Arial"/>
                <a:cs typeface="Arial"/>
              </a:rPr>
              <a:t>8</a:t>
            </a:r>
            <a:endParaRPr sz="750">
              <a:latin typeface="Arial"/>
              <a:cs typeface="Arial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5319021" y="5644741"/>
            <a:ext cx="68580" cy="1447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750" spc="-50" b="1">
                <a:latin typeface="Arial"/>
                <a:cs typeface="Arial"/>
              </a:rPr>
              <a:t>9</a:t>
            </a:r>
            <a:endParaRPr sz="750">
              <a:latin typeface="Arial"/>
              <a:cs typeface="Arial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5725112" y="5644741"/>
            <a:ext cx="128905" cy="1447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750" spc="-25" b="1">
                <a:latin typeface="Arial"/>
                <a:cs typeface="Arial"/>
              </a:rPr>
              <a:t>10</a:t>
            </a:r>
            <a:endParaRPr sz="750">
              <a:latin typeface="Arial"/>
              <a:cs typeface="Arial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3429101" y="5581776"/>
            <a:ext cx="283210" cy="389890"/>
          </a:xfrm>
          <a:prstGeom prst="rect">
            <a:avLst/>
          </a:prstGeom>
        </p:spPr>
        <p:txBody>
          <a:bodyPr wrap="square" lIns="0" tIns="79375" rIns="0" bIns="0" rtlCol="0" vert="horz">
            <a:spAutoFit/>
          </a:bodyPr>
          <a:lstStyle/>
          <a:p>
            <a:pPr algn="ctr" marL="4445">
              <a:lnSpc>
                <a:spcPct val="100000"/>
              </a:lnSpc>
              <a:spcBef>
                <a:spcPts val="625"/>
              </a:spcBef>
            </a:pPr>
            <a:r>
              <a:rPr dirty="0" sz="750" spc="-50" b="1">
                <a:latin typeface="Arial"/>
                <a:cs typeface="Arial"/>
              </a:rPr>
              <a:t>5</a:t>
            </a:r>
            <a:endParaRPr sz="750">
              <a:latin typeface="Arial"/>
              <a:cs typeface="Arial"/>
            </a:endParaRPr>
          </a:p>
          <a:p>
            <a:pPr algn="ctr" marR="5080">
              <a:lnSpc>
                <a:spcPct val="100000"/>
              </a:lnSpc>
              <a:spcBef>
                <a:spcPts val="535"/>
              </a:spcBef>
            </a:pPr>
            <a:r>
              <a:rPr dirty="0" sz="750" spc="-10" b="1">
                <a:latin typeface="Arial"/>
                <a:cs typeface="Arial"/>
              </a:rPr>
              <a:t>Years</a:t>
            </a:r>
            <a:endParaRPr sz="750">
              <a:latin typeface="Arial"/>
              <a:cs typeface="Arial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657117" y="3827766"/>
            <a:ext cx="137160" cy="650875"/>
          </a:xfrm>
          <a:prstGeom prst="rect">
            <a:avLst/>
          </a:prstGeom>
        </p:spPr>
        <p:txBody>
          <a:bodyPr wrap="square" lIns="0" tIns="7620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750" b="1">
                <a:latin typeface="Arial"/>
                <a:cs typeface="Arial"/>
              </a:rPr>
              <a:t>NPV</a:t>
            </a:r>
            <a:r>
              <a:rPr dirty="0" sz="750" spc="15" b="1">
                <a:latin typeface="Arial"/>
                <a:cs typeface="Arial"/>
              </a:rPr>
              <a:t> </a:t>
            </a:r>
            <a:r>
              <a:rPr dirty="0" sz="750" b="1">
                <a:latin typeface="Arial"/>
                <a:cs typeface="Arial"/>
              </a:rPr>
              <a:t>of</a:t>
            </a:r>
            <a:r>
              <a:rPr dirty="0" sz="750" spc="30" b="1">
                <a:latin typeface="Arial"/>
                <a:cs typeface="Arial"/>
              </a:rPr>
              <a:t> </a:t>
            </a:r>
            <a:r>
              <a:rPr dirty="0" sz="750" spc="-20" b="1">
                <a:latin typeface="Arial"/>
                <a:cs typeface="Arial"/>
              </a:rPr>
              <a:t>Costs</a:t>
            </a:r>
            <a:endParaRPr sz="750">
              <a:latin typeface="Arial"/>
              <a:cs typeface="Arial"/>
            </a:endParaRPr>
          </a:p>
        </p:txBody>
      </p:sp>
      <p:grpSp>
        <p:nvGrpSpPr>
          <p:cNvPr id="38" name="object 38" descr=""/>
          <p:cNvGrpSpPr/>
          <p:nvPr/>
        </p:nvGrpSpPr>
        <p:grpSpPr>
          <a:xfrm>
            <a:off x="3880550" y="4576900"/>
            <a:ext cx="1609090" cy="340360"/>
            <a:chOff x="3880550" y="4576900"/>
            <a:chExt cx="1609090" cy="340360"/>
          </a:xfrm>
        </p:grpSpPr>
        <p:sp>
          <p:nvSpPr>
            <p:cNvPr id="39" name="object 39" descr=""/>
            <p:cNvSpPr/>
            <p:nvPr/>
          </p:nvSpPr>
          <p:spPr>
            <a:xfrm>
              <a:off x="3884995" y="4581345"/>
              <a:ext cx="1600200" cy="331470"/>
            </a:xfrm>
            <a:custGeom>
              <a:avLst/>
              <a:gdLst/>
              <a:ahLst/>
              <a:cxnLst/>
              <a:rect l="l" t="t" r="r" b="b"/>
              <a:pathLst>
                <a:path w="1600200" h="331470">
                  <a:moveTo>
                    <a:pt x="0" y="331165"/>
                  </a:moveTo>
                  <a:lnTo>
                    <a:pt x="1599788" y="331165"/>
                  </a:lnTo>
                  <a:lnTo>
                    <a:pt x="1599788" y="0"/>
                  </a:lnTo>
                  <a:lnTo>
                    <a:pt x="0" y="0"/>
                  </a:lnTo>
                  <a:lnTo>
                    <a:pt x="0" y="331165"/>
                  </a:lnTo>
                  <a:close/>
                </a:path>
              </a:pathLst>
            </a:custGeom>
            <a:ln w="82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4009177" y="4639186"/>
              <a:ext cx="58419" cy="58419"/>
            </a:xfrm>
            <a:custGeom>
              <a:avLst/>
              <a:gdLst/>
              <a:ahLst/>
              <a:cxnLst/>
              <a:rect l="l" t="t" r="r" b="b"/>
              <a:pathLst>
                <a:path w="58420" h="58420">
                  <a:moveTo>
                    <a:pt x="58170" y="0"/>
                  </a:moveTo>
                  <a:lnTo>
                    <a:pt x="0" y="0"/>
                  </a:lnTo>
                  <a:lnTo>
                    <a:pt x="0" y="58062"/>
                  </a:lnTo>
                  <a:lnTo>
                    <a:pt x="58170" y="58062"/>
                  </a:lnTo>
                  <a:lnTo>
                    <a:pt x="58170" y="0"/>
                  </a:lnTo>
                  <a:close/>
                </a:path>
              </a:pathLst>
            </a:custGeom>
            <a:solidFill>
              <a:srgbClr val="0066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4009177" y="4639186"/>
              <a:ext cx="58419" cy="58419"/>
            </a:xfrm>
            <a:custGeom>
              <a:avLst/>
              <a:gdLst/>
              <a:ahLst/>
              <a:cxnLst/>
              <a:rect l="l" t="t" r="r" b="b"/>
              <a:pathLst>
                <a:path w="58420" h="58420">
                  <a:moveTo>
                    <a:pt x="0" y="58062"/>
                  </a:moveTo>
                  <a:lnTo>
                    <a:pt x="58170" y="58062"/>
                  </a:lnTo>
                  <a:lnTo>
                    <a:pt x="58170" y="0"/>
                  </a:lnTo>
                  <a:lnTo>
                    <a:pt x="0" y="0"/>
                  </a:lnTo>
                  <a:lnTo>
                    <a:pt x="0" y="58062"/>
                  </a:lnTo>
                  <a:close/>
                </a:path>
              </a:pathLst>
            </a:custGeom>
            <a:ln w="8269">
              <a:solidFill>
                <a:srgbClr val="0066C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2" name="object 4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26389" y="4796642"/>
              <a:ext cx="232011" cy="74303"/>
            </a:xfrm>
            <a:prstGeom prst="rect">
              <a:avLst/>
            </a:prstGeom>
          </p:spPr>
        </p:pic>
      </p:grpSp>
      <p:sp>
        <p:nvSpPr>
          <p:cNvPr id="43" name="object 43" descr=""/>
          <p:cNvSpPr txBox="1"/>
          <p:nvPr/>
        </p:nvSpPr>
        <p:spPr>
          <a:xfrm>
            <a:off x="4183256" y="4547175"/>
            <a:ext cx="1283335" cy="356870"/>
          </a:xfrm>
          <a:prstGeom prst="rect">
            <a:avLst/>
          </a:prstGeom>
        </p:spPr>
        <p:txBody>
          <a:bodyPr wrap="square" lIns="0" tIns="628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95"/>
              </a:spcBef>
            </a:pPr>
            <a:r>
              <a:rPr dirty="0" sz="750">
                <a:latin typeface="Arial MT"/>
                <a:cs typeface="Arial MT"/>
              </a:rPr>
              <a:t>Do</a:t>
            </a:r>
            <a:r>
              <a:rPr dirty="0" sz="750" spc="65">
                <a:latin typeface="Arial MT"/>
                <a:cs typeface="Arial MT"/>
              </a:rPr>
              <a:t> </a:t>
            </a:r>
            <a:r>
              <a:rPr dirty="0" sz="750" spc="-10">
                <a:latin typeface="Arial MT"/>
                <a:cs typeface="Arial MT"/>
              </a:rPr>
              <a:t>Nothing</a:t>
            </a:r>
            <a:endParaRPr sz="7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5"/>
              </a:spcBef>
            </a:pPr>
            <a:r>
              <a:rPr dirty="0" sz="750">
                <a:latin typeface="Arial MT"/>
                <a:cs typeface="Arial MT"/>
              </a:rPr>
              <a:t>Intervention</a:t>
            </a:r>
            <a:r>
              <a:rPr dirty="0" sz="750" spc="95">
                <a:latin typeface="Arial MT"/>
                <a:cs typeface="Arial MT"/>
              </a:rPr>
              <a:t> </a:t>
            </a:r>
            <a:r>
              <a:rPr dirty="0" sz="750">
                <a:latin typeface="Arial MT"/>
                <a:cs typeface="Arial MT"/>
              </a:rPr>
              <a:t>-</a:t>
            </a:r>
            <a:r>
              <a:rPr dirty="0" sz="750" spc="65">
                <a:latin typeface="Arial MT"/>
                <a:cs typeface="Arial MT"/>
              </a:rPr>
              <a:t> </a:t>
            </a:r>
            <a:r>
              <a:rPr dirty="0" sz="750">
                <a:latin typeface="Arial MT"/>
                <a:cs typeface="Arial MT"/>
              </a:rPr>
              <a:t>NPV</a:t>
            </a:r>
            <a:r>
              <a:rPr dirty="0" sz="750" spc="-30">
                <a:latin typeface="Arial MT"/>
                <a:cs typeface="Arial MT"/>
              </a:rPr>
              <a:t> </a:t>
            </a:r>
            <a:r>
              <a:rPr dirty="0" sz="750">
                <a:latin typeface="Arial MT"/>
                <a:cs typeface="Arial MT"/>
              </a:rPr>
              <a:t>June</a:t>
            </a:r>
            <a:r>
              <a:rPr dirty="0" sz="750" spc="100">
                <a:latin typeface="Arial MT"/>
                <a:cs typeface="Arial MT"/>
              </a:rPr>
              <a:t> </a:t>
            </a:r>
            <a:r>
              <a:rPr dirty="0" sz="750" spc="-20">
                <a:latin typeface="Arial MT"/>
                <a:cs typeface="Arial MT"/>
              </a:rPr>
              <a:t>30th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44" name="object 44" descr=""/>
          <p:cNvSpPr/>
          <p:nvPr/>
        </p:nvSpPr>
        <p:spPr>
          <a:xfrm>
            <a:off x="436673" y="2321032"/>
            <a:ext cx="5661660" cy="3866515"/>
          </a:xfrm>
          <a:custGeom>
            <a:avLst/>
            <a:gdLst/>
            <a:ahLst/>
            <a:cxnLst/>
            <a:rect l="l" t="t" r="r" b="b"/>
            <a:pathLst>
              <a:path w="5661660" h="3866515">
                <a:moveTo>
                  <a:pt x="0" y="3866322"/>
                </a:moveTo>
                <a:lnTo>
                  <a:pt x="5661350" y="3866322"/>
                </a:lnTo>
                <a:lnTo>
                  <a:pt x="5661350" y="0"/>
                </a:lnTo>
                <a:lnTo>
                  <a:pt x="0" y="0"/>
                </a:lnTo>
                <a:lnTo>
                  <a:pt x="0" y="3866322"/>
                </a:lnTo>
                <a:close/>
              </a:path>
            </a:pathLst>
          </a:custGeom>
          <a:ln w="826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45" name="object 45" descr=""/>
          <p:cNvGraphicFramePr>
            <a:graphicFrameLocks noGrp="1"/>
          </p:cNvGraphicFramePr>
          <p:nvPr/>
        </p:nvGraphicFramePr>
        <p:xfrm>
          <a:off x="6460399" y="2283950"/>
          <a:ext cx="2208530" cy="32442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8530"/>
                <a:gridCol w="1176020"/>
              </a:tblGrid>
              <a:tr h="274320">
                <a:tc gridSpan="2">
                  <a:txBody>
                    <a:bodyPr/>
                    <a:lstStyle/>
                    <a:p>
                      <a:pPr marL="95123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350" b="1">
                          <a:latin typeface="Times New Roman"/>
                          <a:cs typeface="Times New Roman"/>
                        </a:rPr>
                        <a:t>NPV</a:t>
                      </a:r>
                      <a:r>
                        <a:rPr dirty="0" sz="1350" spc="6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10" b="1">
                          <a:latin typeface="Times New Roman"/>
                          <a:cs typeface="Times New Roman"/>
                        </a:rPr>
                        <a:t>[US$]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762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69240"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350" b="1">
                          <a:latin typeface="Times New Roman"/>
                          <a:cs typeface="Times New Roman"/>
                        </a:rPr>
                        <a:t>Do</a:t>
                      </a:r>
                      <a:r>
                        <a:rPr dirty="0" sz="1350" spc="5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10" b="1">
                          <a:latin typeface="Times New Roman"/>
                          <a:cs typeface="Times New Roman"/>
                        </a:rPr>
                        <a:t>Nothing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35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2545">
                        <a:lnSpc>
                          <a:spcPts val="1595"/>
                        </a:lnSpc>
                        <a:tabLst>
                          <a:tab pos="351155" algn="l"/>
                        </a:tabLst>
                      </a:pPr>
                      <a:r>
                        <a:rPr dirty="0" sz="1350" spc="-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35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350" spc="-10">
                          <a:latin typeface="Times New Roman"/>
                          <a:cs typeface="Times New Roman"/>
                        </a:rPr>
                        <a:t>759,296.28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9240"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dirty="0" sz="13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350" spc="8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50" b="1">
                          <a:latin typeface="Times New Roman"/>
                          <a:cs typeface="Times New Roman"/>
                        </a:rPr>
                        <a:t>1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2545">
                        <a:lnSpc>
                          <a:spcPts val="1590"/>
                        </a:lnSpc>
                      </a:pPr>
                      <a:r>
                        <a:rPr dirty="0" sz="13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350" spc="3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10">
                          <a:latin typeface="Times New Roman"/>
                          <a:cs typeface="Times New Roman"/>
                        </a:rPr>
                        <a:t>1,895,652.86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9875"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dirty="0" sz="13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350" spc="8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50" b="1">
                          <a:latin typeface="Times New Roman"/>
                          <a:cs typeface="Times New Roman"/>
                        </a:rPr>
                        <a:t>2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2545">
                        <a:lnSpc>
                          <a:spcPts val="1590"/>
                        </a:lnSpc>
                      </a:pPr>
                      <a:r>
                        <a:rPr dirty="0" sz="13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350" spc="3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10">
                          <a:latin typeface="Times New Roman"/>
                          <a:cs typeface="Times New Roman"/>
                        </a:rPr>
                        <a:t>1,805,751.93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1145"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dirty="0" sz="13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350" spc="8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50" b="1">
                          <a:latin typeface="Times New Roman"/>
                          <a:cs typeface="Times New Roman"/>
                        </a:rPr>
                        <a:t>3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2545">
                        <a:lnSpc>
                          <a:spcPts val="1590"/>
                        </a:lnSpc>
                      </a:pPr>
                      <a:r>
                        <a:rPr dirty="0" sz="13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350" spc="3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10">
                          <a:latin typeface="Times New Roman"/>
                          <a:cs typeface="Times New Roman"/>
                        </a:rPr>
                        <a:t>1,722,608.01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9240"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dirty="0" sz="13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350" spc="8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50" b="1">
                          <a:latin typeface="Times New Roman"/>
                          <a:cs typeface="Times New Roman"/>
                        </a:rPr>
                        <a:t>4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2545">
                        <a:lnSpc>
                          <a:spcPts val="1590"/>
                        </a:lnSpc>
                      </a:pPr>
                      <a:r>
                        <a:rPr dirty="0" sz="13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350" spc="3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10">
                          <a:latin typeface="Times New Roman"/>
                          <a:cs typeface="Times New Roman"/>
                        </a:rPr>
                        <a:t>1,645,527.69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9875"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3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350" spc="8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50" b="1">
                          <a:latin typeface="Times New Roman"/>
                          <a:cs typeface="Times New Roman"/>
                        </a:rPr>
                        <a:t>5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35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2545">
                        <a:lnSpc>
                          <a:spcPts val="1595"/>
                        </a:lnSpc>
                      </a:pPr>
                      <a:r>
                        <a:rPr dirty="0" sz="13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350" spc="3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10">
                          <a:latin typeface="Times New Roman"/>
                          <a:cs typeface="Times New Roman"/>
                        </a:rPr>
                        <a:t>1,574,290.85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9240"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dirty="0" sz="13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350" spc="8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50" b="1">
                          <a:latin typeface="Times New Roman"/>
                          <a:cs typeface="Times New Roman"/>
                        </a:rPr>
                        <a:t>6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2545">
                        <a:lnSpc>
                          <a:spcPts val="1590"/>
                        </a:lnSpc>
                      </a:pPr>
                      <a:r>
                        <a:rPr dirty="0" sz="13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350" spc="3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10">
                          <a:latin typeface="Times New Roman"/>
                          <a:cs typeface="Times New Roman"/>
                        </a:rPr>
                        <a:t>1,508,520.20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9875"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dirty="0" sz="13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350" spc="8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50" b="1">
                          <a:latin typeface="Times New Roman"/>
                          <a:cs typeface="Times New Roman"/>
                        </a:rPr>
                        <a:t>7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2545">
                        <a:lnSpc>
                          <a:spcPts val="1590"/>
                        </a:lnSpc>
                      </a:pPr>
                      <a:r>
                        <a:rPr dirty="0" sz="13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350" spc="3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10">
                          <a:latin typeface="Times New Roman"/>
                          <a:cs typeface="Times New Roman"/>
                        </a:rPr>
                        <a:t>1,448,558.34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9240"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dirty="0" sz="13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350" spc="8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50" b="1">
                          <a:latin typeface="Times New Roman"/>
                          <a:cs typeface="Times New Roman"/>
                        </a:rPr>
                        <a:t>8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2545">
                        <a:lnSpc>
                          <a:spcPts val="1590"/>
                        </a:lnSpc>
                      </a:pPr>
                      <a:r>
                        <a:rPr dirty="0" sz="13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350" spc="3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10">
                          <a:latin typeface="Times New Roman"/>
                          <a:cs typeface="Times New Roman"/>
                        </a:rPr>
                        <a:t>1,394,022.45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9240"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dirty="0" sz="13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350" spc="8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50" b="1">
                          <a:latin typeface="Times New Roman"/>
                          <a:cs typeface="Times New Roman"/>
                        </a:rPr>
                        <a:t>9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2545">
                        <a:lnSpc>
                          <a:spcPts val="1590"/>
                        </a:lnSpc>
                      </a:pPr>
                      <a:r>
                        <a:rPr dirty="0" sz="13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350" spc="3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10">
                          <a:latin typeface="Times New Roman"/>
                          <a:cs typeface="Times New Roman"/>
                        </a:rPr>
                        <a:t>1,344,733.19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3685"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3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350" spc="8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25" b="1">
                          <a:latin typeface="Times New Roman"/>
                          <a:cs typeface="Times New Roman"/>
                        </a:rPr>
                        <a:t>10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35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2545">
                        <a:lnSpc>
                          <a:spcPts val="1595"/>
                        </a:lnSpc>
                      </a:pPr>
                      <a:r>
                        <a:rPr dirty="0" sz="13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350" spc="3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10">
                          <a:latin typeface="Times New Roman"/>
                          <a:cs typeface="Times New Roman"/>
                        </a:rPr>
                        <a:t>1,300,416.91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7" name="object 4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sp>
        <p:nvSpPr>
          <p:cNvPr id="46" name="object 4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40460" algn="l"/>
              </a:tabLst>
            </a:pPr>
            <a:r>
              <a:rPr dirty="0" spc="-10"/>
              <a:t>ANEXO:</a:t>
            </a:r>
            <a:r>
              <a:rPr dirty="0"/>
              <a:t>	CÁLCULO</a:t>
            </a:r>
            <a:r>
              <a:rPr dirty="0" spc="-100"/>
              <a:t> </a:t>
            </a:r>
            <a:r>
              <a:rPr dirty="0"/>
              <a:t>DEL</a:t>
            </a:r>
            <a:r>
              <a:rPr dirty="0" spc="-105"/>
              <a:t> </a:t>
            </a:r>
            <a:r>
              <a:rPr dirty="0" spc="-20"/>
              <a:t>VALOR</a:t>
            </a:r>
            <a:r>
              <a:rPr dirty="0" spc="-85"/>
              <a:t> </a:t>
            </a:r>
            <a:r>
              <a:rPr dirty="0"/>
              <a:t>PRESENTE</a:t>
            </a:r>
            <a:r>
              <a:rPr dirty="0" spc="-65"/>
              <a:t> </a:t>
            </a:r>
            <a:r>
              <a:rPr dirty="0" spc="-20"/>
              <a:t>NETO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78916" y="1705736"/>
            <a:ext cx="418846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48660" algn="l"/>
              </a:tabLst>
            </a:pPr>
            <a:r>
              <a:rPr dirty="0" sz="1800" b="1">
                <a:solidFill>
                  <a:srgbClr val="002B82"/>
                </a:solidFill>
                <a:latin typeface="Arial"/>
                <a:cs typeface="Arial"/>
              </a:rPr>
              <a:t>Cálculo</a:t>
            </a:r>
            <a:r>
              <a:rPr dirty="0" sz="1800" spc="-30" b="1">
                <a:solidFill>
                  <a:srgbClr val="002B8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2B82"/>
                </a:solidFill>
                <a:latin typeface="Arial"/>
                <a:cs typeface="Arial"/>
              </a:rPr>
              <a:t>de</a:t>
            </a:r>
            <a:r>
              <a:rPr dirty="0" sz="1800" spc="-5" b="1">
                <a:solidFill>
                  <a:srgbClr val="002B8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2B82"/>
                </a:solidFill>
                <a:latin typeface="Arial"/>
                <a:cs typeface="Arial"/>
              </a:rPr>
              <a:t>VPN</a:t>
            </a:r>
            <a:r>
              <a:rPr dirty="0" sz="1800" spc="-5" b="1">
                <a:solidFill>
                  <a:srgbClr val="002B82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2B82"/>
                </a:solidFill>
                <a:latin typeface="Arial"/>
                <a:cs typeface="Arial"/>
              </a:rPr>
              <a:t>Subestación</a:t>
            </a:r>
            <a:r>
              <a:rPr dirty="0" sz="1800" b="1">
                <a:solidFill>
                  <a:srgbClr val="002B82"/>
                </a:solidFill>
                <a:latin typeface="Arial"/>
                <a:cs typeface="Arial"/>
              </a:rPr>
              <a:t>	</a:t>
            </a:r>
            <a:r>
              <a:rPr dirty="0" sz="1800" spc="-70" b="1">
                <a:solidFill>
                  <a:srgbClr val="002B82"/>
                </a:solidFill>
                <a:latin typeface="Arial"/>
                <a:cs typeface="Arial"/>
              </a:rPr>
              <a:t>TINTAYA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8599487" y="5152961"/>
            <a:ext cx="549275" cy="495934"/>
            <a:chOff x="8599487" y="5152961"/>
            <a:chExt cx="549275" cy="495934"/>
          </a:xfrm>
        </p:grpSpPr>
        <p:sp>
          <p:nvSpPr>
            <p:cNvPr id="4" name="object 4" descr=""/>
            <p:cNvSpPr/>
            <p:nvPr/>
          </p:nvSpPr>
          <p:spPr>
            <a:xfrm>
              <a:off x="8604250" y="5157723"/>
              <a:ext cx="539750" cy="486409"/>
            </a:xfrm>
            <a:custGeom>
              <a:avLst/>
              <a:gdLst/>
              <a:ahLst/>
              <a:cxnLst/>
              <a:rect l="l" t="t" r="r" b="b"/>
              <a:pathLst>
                <a:path w="539750" h="486410">
                  <a:moveTo>
                    <a:pt x="135000" y="0"/>
                  </a:moveTo>
                  <a:lnTo>
                    <a:pt x="0" y="242950"/>
                  </a:lnTo>
                  <a:lnTo>
                    <a:pt x="135000" y="485838"/>
                  </a:lnTo>
                  <a:lnTo>
                    <a:pt x="135000" y="364363"/>
                  </a:lnTo>
                  <a:lnTo>
                    <a:pt x="539750" y="364363"/>
                  </a:lnTo>
                  <a:lnTo>
                    <a:pt x="539750" y="121538"/>
                  </a:lnTo>
                  <a:lnTo>
                    <a:pt x="135000" y="121538"/>
                  </a:lnTo>
                  <a:lnTo>
                    <a:pt x="135000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8604250" y="5157723"/>
              <a:ext cx="539750" cy="486409"/>
            </a:xfrm>
            <a:custGeom>
              <a:avLst/>
              <a:gdLst/>
              <a:ahLst/>
              <a:cxnLst/>
              <a:rect l="l" t="t" r="r" b="b"/>
              <a:pathLst>
                <a:path w="539750" h="486410">
                  <a:moveTo>
                    <a:pt x="0" y="242950"/>
                  </a:moveTo>
                  <a:lnTo>
                    <a:pt x="135000" y="0"/>
                  </a:lnTo>
                  <a:lnTo>
                    <a:pt x="135000" y="121538"/>
                  </a:lnTo>
                  <a:lnTo>
                    <a:pt x="539750" y="121538"/>
                  </a:lnTo>
                  <a:lnTo>
                    <a:pt x="539750" y="364363"/>
                  </a:lnTo>
                  <a:lnTo>
                    <a:pt x="135000" y="364363"/>
                  </a:lnTo>
                  <a:lnTo>
                    <a:pt x="135000" y="485838"/>
                  </a:lnTo>
                  <a:lnTo>
                    <a:pt x="0" y="24295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 descr=""/>
          <p:cNvGrpSpPr/>
          <p:nvPr/>
        </p:nvGrpSpPr>
        <p:grpSpPr>
          <a:xfrm>
            <a:off x="678759" y="2632922"/>
            <a:ext cx="5212080" cy="3562350"/>
            <a:chOff x="678759" y="2632922"/>
            <a:chExt cx="5212080" cy="3562350"/>
          </a:xfrm>
        </p:grpSpPr>
        <p:sp>
          <p:nvSpPr>
            <p:cNvPr id="7" name="object 7" descr=""/>
            <p:cNvSpPr/>
            <p:nvPr/>
          </p:nvSpPr>
          <p:spPr>
            <a:xfrm>
              <a:off x="682569" y="2636732"/>
              <a:ext cx="5204460" cy="3554729"/>
            </a:xfrm>
            <a:custGeom>
              <a:avLst/>
              <a:gdLst/>
              <a:ahLst/>
              <a:cxnLst/>
              <a:rect l="l" t="t" r="r" b="b"/>
              <a:pathLst>
                <a:path w="5204460" h="3554729">
                  <a:moveTo>
                    <a:pt x="0" y="3554647"/>
                  </a:moveTo>
                  <a:lnTo>
                    <a:pt x="5204330" y="3554647"/>
                  </a:lnTo>
                  <a:lnTo>
                    <a:pt x="5204330" y="0"/>
                  </a:lnTo>
                  <a:lnTo>
                    <a:pt x="0" y="0"/>
                  </a:lnTo>
                  <a:lnTo>
                    <a:pt x="0" y="3554647"/>
                  </a:lnTo>
                  <a:close/>
                </a:path>
              </a:pathLst>
            </a:custGeom>
            <a:ln w="76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524622" y="3040113"/>
              <a:ext cx="4080510" cy="2576830"/>
            </a:xfrm>
            <a:custGeom>
              <a:avLst/>
              <a:gdLst/>
              <a:ahLst/>
              <a:cxnLst/>
              <a:rect l="l" t="t" r="r" b="b"/>
              <a:pathLst>
                <a:path w="4080510" h="2576829">
                  <a:moveTo>
                    <a:pt x="4068940" y="1103757"/>
                  </a:moveTo>
                  <a:lnTo>
                    <a:pt x="3981412" y="1103757"/>
                  </a:lnTo>
                  <a:lnTo>
                    <a:pt x="3981412" y="1111351"/>
                  </a:lnTo>
                  <a:lnTo>
                    <a:pt x="4068940" y="1111351"/>
                  </a:lnTo>
                  <a:lnTo>
                    <a:pt x="4068940" y="1103757"/>
                  </a:lnTo>
                  <a:close/>
                </a:path>
                <a:path w="4080510" h="2576829">
                  <a:moveTo>
                    <a:pt x="4068940" y="0"/>
                  </a:moveTo>
                  <a:lnTo>
                    <a:pt x="3668979" y="0"/>
                  </a:lnTo>
                  <a:lnTo>
                    <a:pt x="3668979" y="7594"/>
                  </a:lnTo>
                  <a:lnTo>
                    <a:pt x="3668979" y="365455"/>
                  </a:lnTo>
                  <a:lnTo>
                    <a:pt x="3668979" y="373049"/>
                  </a:lnTo>
                  <a:lnTo>
                    <a:pt x="3668979" y="738301"/>
                  </a:lnTo>
                  <a:lnTo>
                    <a:pt x="3265144" y="738301"/>
                  </a:lnTo>
                  <a:lnTo>
                    <a:pt x="3265144" y="544169"/>
                  </a:lnTo>
                  <a:lnTo>
                    <a:pt x="3257537" y="544169"/>
                  </a:lnTo>
                  <a:lnTo>
                    <a:pt x="3257537" y="738301"/>
                  </a:lnTo>
                  <a:lnTo>
                    <a:pt x="2861170" y="738301"/>
                  </a:lnTo>
                  <a:lnTo>
                    <a:pt x="2861170" y="574789"/>
                  </a:lnTo>
                  <a:lnTo>
                    <a:pt x="2853563" y="574789"/>
                  </a:lnTo>
                  <a:lnTo>
                    <a:pt x="2853563" y="738301"/>
                  </a:lnTo>
                  <a:lnTo>
                    <a:pt x="2449639" y="738301"/>
                  </a:lnTo>
                  <a:lnTo>
                    <a:pt x="2449639" y="574789"/>
                  </a:lnTo>
                  <a:lnTo>
                    <a:pt x="2442019" y="574789"/>
                  </a:lnTo>
                  <a:lnTo>
                    <a:pt x="2442019" y="738301"/>
                  </a:lnTo>
                  <a:lnTo>
                    <a:pt x="2442019" y="745896"/>
                  </a:lnTo>
                  <a:lnTo>
                    <a:pt x="2442019" y="2215070"/>
                  </a:lnTo>
                  <a:lnTo>
                    <a:pt x="2046008" y="2215070"/>
                  </a:lnTo>
                  <a:lnTo>
                    <a:pt x="2046008" y="1849653"/>
                  </a:lnTo>
                  <a:lnTo>
                    <a:pt x="2442019" y="1849653"/>
                  </a:lnTo>
                  <a:lnTo>
                    <a:pt x="2442019" y="1842058"/>
                  </a:lnTo>
                  <a:lnTo>
                    <a:pt x="2046008" y="1842058"/>
                  </a:lnTo>
                  <a:lnTo>
                    <a:pt x="2046008" y="1484363"/>
                  </a:lnTo>
                  <a:lnTo>
                    <a:pt x="2442019" y="1484363"/>
                  </a:lnTo>
                  <a:lnTo>
                    <a:pt x="2442019" y="1476768"/>
                  </a:lnTo>
                  <a:lnTo>
                    <a:pt x="2046008" y="1476768"/>
                  </a:lnTo>
                  <a:lnTo>
                    <a:pt x="2046008" y="1111351"/>
                  </a:lnTo>
                  <a:lnTo>
                    <a:pt x="2442019" y="1111351"/>
                  </a:lnTo>
                  <a:lnTo>
                    <a:pt x="2442019" y="1103757"/>
                  </a:lnTo>
                  <a:lnTo>
                    <a:pt x="2046008" y="1103757"/>
                  </a:lnTo>
                  <a:lnTo>
                    <a:pt x="2046008" y="745896"/>
                  </a:lnTo>
                  <a:lnTo>
                    <a:pt x="2442019" y="745896"/>
                  </a:lnTo>
                  <a:lnTo>
                    <a:pt x="2442019" y="738301"/>
                  </a:lnTo>
                  <a:lnTo>
                    <a:pt x="2046008" y="738301"/>
                  </a:lnTo>
                  <a:lnTo>
                    <a:pt x="2046008" y="373049"/>
                  </a:lnTo>
                  <a:lnTo>
                    <a:pt x="2442019" y="373049"/>
                  </a:lnTo>
                  <a:lnTo>
                    <a:pt x="2442019" y="521385"/>
                  </a:lnTo>
                  <a:lnTo>
                    <a:pt x="2449639" y="521385"/>
                  </a:lnTo>
                  <a:lnTo>
                    <a:pt x="2449639" y="373049"/>
                  </a:lnTo>
                  <a:lnTo>
                    <a:pt x="2853563" y="373049"/>
                  </a:lnTo>
                  <a:lnTo>
                    <a:pt x="2853563" y="483400"/>
                  </a:lnTo>
                  <a:lnTo>
                    <a:pt x="2861170" y="483400"/>
                  </a:lnTo>
                  <a:lnTo>
                    <a:pt x="2861170" y="373049"/>
                  </a:lnTo>
                  <a:lnTo>
                    <a:pt x="3257537" y="373049"/>
                  </a:lnTo>
                  <a:lnTo>
                    <a:pt x="3257537" y="483400"/>
                  </a:lnTo>
                  <a:lnTo>
                    <a:pt x="3265144" y="483400"/>
                  </a:lnTo>
                  <a:lnTo>
                    <a:pt x="3265144" y="373049"/>
                  </a:lnTo>
                  <a:lnTo>
                    <a:pt x="3668979" y="373049"/>
                  </a:lnTo>
                  <a:lnTo>
                    <a:pt x="3668979" y="365455"/>
                  </a:lnTo>
                  <a:lnTo>
                    <a:pt x="3265144" y="365455"/>
                  </a:lnTo>
                  <a:lnTo>
                    <a:pt x="3265144" y="7594"/>
                  </a:lnTo>
                  <a:lnTo>
                    <a:pt x="3668979" y="7594"/>
                  </a:lnTo>
                  <a:lnTo>
                    <a:pt x="3668979" y="0"/>
                  </a:lnTo>
                  <a:lnTo>
                    <a:pt x="3257537" y="0"/>
                  </a:lnTo>
                  <a:lnTo>
                    <a:pt x="3257537" y="7594"/>
                  </a:lnTo>
                  <a:lnTo>
                    <a:pt x="3257537" y="365455"/>
                  </a:lnTo>
                  <a:lnTo>
                    <a:pt x="2861170" y="365455"/>
                  </a:lnTo>
                  <a:lnTo>
                    <a:pt x="2861170" y="7594"/>
                  </a:lnTo>
                  <a:lnTo>
                    <a:pt x="3257537" y="7594"/>
                  </a:lnTo>
                  <a:lnTo>
                    <a:pt x="3257537" y="0"/>
                  </a:lnTo>
                  <a:lnTo>
                    <a:pt x="2853563" y="0"/>
                  </a:lnTo>
                  <a:lnTo>
                    <a:pt x="2853563" y="7594"/>
                  </a:lnTo>
                  <a:lnTo>
                    <a:pt x="2853563" y="365455"/>
                  </a:lnTo>
                  <a:lnTo>
                    <a:pt x="2449639" y="365455"/>
                  </a:lnTo>
                  <a:lnTo>
                    <a:pt x="2449639" y="7594"/>
                  </a:lnTo>
                  <a:lnTo>
                    <a:pt x="2853563" y="7594"/>
                  </a:lnTo>
                  <a:lnTo>
                    <a:pt x="2853563" y="0"/>
                  </a:lnTo>
                  <a:lnTo>
                    <a:pt x="2442019" y="0"/>
                  </a:lnTo>
                  <a:lnTo>
                    <a:pt x="2442019" y="7594"/>
                  </a:lnTo>
                  <a:lnTo>
                    <a:pt x="2442019" y="365455"/>
                  </a:lnTo>
                  <a:lnTo>
                    <a:pt x="2046008" y="365455"/>
                  </a:lnTo>
                  <a:lnTo>
                    <a:pt x="2046008" y="7594"/>
                  </a:lnTo>
                  <a:lnTo>
                    <a:pt x="2442019" y="7594"/>
                  </a:lnTo>
                  <a:lnTo>
                    <a:pt x="2442019" y="0"/>
                  </a:lnTo>
                  <a:lnTo>
                    <a:pt x="2038400" y="0"/>
                  </a:lnTo>
                  <a:lnTo>
                    <a:pt x="2038400" y="7594"/>
                  </a:lnTo>
                  <a:lnTo>
                    <a:pt x="2038400" y="365455"/>
                  </a:lnTo>
                  <a:lnTo>
                    <a:pt x="2038400" y="2215070"/>
                  </a:lnTo>
                  <a:lnTo>
                    <a:pt x="1634477" y="2215070"/>
                  </a:lnTo>
                  <a:lnTo>
                    <a:pt x="1634477" y="1849653"/>
                  </a:lnTo>
                  <a:lnTo>
                    <a:pt x="2038400" y="1849653"/>
                  </a:lnTo>
                  <a:lnTo>
                    <a:pt x="2038400" y="1842058"/>
                  </a:lnTo>
                  <a:lnTo>
                    <a:pt x="1634477" y="1842058"/>
                  </a:lnTo>
                  <a:lnTo>
                    <a:pt x="1634477" y="1484363"/>
                  </a:lnTo>
                  <a:lnTo>
                    <a:pt x="2038400" y="1484363"/>
                  </a:lnTo>
                  <a:lnTo>
                    <a:pt x="2038400" y="1476768"/>
                  </a:lnTo>
                  <a:lnTo>
                    <a:pt x="1634477" y="1476768"/>
                  </a:lnTo>
                  <a:lnTo>
                    <a:pt x="1634477" y="1111351"/>
                  </a:lnTo>
                  <a:lnTo>
                    <a:pt x="2038400" y="1111351"/>
                  </a:lnTo>
                  <a:lnTo>
                    <a:pt x="2038400" y="1103757"/>
                  </a:lnTo>
                  <a:lnTo>
                    <a:pt x="1634477" y="1103757"/>
                  </a:lnTo>
                  <a:lnTo>
                    <a:pt x="1634477" y="745896"/>
                  </a:lnTo>
                  <a:lnTo>
                    <a:pt x="2038400" y="745896"/>
                  </a:lnTo>
                  <a:lnTo>
                    <a:pt x="2038400" y="738301"/>
                  </a:lnTo>
                  <a:lnTo>
                    <a:pt x="1634477" y="738301"/>
                  </a:lnTo>
                  <a:lnTo>
                    <a:pt x="1634477" y="373049"/>
                  </a:lnTo>
                  <a:lnTo>
                    <a:pt x="2038400" y="373049"/>
                  </a:lnTo>
                  <a:lnTo>
                    <a:pt x="2038400" y="365455"/>
                  </a:lnTo>
                  <a:lnTo>
                    <a:pt x="1634477" y="365455"/>
                  </a:lnTo>
                  <a:lnTo>
                    <a:pt x="1634477" y="7594"/>
                  </a:lnTo>
                  <a:lnTo>
                    <a:pt x="2038400" y="7594"/>
                  </a:lnTo>
                  <a:lnTo>
                    <a:pt x="2038400" y="0"/>
                  </a:lnTo>
                  <a:lnTo>
                    <a:pt x="1626857" y="0"/>
                  </a:lnTo>
                  <a:lnTo>
                    <a:pt x="1626857" y="7594"/>
                  </a:lnTo>
                  <a:lnTo>
                    <a:pt x="1626857" y="365455"/>
                  </a:lnTo>
                  <a:lnTo>
                    <a:pt x="1626857" y="2215070"/>
                  </a:lnTo>
                  <a:lnTo>
                    <a:pt x="1230579" y="2215070"/>
                  </a:lnTo>
                  <a:lnTo>
                    <a:pt x="1230579" y="1849653"/>
                  </a:lnTo>
                  <a:lnTo>
                    <a:pt x="1626857" y="1849653"/>
                  </a:lnTo>
                  <a:lnTo>
                    <a:pt x="1626857" y="1842058"/>
                  </a:lnTo>
                  <a:lnTo>
                    <a:pt x="1230579" y="1842058"/>
                  </a:lnTo>
                  <a:lnTo>
                    <a:pt x="1230579" y="1484363"/>
                  </a:lnTo>
                  <a:lnTo>
                    <a:pt x="1626857" y="1484363"/>
                  </a:lnTo>
                  <a:lnTo>
                    <a:pt x="1626857" y="1476768"/>
                  </a:lnTo>
                  <a:lnTo>
                    <a:pt x="1230579" y="1476768"/>
                  </a:lnTo>
                  <a:lnTo>
                    <a:pt x="1230579" y="1111351"/>
                  </a:lnTo>
                  <a:lnTo>
                    <a:pt x="1626857" y="1111351"/>
                  </a:lnTo>
                  <a:lnTo>
                    <a:pt x="1626857" y="1103757"/>
                  </a:lnTo>
                  <a:lnTo>
                    <a:pt x="1230579" y="1103757"/>
                  </a:lnTo>
                  <a:lnTo>
                    <a:pt x="1230579" y="745896"/>
                  </a:lnTo>
                  <a:lnTo>
                    <a:pt x="1626857" y="745896"/>
                  </a:lnTo>
                  <a:lnTo>
                    <a:pt x="1626857" y="738301"/>
                  </a:lnTo>
                  <a:lnTo>
                    <a:pt x="1230579" y="738301"/>
                  </a:lnTo>
                  <a:lnTo>
                    <a:pt x="1230579" y="373049"/>
                  </a:lnTo>
                  <a:lnTo>
                    <a:pt x="1626857" y="373049"/>
                  </a:lnTo>
                  <a:lnTo>
                    <a:pt x="1626857" y="365455"/>
                  </a:lnTo>
                  <a:lnTo>
                    <a:pt x="1230579" y="365455"/>
                  </a:lnTo>
                  <a:lnTo>
                    <a:pt x="1230579" y="7594"/>
                  </a:lnTo>
                  <a:lnTo>
                    <a:pt x="1626857" y="7594"/>
                  </a:lnTo>
                  <a:lnTo>
                    <a:pt x="1626857" y="0"/>
                  </a:lnTo>
                  <a:lnTo>
                    <a:pt x="1222971" y="0"/>
                  </a:lnTo>
                  <a:lnTo>
                    <a:pt x="1222971" y="7594"/>
                  </a:lnTo>
                  <a:lnTo>
                    <a:pt x="1222971" y="365455"/>
                  </a:lnTo>
                  <a:lnTo>
                    <a:pt x="1222971" y="2215070"/>
                  </a:lnTo>
                  <a:lnTo>
                    <a:pt x="819048" y="2215070"/>
                  </a:lnTo>
                  <a:lnTo>
                    <a:pt x="819048" y="1849653"/>
                  </a:lnTo>
                  <a:lnTo>
                    <a:pt x="1222971" y="1849653"/>
                  </a:lnTo>
                  <a:lnTo>
                    <a:pt x="1222971" y="1842058"/>
                  </a:lnTo>
                  <a:lnTo>
                    <a:pt x="819048" y="1842058"/>
                  </a:lnTo>
                  <a:lnTo>
                    <a:pt x="819048" y="1484363"/>
                  </a:lnTo>
                  <a:lnTo>
                    <a:pt x="1222971" y="1484363"/>
                  </a:lnTo>
                  <a:lnTo>
                    <a:pt x="1222971" y="1476768"/>
                  </a:lnTo>
                  <a:lnTo>
                    <a:pt x="819048" y="1476768"/>
                  </a:lnTo>
                  <a:lnTo>
                    <a:pt x="819048" y="1111351"/>
                  </a:lnTo>
                  <a:lnTo>
                    <a:pt x="1222971" y="1111351"/>
                  </a:lnTo>
                  <a:lnTo>
                    <a:pt x="1222971" y="1103757"/>
                  </a:lnTo>
                  <a:lnTo>
                    <a:pt x="819048" y="1103757"/>
                  </a:lnTo>
                  <a:lnTo>
                    <a:pt x="819048" y="745896"/>
                  </a:lnTo>
                  <a:lnTo>
                    <a:pt x="1222971" y="745896"/>
                  </a:lnTo>
                  <a:lnTo>
                    <a:pt x="1222971" y="738301"/>
                  </a:lnTo>
                  <a:lnTo>
                    <a:pt x="819048" y="738301"/>
                  </a:lnTo>
                  <a:lnTo>
                    <a:pt x="819048" y="373049"/>
                  </a:lnTo>
                  <a:lnTo>
                    <a:pt x="1222971" y="373049"/>
                  </a:lnTo>
                  <a:lnTo>
                    <a:pt x="1222971" y="365455"/>
                  </a:lnTo>
                  <a:lnTo>
                    <a:pt x="819048" y="365455"/>
                  </a:lnTo>
                  <a:lnTo>
                    <a:pt x="819048" y="7594"/>
                  </a:lnTo>
                  <a:lnTo>
                    <a:pt x="1222971" y="7594"/>
                  </a:lnTo>
                  <a:lnTo>
                    <a:pt x="1222971" y="0"/>
                  </a:lnTo>
                  <a:lnTo>
                    <a:pt x="811441" y="0"/>
                  </a:lnTo>
                  <a:lnTo>
                    <a:pt x="811441" y="7594"/>
                  </a:lnTo>
                  <a:lnTo>
                    <a:pt x="811441" y="365455"/>
                  </a:lnTo>
                  <a:lnTo>
                    <a:pt x="415340" y="365455"/>
                  </a:lnTo>
                  <a:lnTo>
                    <a:pt x="415340" y="7594"/>
                  </a:lnTo>
                  <a:lnTo>
                    <a:pt x="811441" y="7594"/>
                  </a:lnTo>
                  <a:lnTo>
                    <a:pt x="811441" y="0"/>
                  </a:lnTo>
                  <a:lnTo>
                    <a:pt x="0" y="0"/>
                  </a:lnTo>
                  <a:lnTo>
                    <a:pt x="0" y="7594"/>
                  </a:lnTo>
                  <a:lnTo>
                    <a:pt x="407720" y="7594"/>
                  </a:lnTo>
                  <a:lnTo>
                    <a:pt x="407720" y="365455"/>
                  </a:lnTo>
                  <a:lnTo>
                    <a:pt x="0" y="365455"/>
                  </a:lnTo>
                  <a:lnTo>
                    <a:pt x="0" y="373049"/>
                  </a:lnTo>
                  <a:lnTo>
                    <a:pt x="407720" y="373049"/>
                  </a:lnTo>
                  <a:lnTo>
                    <a:pt x="407720" y="418642"/>
                  </a:lnTo>
                  <a:lnTo>
                    <a:pt x="415340" y="418642"/>
                  </a:lnTo>
                  <a:lnTo>
                    <a:pt x="415340" y="373049"/>
                  </a:lnTo>
                  <a:lnTo>
                    <a:pt x="811441" y="373049"/>
                  </a:lnTo>
                  <a:lnTo>
                    <a:pt x="811441" y="2215070"/>
                  </a:lnTo>
                  <a:lnTo>
                    <a:pt x="415340" y="2215070"/>
                  </a:lnTo>
                  <a:lnTo>
                    <a:pt x="415340" y="1849653"/>
                  </a:lnTo>
                  <a:lnTo>
                    <a:pt x="811441" y="1849653"/>
                  </a:lnTo>
                  <a:lnTo>
                    <a:pt x="811441" y="1842058"/>
                  </a:lnTo>
                  <a:lnTo>
                    <a:pt x="415340" y="1842058"/>
                  </a:lnTo>
                  <a:lnTo>
                    <a:pt x="415340" y="1484363"/>
                  </a:lnTo>
                  <a:lnTo>
                    <a:pt x="811441" y="1484363"/>
                  </a:lnTo>
                  <a:lnTo>
                    <a:pt x="811441" y="1476768"/>
                  </a:lnTo>
                  <a:lnTo>
                    <a:pt x="415340" y="1476768"/>
                  </a:lnTo>
                  <a:lnTo>
                    <a:pt x="415340" y="1111351"/>
                  </a:lnTo>
                  <a:lnTo>
                    <a:pt x="811441" y="1111351"/>
                  </a:lnTo>
                  <a:lnTo>
                    <a:pt x="811441" y="1103757"/>
                  </a:lnTo>
                  <a:lnTo>
                    <a:pt x="415340" y="1103757"/>
                  </a:lnTo>
                  <a:lnTo>
                    <a:pt x="415340" y="745896"/>
                  </a:lnTo>
                  <a:lnTo>
                    <a:pt x="811441" y="745896"/>
                  </a:lnTo>
                  <a:lnTo>
                    <a:pt x="811441" y="738301"/>
                  </a:lnTo>
                  <a:lnTo>
                    <a:pt x="415340" y="738301"/>
                  </a:lnTo>
                  <a:lnTo>
                    <a:pt x="415340" y="517601"/>
                  </a:lnTo>
                  <a:lnTo>
                    <a:pt x="407720" y="517601"/>
                  </a:lnTo>
                  <a:lnTo>
                    <a:pt x="407720" y="738301"/>
                  </a:lnTo>
                  <a:lnTo>
                    <a:pt x="0" y="738301"/>
                  </a:lnTo>
                  <a:lnTo>
                    <a:pt x="0" y="745896"/>
                  </a:lnTo>
                  <a:lnTo>
                    <a:pt x="407720" y="745896"/>
                  </a:lnTo>
                  <a:lnTo>
                    <a:pt x="407720" y="1103757"/>
                  </a:lnTo>
                  <a:lnTo>
                    <a:pt x="0" y="1103757"/>
                  </a:lnTo>
                  <a:lnTo>
                    <a:pt x="0" y="1111351"/>
                  </a:lnTo>
                  <a:lnTo>
                    <a:pt x="407720" y="1111351"/>
                  </a:lnTo>
                  <a:lnTo>
                    <a:pt x="407720" y="1476768"/>
                  </a:lnTo>
                  <a:lnTo>
                    <a:pt x="0" y="1476768"/>
                  </a:lnTo>
                  <a:lnTo>
                    <a:pt x="0" y="1484363"/>
                  </a:lnTo>
                  <a:lnTo>
                    <a:pt x="407720" y="1484363"/>
                  </a:lnTo>
                  <a:lnTo>
                    <a:pt x="407720" y="1842058"/>
                  </a:lnTo>
                  <a:lnTo>
                    <a:pt x="0" y="1842058"/>
                  </a:lnTo>
                  <a:lnTo>
                    <a:pt x="0" y="1849653"/>
                  </a:lnTo>
                  <a:lnTo>
                    <a:pt x="407720" y="1849653"/>
                  </a:lnTo>
                  <a:lnTo>
                    <a:pt x="407720" y="2215070"/>
                  </a:lnTo>
                  <a:lnTo>
                    <a:pt x="0" y="2215070"/>
                  </a:lnTo>
                  <a:lnTo>
                    <a:pt x="0" y="2222665"/>
                  </a:lnTo>
                  <a:lnTo>
                    <a:pt x="407720" y="2222665"/>
                  </a:lnTo>
                  <a:lnTo>
                    <a:pt x="407720" y="2576525"/>
                  </a:lnTo>
                  <a:lnTo>
                    <a:pt x="415340" y="2576525"/>
                  </a:lnTo>
                  <a:lnTo>
                    <a:pt x="415340" y="2222665"/>
                  </a:lnTo>
                  <a:lnTo>
                    <a:pt x="811441" y="2222665"/>
                  </a:lnTo>
                  <a:lnTo>
                    <a:pt x="811441" y="2576525"/>
                  </a:lnTo>
                  <a:lnTo>
                    <a:pt x="819048" y="2576525"/>
                  </a:lnTo>
                  <a:lnTo>
                    <a:pt x="819048" y="2222665"/>
                  </a:lnTo>
                  <a:lnTo>
                    <a:pt x="1222971" y="2222665"/>
                  </a:lnTo>
                  <a:lnTo>
                    <a:pt x="1222971" y="2576525"/>
                  </a:lnTo>
                  <a:lnTo>
                    <a:pt x="1230579" y="2576525"/>
                  </a:lnTo>
                  <a:lnTo>
                    <a:pt x="1230579" y="2222665"/>
                  </a:lnTo>
                  <a:lnTo>
                    <a:pt x="1626857" y="2222665"/>
                  </a:lnTo>
                  <a:lnTo>
                    <a:pt x="1626857" y="2576525"/>
                  </a:lnTo>
                  <a:lnTo>
                    <a:pt x="1634477" y="2576525"/>
                  </a:lnTo>
                  <a:lnTo>
                    <a:pt x="1634477" y="2222665"/>
                  </a:lnTo>
                  <a:lnTo>
                    <a:pt x="2038400" y="2222665"/>
                  </a:lnTo>
                  <a:lnTo>
                    <a:pt x="2038400" y="2576525"/>
                  </a:lnTo>
                  <a:lnTo>
                    <a:pt x="2046008" y="2576525"/>
                  </a:lnTo>
                  <a:lnTo>
                    <a:pt x="2046008" y="2222665"/>
                  </a:lnTo>
                  <a:lnTo>
                    <a:pt x="2442019" y="2222665"/>
                  </a:lnTo>
                  <a:lnTo>
                    <a:pt x="2442019" y="2576525"/>
                  </a:lnTo>
                  <a:lnTo>
                    <a:pt x="2449639" y="2576525"/>
                  </a:lnTo>
                  <a:lnTo>
                    <a:pt x="2449639" y="2222665"/>
                  </a:lnTo>
                  <a:lnTo>
                    <a:pt x="2853563" y="2222665"/>
                  </a:lnTo>
                  <a:lnTo>
                    <a:pt x="2853563" y="2576525"/>
                  </a:lnTo>
                  <a:lnTo>
                    <a:pt x="2861170" y="2576525"/>
                  </a:lnTo>
                  <a:lnTo>
                    <a:pt x="2861170" y="2222665"/>
                  </a:lnTo>
                  <a:lnTo>
                    <a:pt x="3257537" y="2222665"/>
                  </a:lnTo>
                  <a:lnTo>
                    <a:pt x="3257537" y="2576525"/>
                  </a:lnTo>
                  <a:lnTo>
                    <a:pt x="3265144" y="2576525"/>
                  </a:lnTo>
                  <a:lnTo>
                    <a:pt x="3265144" y="2222665"/>
                  </a:lnTo>
                  <a:lnTo>
                    <a:pt x="3668979" y="2222665"/>
                  </a:lnTo>
                  <a:lnTo>
                    <a:pt x="3668979" y="2576525"/>
                  </a:lnTo>
                  <a:lnTo>
                    <a:pt x="3676586" y="2576525"/>
                  </a:lnTo>
                  <a:lnTo>
                    <a:pt x="3676586" y="2222665"/>
                  </a:lnTo>
                  <a:lnTo>
                    <a:pt x="4068940" y="2222665"/>
                  </a:lnTo>
                  <a:lnTo>
                    <a:pt x="4068940" y="2215070"/>
                  </a:lnTo>
                  <a:lnTo>
                    <a:pt x="3676586" y="2215070"/>
                  </a:lnTo>
                  <a:lnTo>
                    <a:pt x="3676586" y="1849653"/>
                  </a:lnTo>
                  <a:lnTo>
                    <a:pt x="4068940" y="1849653"/>
                  </a:lnTo>
                  <a:lnTo>
                    <a:pt x="4068940" y="1842058"/>
                  </a:lnTo>
                  <a:lnTo>
                    <a:pt x="3676586" y="1842058"/>
                  </a:lnTo>
                  <a:lnTo>
                    <a:pt x="3676586" y="1484363"/>
                  </a:lnTo>
                  <a:lnTo>
                    <a:pt x="4068940" y="1484363"/>
                  </a:lnTo>
                  <a:lnTo>
                    <a:pt x="4068940" y="1476768"/>
                  </a:lnTo>
                  <a:lnTo>
                    <a:pt x="3676586" y="1476768"/>
                  </a:lnTo>
                  <a:lnTo>
                    <a:pt x="3676586" y="1248270"/>
                  </a:lnTo>
                  <a:lnTo>
                    <a:pt x="3668979" y="1248270"/>
                  </a:lnTo>
                  <a:lnTo>
                    <a:pt x="3668979" y="2215070"/>
                  </a:lnTo>
                  <a:lnTo>
                    <a:pt x="3265144" y="2215070"/>
                  </a:lnTo>
                  <a:lnTo>
                    <a:pt x="3265144" y="1849653"/>
                  </a:lnTo>
                  <a:lnTo>
                    <a:pt x="3668979" y="1849653"/>
                  </a:lnTo>
                  <a:lnTo>
                    <a:pt x="3668979" y="1842058"/>
                  </a:lnTo>
                  <a:lnTo>
                    <a:pt x="3265144" y="1842058"/>
                  </a:lnTo>
                  <a:lnTo>
                    <a:pt x="3265144" y="1484363"/>
                  </a:lnTo>
                  <a:lnTo>
                    <a:pt x="3668979" y="1484363"/>
                  </a:lnTo>
                  <a:lnTo>
                    <a:pt x="3668979" y="1476768"/>
                  </a:lnTo>
                  <a:lnTo>
                    <a:pt x="3265144" y="1476768"/>
                  </a:lnTo>
                  <a:lnTo>
                    <a:pt x="3265144" y="1248270"/>
                  </a:lnTo>
                  <a:lnTo>
                    <a:pt x="3257537" y="1248270"/>
                  </a:lnTo>
                  <a:lnTo>
                    <a:pt x="3257537" y="2215070"/>
                  </a:lnTo>
                  <a:lnTo>
                    <a:pt x="2861170" y="2215070"/>
                  </a:lnTo>
                  <a:lnTo>
                    <a:pt x="2861170" y="1849653"/>
                  </a:lnTo>
                  <a:lnTo>
                    <a:pt x="3257537" y="1849653"/>
                  </a:lnTo>
                  <a:lnTo>
                    <a:pt x="3257537" y="1842058"/>
                  </a:lnTo>
                  <a:lnTo>
                    <a:pt x="2861170" y="1842058"/>
                  </a:lnTo>
                  <a:lnTo>
                    <a:pt x="2861170" y="1484363"/>
                  </a:lnTo>
                  <a:lnTo>
                    <a:pt x="3257537" y="1484363"/>
                  </a:lnTo>
                  <a:lnTo>
                    <a:pt x="3257537" y="1476768"/>
                  </a:lnTo>
                  <a:lnTo>
                    <a:pt x="2861170" y="1476768"/>
                  </a:lnTo>
                  <a:lnTo>
                    <a:pt x="2861170" y="1248270"/>
                  </a:lnTo>
                  <a:lnTo>
                    <a:pt x="2853563" y="1248270"/>
                  </a:lnTo>
                  <a:lnTo>
                    <a:pt x="2853563" y="2215070"/>
                  </a:lnTo>
                  <a:lnTo>
                    <a:pt x="2449639" y="2215070"/>
                  </a:lnTo>
                  <a:lnTo>
                    <a:pt x="2449639" y="1849653"/>
                  </a:lnTo>
                  <a:lnTo>
                    <a:pt x="2853563" y="1849653"/>
                  </a:lnTo>
                  <a:lnTo>
                    <a:pt x="2853563" y="1842058"/>
                  </a:lnTo>
                  <a:lnTo>
                    <a:pt x="2449639" y="1842058"/>
                  </a:lnTo>
                  <a:lnTo>
                    <a:pt x="2449639" y="1484363"/>
                  </a:lnTo>
                  <a:lnTo>
                    <a:pt x="2853563" y="1484363"/>
                  </a:lnTo>
                  <a:lnTo>
                    <a:pt x="2853563" y="1476768"/>
                  </a:lnTo>
                  <a:lnTo>
                    <a:pt x="2449639" y="1476768"/>
                  </a:lnTo>
                  <a:lnTo>
                    <a:pt x="2449639" y="1111351"/>
                  </a:lnTo>
                  <a:lnTo>
                    <a:pt x="2503119" y="1111351"/>
                  </a:lnTo>
                  <a:lnTo>
                    <a:pt x="2503119" y="1103757"/>
                  </a:lnTo>
                  <a:lnTo>
                    <a:pt x="2449639" y="1103757"/>
                  </a:lnTo>
                  <a:lnTo>
                    <a:pt x="2449639" y="745896"/>
                  </a:lnTo>
                  <a:lnTo>
                    <a:pt x="2853563" y="745896"/>
                  </a:lnTo>
                  <a:lnTo>
                    <a:pt x="2853563" y="943864"/>
                  </a:lnTo>
                  <a:lnTo>
                    <a:pt x="2861170" y="943864"/>
                  </a:lnTo>
                  <a:lnTo>
                    <a:pt x="2861170" y="745896"/>
                  </a:lnTo>
                  <a:lnTo>
                    <a:pt x="3257537" y="745896"/>
                  </a:lnTo>
                  <a:lnTo>
                    <a:pt x="3257537" y="943864"/>
                  </a:lnTo>
                  <a:lnTo>
                    <a:pt x="3265144" y="943864"/>
                  </a:lnTo>
                  <a:lnTo>
                    <a:pt x="3265144" y="745896"/>
                  </a:lnTo>
                  <a:lnTo>
                    <a:pt x="3668979" y="745896"/>
                  </a:lnTo>
                  <a:lnTo>
                    <a:pt x="3668979" y="943864"/>
                  </a:lnTo>
                  <a:lnTo>
                    <a:pt x="3676586" y="943864"/>
                  </a:lnTo>
                  <a:lnTo>
                    <a:pt x="3676586" y="745896"/>
                  </a:lnTo>
                  <a:lnTo>
                    <a:pt x="4068940" y="745896"/>
                  </a:lnTo>
                  <a:lnTo>
                    <a:pt x="4068940" y="738301"/>
                  </a:lnTo>
                  <a:lnTo>
                    <a:pt x="3676586" y="738301"/>
                  </a:lnTo>
                  <a:lnTo>
                    <a:pt x="3676586" y="373049"/>
                  </a:lnTo>
                  <a:lnTo>
                    <a:pt x="4068940" y="373049"/>
                  </a:lnTo>
                  <a:lnTo>
                    <a:pt x="4068940" y="365455"/>
                  </a:lnTo>
                  <a:lnTo>
                    <a:pt x="3676586" y="365455"/>
                  </a:lnTo>
                  <a:lnTo>
                    <a:pt x="3676586" y="7594"/>
                  </a:lnTo>
                  <a:lnTo>
                    <a:pt x="4068940" y="7594"/>
                  </a:lnTo>
                  <a:lnTo>
                    <a:pt x="4068940" y="0"/>
                  </a:lnTo>
                  <a:close/>
                </a:path>
                <a:path w="4080510" h="2576829">
                  <a:moveTo>
                    <a:pt x="4080306" y="3797"/>
                  </a:moveTo>
                  <a:lnTo>
                    <a:pt x="4072699" y="3797"/>
                  </a:lnTo>
                  <a:lnTo>
                    <a:pt x="4072699" y="2576525"/>
                  </a:lnTo>
                  <a:lnTo>
                    <a:pt x="4080306" y="2576525"/>
                  </a:lnTo>
                  <a:lnTo>
                    <a:pt x="4080306" y="379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494192" y="3043901"/>
              <a:ext cx="4107179" cy="2611120"/>
            </a:xfrm>
            <a:custGeom>
              <a:avLst/>
              <a:gdLst/>
              <a:ahLst/>
              <a:cxnLst/>
              <a:rect l="l" t="t" r="r" b="b"/>
              <a:pathLst>
                <a:path w="4107179" h="2611120">
                  <a:moveTo>
                    <a:pt x="30433" y="0"/>
                  </a:moveTo>
                  <a:lnTo>
                    <a:pt x="30433" y="2572724"/>
                  </a:lnTo>
                </a:path>
                <a:path w="4107179" h="2611120">
                  <a:moveTo>
                    <a:pt x="0" y="2580322"/>
                  </a:moveTo>
                  <a:lnTo>
                    <a:pt x="22788" y="2580322"/>
                  </a:lnTo>
                </a:path>
                <a:path w="4107179" h="2611120">
                  <a:moveTo>
                    <a:pt x="0" y="2215073"/>
                  </a:moveTo>
                  <a:lnTo>
                    <a:pt x="22788" y="2215073"/>
                  </a:lnTo>
                </a:path>
                <a:path w="4107179" h="2611120">
                  <a:moveTo>
                    <a:pt x="0" y="1842064"/>
                  </a:moveTo>
                  <a:lnTo>
                    <a:pt x="22788" y="1842064"/>
                  </a:lnTo>
                </a:path>
                <a:path w="4107179" h="2611120">
                  <a:moveTo>
                    <a:pt x="0" y="1476772"/>
                  </a:moveTo>
                  <a:lnTo>
                    <a:pt x="22788" y="1476772"/>
                  </a:lnTo>
                </a:path>
                <a:path w="4107179" h="2611120">
                  <a:moveTo>
                    <a:pt x="0" y="1103763"/>
                  </a:moveTo>
                  <a:lnTo>
                    <a:pt x="22788" y="1103763"/>
                  </a:lnTo>
                </a:path>
                <a:path w="4107179" h="2611120">
                  <a:moveTo>
                    <a:pt x="0" y="738300"/>
                  </a:moveTo>
                  <a:lnTo>
                    <a:pt x="22788" y="738300"/>
                  </a:lnTo>
                </a:path>
                <a:path w="4107179" h="2611120">
                  <a:moveTo>
                    <a:pt x="0" y="365463"/>
                  </a:moveTo>
                  <a:lnTo>
                    <a:pt x="22788" y="365463"/>
                  </a:lnTo>
                </a:path>
                <a:path w="4107179" h="2611120">
                  <a:moveTo>
                    <a:pt x="0" y="0"/>
                  </a:moveTo>
                  <a:lnTo>
                    <a:pt x="22788" y="0"/>
                  </a:lnTo>
                </a:path>
                <a:path w="4107179" h="2611120">
                  <a:moveTo>
                    <a:pt x="30433" y="2580322"/>
                  </a:moveTo>
                  <a:lnTo>
                    <a:pt x="4099376" y="2580322"/>
                  </a:lnTo>
                </a:path>
                <a:path w="4107179" h="2611120">
                  <a:moveTo>
                    <a:pt x="30433" y="2610909"/>
                  </a:moveTo>
                  <a:lnTo>
                    <a:pt x="30433" y="2587911"/>
                  </a:lnTo>
                </a:path>
                <a:path w="4107179" h="2611120">
                  <a:moveTo>
                    <a:pt x="441966" y="2610909"/>
                  </a:moveTo>
                  <a:lnTo>
                    <a:pt x="441966" y="2587911"/>
                  </a:lnTo>
                </a:path>
                <a:path w="4107179" h="2611120">
                  <a:moveTo>
                    <a:pt x="845682" y="2610909"/>
                  </a:moveTo>
                  <a:lnTo>
                    <a:pt x="845682" y="2587911"/>
                  </a:lnTo>
                </a:path>
                <a:path w="4107179" h="2611120">
                  <a:moveTo>
                    <a:pt x="1257214" y="2610909"/>
                  </a:moveTo>
                  <a:lnTo>
                    <a:pt x="1257214" y="2587911"/>
                  </a:lnTo>
                </a:path>
                <a:path w="4107179" h="2611120">
                  <a:moveTo>
                    <a:pt x="1661102" y="2610909"/>
                  </a:moveTo>
                  <a:lnTo>
                    <a:pt x="1661102" y="2587911"/>
                  </a:lnTo>
                </a:path>
                <a:path w="4107179" h="2611120">
                  <a:moveTo>
                    <a:pt x="2072635" y="2610909"/>
                  </a:moveTo>
                  <a:lnTo>
                    <a:pt x="2072635" y="2587911"/>
                  </a:lnTo>
                </a:path>
                <a:path w="4107179" h="2611120">
                  <a:moveTo>
                    <a:pt x="2476265" y="2610909"/>
                  </a:moveTo>
                  <a:lnTo>
                    <a:pt x="2476265" y="2587911"/>
                  </a:lnTo>
                </a:path>
                <a:path w="4107179" h="2611120">
                  <a:moveTo>
                    <a:pt x="2887798" y="2610909"/>
                  </a:moveTo>
                  <a:lnTo>
                    <a:pt x="2887798" y="2587911"/>
                  </a:lnTo>
                </a:path>
                <a:path w="4107179" h="2611120">
                  <a:moveTo>
                    <a:pt x="3291772" y="2610909"/>
                  </a:moveTo>
                  <a:lnTo>
                    <a:pt x="3291772" y="2587911"/>
                  </a:lnTo>
                </a:path>
                <a:path w="4107179" h="2611120">
                  <a:moveTo>
                    <a:pt x="3703219" y="2610909"/>
                  </a:moveTo>
                  <a:lnTo>
                    <a:pt x="3703219" y="2587911"/>
                  </a:lnTo>
                </a:path>
                <a:path w="4107179" h="2611120">
                  <a:moveTo>
                    <a:pt x="4106935" y="2610909"/>
                  </a:moveTo>
                  <a:lnTo>
                    <a:pt x="4106935" y="2587911"/>
                  </a:lnTo>
                </a:path>
              </a:pathLst>
            </a:custGeom>
            <a:ln w="76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932379" y="3489368"/>
              <a:ext cx="3665220" cy="411480"/>
            </a:xfrm>
            <a:custGeom>
              <a:avLst/>
              <a:gdLst/>
              <a:ahLst/>
              <a:cxnLst/>
              <a:rect l="l" t="t" r="r" b="b"/>
              <a:pathLst>
                <a:path w="3665220" h="411479">
                  <a:moveTo>
                    <a:pt x="0" y="410995"/>
                  </a:moveTo>
                  <a:lnTo>
                    <a:pt x="403630" y="334850"/>
                  </a:lnTo>
                </a:path>
                <a:path w="3665220" h="411479">
                  <a:moveTo>
                    <a:pt x="403630" y="334850"/>
                  </a:moveTo>
                  <a:lnTo>
                    <a:pt x="815162" y="266251"/>
                  </a:lnTo>
                </a:path>
                <a:path w="3665220" h="411479">
                  <a:moveTo>
                    <a:pt x="815162" y="266251"/>
                  </a:moveTo>
                  <a:lnTo>
                    <a:pt x="1219136" y="213086"/>
                  </a:lnTo>
                </a:path>
                <a:path w="3665220" h="411479">
                  <a:moveTo>
                    <a:pt x="1219136" y="213086"/>
                  </a:moveTo>
                  <a:lnTo>
                    <a:pt x="1630583" y="159665"/>
                  </a:lnTo>
                </a:path>
                <a:path w="3665220" h="411479">
                  <a:moveTo>
                    <a:pt x="1630583" y="159665"/>
                  </a:moveTo>
                  <a:lnTo>
                    <a:pt x="2034299" y="114132"/>
                  </a:lnTo>
                </a:path>
                <a:path w="3665220" h="411479">
                  <a:moveTo>
                    <a:pt x="2034299" y="114132"/>
                  </a:moveTo>
                  <a:lnTo>
                    <a:pt x="2445832" y="83519"/>
                  </a:lnTo>
                </a:path>
                <a:path w="3665220" h="411479">
                  <a:moveTo>
                    <a:pt x="2445832" y="83519"/>
                  </a:moveTo>
                  <a:lnTo>
                    <a:pt x="2849720" y="45532"/>
                  </a:lnTo>
                </a:path>
                <a:path w="3665220" h="411479">
                  <a:moveTo>
                    <a:pt x="2849720" y="45532"/>
                  </a:moveTo>
                  <a:lnTo>
                    <a:pt x="3261253" y="22809"/>
                  </a:lnTo>
                </a:path>
                <a:path w="3665220" h="411479">
                  <a:moveTo>
                    <a:pt x="3261253" y="22809"/>
                  </a:moveTo>
                  <a:lnTo>
                    <a:pt x="3664969" y="0"/>
                  </a:lnTo>
                </a:path>
              </a:pathLst>
            </a:custGeom>
            <a:ln w="22807">
              <a:solidFill>
                <a:srgbClr val="FF66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878865" y="3458755"/>
              <a:ext cx="99695" cy="99060"/>
            </a:xfrm>
            <a:custGeom>
              <a:avLst/>
              <a:gdLst/>
              <a:ahLst/>
              <a:cxnLst/>
              <a:rect l="l" t="t" r="r" b="b"/>
              <a:pathLst>
                <a:path w="99694" h="99060">
                  <a:moveTo>
                    <a:pt x="99125" y="0"/>
                  </a:moveTo>
                  <a:lnTo>
                    <a:pt x="0" y="0"/>
                  </a:lnTo>
                  <a:lnTo>
                    <a:pt x="0" y="98954"/>
                  </a:lnTo>
                  <a:lnTo>
                    <a:pt x="99125" y="98954"/>
                  </a:lnTo>
                  <a:lnTo>
                    <a:pt x="99125" y="0"/>
                  </a:lnTo>
                  <a:close/>
                </a:path>
              </a:pathLst>
            </a:custGeom>
            <a:solidFill>
              <a:srgbClr val="0066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878865" y="3458755"/>
              <a:ext cx="99695" cy="99060"/>
            </a:xfrm>
            <a:custGeom>
              <a:avLst/>
              <a:gdLst/>
              <a:ahLst/>
              <a:cxnLst/>
              <a:rect l="l" t="t" r="r" b="b"/>
              <a:pathLst>
                <a:path w="99694" h="99060">
                  <a:moveTo>
                    <a:pt x="0" y="98954"/>
                  </a:moveTo>
                  <a:lnTo>
                    <a:pt x="99125" y="98954"/>
                  </a:lnTo>
                  <a:lnTo>
                    <a:pt x="99125" y="0"/>
                  </a:lnTo>
                  <a:lnTo>
                    <a:pt x="0" y="0"/>
                  </a:lnTo>
                  <a:lnTo>
                    <a:pt x="0" y="98954"/>
                  </a:lnTo>
                  <a:close/>
                </a:path>
              </a:pathLst>
            </a:custGeom>
            <a:ln w="7602">
              <a:solidFill>
                <a:srgbClr val="0066C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71284" y="3839368"/>
              <a:ext cx="129576" cy="129366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75172" y="3763223"/>
              <a:ext cx="129576" cy="129537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86705" y="3694880"/>
              <a:ext cx="129576" cy="129366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90421" y="3641459"/>
              <a:ext cx="129490" cy="129366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01954" y="3588294"/>
              <a:ext cx="129490" cy="129366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05842" y="3542504"/>
              <a:ext cx="129576" cy="129366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17375" y="3512149"/>
              <a:ext cx="129490" cy="129366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721005" y="3474162"/>
              <a:ext cx="129576" cy="129366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32538" y="3451181"/>
              <a:ext cx="129576" cy="129366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536512" y="3428372"/>
              <a:ext cx="129490" cy="129366"/>
            </a:xfrm>
            <a:prstGeom prst="rect">
              <a:avLst/>
            </a:prstGeom>
          </p:spPr>
        </p:pic>
      </p:grpSp>
      <p:sp>
        <p:nvSpPr>
          <p:cNvPr id="23" name="object 23" descr=""/>
          <p:cNvSpPr txBox="1"/>
          <p:nvPr/>
        </p:nvSpPr>
        <p:spPr>
          <a:xfrm>
            <a:off x="2557108" y="2707737"/>
            <a:ext cx="1537970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900" spc="-25" b="1">
                <a:latin typeface="Arial"/>
                <a:cs typeface="Arial"/>
              </a:rPr>
              <a:t>Comparison</a:t>
            </a:r>
            <a:r>
              <a:rPr dirty="0" sz="900" spc="-3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of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NPV</a:t>
            </a:r>
            <a:r>
              <a:rPr dirty="0" sz="900" spc="-7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of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spc="-20" b="1">
                <a:latin typeface="Arial"/>
                <a:cs typeface="Arial"/>
              </a:rPr>
              <a:t>Costs</a:t>
            </a:r>
            <a:endParaRPr sz="900">
              <a:latin typeface="Arial"/>
              <a:cs typeface="Arial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1048438" y="4443190"/>
            <a:ext cx="405765" cy="123888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700" spc="-10" b="1">
                <a:latin typeface="Arial"/>
                <a:cs typeface="Arial"/>
              </a:rPr>
              <a:t>6.00E+05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25"/>
              </a:spcBef>
            </a:pP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dirty="0" sz="700" spc="-10" b="1">
                <a:latin typeface="Arial"/>
                <a:cs typeface="Arial"/>
              </a:rPr>
              <a:t>4.00E+05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84"/>
              </a:spcBef>
            </a:pP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dirty="0" sz="700" spc="-10" b="1">
                <a:latin typeface="Arial"/>
                <a:cs typeface="Arial"/>
              </a:rPr>
              <a:t>2.00E+05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30"/>
              </a:spcBef>
            </a:pP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dirty="0" sz="700" spc="-10" b="1">
                <a:latin typeface="Arial"/>
                <a:cs typeface="Arial"/>
              </a:rPr>
              <a:t>0.00E+00</a:t>
            </a:r>
            <a:endParaRPr sz="700">
              <a:latin typeface="Arial"/>
              <a:cs typeface="Arial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1048438" y="4070181"/>
            <a:ext cx="405765" cy="135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700" spc="-10" b="1">
                <a:latin typeface="Arial"/>
                <a:cs typeface="Arial"/>
              </a:rPr>
              <a:t>8.00E+05</a:t>
            </a:r>
            <a:endParaRPr sz="700">
              <a:latin typeface="Arial"/>
              <a:cs typeface="Arial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1048438" y="2966674"/>
            <a:ext cx="405765" cy="87376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700" spc="-10" b="1">
                <a:latin typeface="Arial"/>
                <a:cs typeface="Arial"/>
              </a:rPr>
              <a:t>1.40E+06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25"/>
              </a:spcBef>
            </a:pP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dirty="0" sz="700" spc="-10" b="1">
                <a:latin typeface="Arial"/>
                <a:cs typeface="Arial"/>
              </a:rPr>
              <a:t>1.20E+06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84"/>
              </a:spcBef>
            </a:pP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dirty="0" sz="700" spc="-10" b="1">
                <a:latin typeface="Arial"/>
                <a:cs typeface="Arial"/>
              </a:rPr>
              <a:t>1.00E+06</a:t>
            </a:r>
            <a:endParaRPr sz="700">
              <a:latin typeface="Arial"/>
              <a:cs typeface="Arial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1497998" y="5691484"/>
            <a:ext cx="64135" cy="135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700" spc="-50" b="1">
                <a:latin typeface="Arial"/>
                <a:cs typeface="Arial"/>
              </a:rPr>
              <a:t>0</a:t>
            </a:r>
            <a:endParaRPr sz="700">
              <a:latin typeface="Arial"/>
              <a:cs typeface="Arial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1909530" y="5691484"/>
            <a:ext cx="64135" cy="135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700" spc="-50" b="1">
                <a:latin typeface="Arial"/>
                <a:cs typeface="Arial"/>
              </a:rPr>
              <a:t>1</a:t>
            </a:r>
            <a:endParaRPr sz="700">
              <a:latin typeface="Arial"/>
              <a:cs typeface="Arial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2313246" y="5691484"/>
            <a:ext cx="64135" cy="135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700" spc="-50" b="1">
                <a:latin typeface="Arial"/>
                <a:cs typeface="Arial"/>
              </a:rPr>
              <a:t>2</a:t>
            </a:r>
            <a:endParaRPr sz="700">
              <a:latin typeface="Arial"/>
              <a:cs typeface="Arial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2724779" y="5691484"/>
            <a:ext cx="64135" cy="135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700" spc="-50" b="1">
                <a:latin typeface="Arial"/>
                <a:cs typeface="Arial"/>
              </a:rPr>
              <a:t>3</a:t>
            </a:r>
            <a:endParaRPr sz="700">
              <a:latin typeface="Arial"/>
              <a:cs typeface="Arial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3128667" y="5691484"/>
            <a:ext cx="64135" cy="135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700" spc="-50" b="1">
                <a:latin typeface="Arial"/>
                <a:cs typeface="Arial"/>
              </a:rPr>
              <a:t>4</a:t>
            </a:r>
            <a:endParaRPr sz="700">
              <a:latin typeface="Arial"/>
              <a:cs typeface="Arial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3943830" y="5691484"/>
            <a:ext cx="64135" cy="135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700" spc="-50" b="1">
                <a:latin typeface="Arial"/>
                <a:cs typeface="Arial"/>
              </a:rPr>
              <a:t>6</a:t>
            </a:r>
            <a:endParaRPr sz="700">
              <a:latin typeface="Arial"/>
              <a:cs typeface="Arial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4355363" y="5691484"/>
            <a:ext cx="64135" cy="135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700" spc="-50" b="1">
                <a:latin typeface="Arial"/>
                <a:cs typeface="Arial"/>
              </a:rPr>
              <a:t>7</a:t>
            </a:r>
            <a:endParaRPr sz="700">
              <a:latin typeface="Arial"/>
              <a:cs typeface="Arial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4759337" y="5691484"/>
            <a:ext cx="64135" cy="135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700" spc="-50" b="1">
                <a:latin typeface="Arial"/>
                <a:cs typeface="Arial"/>
              </a:rPr>
              <a:t>8</a:t>
            </a:r>
            <a:endParaRPr sz="700">
              <a:latin typeface="Arial"/>
              <a:cs typeface="Arial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5170783" y="5691484"/>
            <a:ext cx="64135" cy="135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700" spc="-50" b="1">
                <a:latin typeface="Arial"/>
                <a:cs typeface="Arial"/>
              </a:rPr>
              <a:t>9</a:t>
            </a:r>
            <a:endParaRPr sz="700">
              <a:latin typeface="Arial"/>
              <a:cs typeface="Arial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5544092" y="5691484"/>
            <a:ext cx="119380" cy="135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700" spc="-25" b="1">
                <a:latin typeface="Arial"/>
                <a:cs typeface="Arial"/>
              </a:rPr>
              <a:t>10</a:t>
            </a:r>
            <a:endParaRPr sz="700">
              <a:latin typeface="Arial"/>
              <a:cs typeface="Arial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3433430" y="5633595"/>
            <a:ext cx="261620" cy="360680"/>
          </a:xfrm>
          <a:prstGeom prst="rect">
            <a:avLst/>
          </a:prstGeom>
        </p:spPr>
        <p:txBody>
          <a:bodyPr wrap="square" lIns="0" tIns="73025" rIns="0" bIns="0" rtlCol="0" vert="horz">
            <a:spAutoFit/>
          </a:bodyPr>
          <a:lstStyle/>
          <a:p>
            <a:pPr algn="ctr" marL="3175">
              <a:lnSpc>
                <a:spcPct val="100000"/>
              </a:lnSpc>
              <a:spcBef>
                <a:spcPts val="575"/>
              </a:spcBef>
            </a:pPr>
            <a:r>
              <a:rPr dirty="0" sz="700" spc="-50" b="1">
                <a:latin typeface="Arial"/>
                <a:cs typeface="Arial"/>
              </a:rPr>
              <a:t>5</a:t>
            </a:r>
            <a:endParaRPr sz="700">
              <a:latin typeface="Arial"/>
              <a:cs typeface="Arial"/>
            </a:endParaRPr>
          </a:p>
          <a:p>
            <a:pPr algn="ctr" marR="5080">
              <a:lnSpc>
                <a:spcPct val="100000"/>
              </a:lnSpc>
              <a:spcBef>
                <a:spcPts val="480"/>
              </a:spcBef>
            </a:pPr>
            <a:r>
              <a:rPr dirty="0" sz="700" spc="-10" b="1">
                <a:latin typeface="Arial"/>
                <a:cs typeface="Arial"/>
              </a:rPr>
              <a:t>Years</a:t>
            </a:r>
            <a:endParaRPr sz="700">
              <a:latin typeface="Arial"/>
              <a:cs typeface="Arial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884193" y="4020980"/>
            <a:ext cx="128270" cy="600075"/>
          </a:xfrm>
          <a:prstGeom prst="rect">
            <a:avLst/>
          </a:prstGeom>
        </p:spPr>
        <p:txBody>
          <a:bodyPr wrap="square" lIns="0" tIns="6350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700" b="1">
                <a:latin typeface="Arial"/>
                <a:cs typeface="Arial"/>
              </a:rPr>
              <a:t>NPV of</a:t>
            </a:r>
            <a:r>
              <a:rPr dirty="0" sz="700" spc="5" b="1">
                <a:latin typeface="Arial"/>
                <a:cs typeface="Arial"/>
              </a:rPr>
              <a:t> </a:t>
            </a:r>
            <a:r>
              <a:rPr dirty="0" sz="700" spc="-10" b="1">
                <a:latin typeface="Arial"/>
                <a:cs typeface="Arial"/>
              </a:rPr>
              <a:t>Costs</a:t>
            </a:r>
            <a:endParaRPr sz="700">
              <a:latin typeface="Arial"/>
              <a:cs typeface="Arial"/>
            </a:endParaRPr>
          </a:p>
        </p:txBody>
      </p:sp>
      <p:grpSp>
        <p:nvGrpSpPr>
          <p:cNvPr id="39" name="object 39" descr=""/>
          <p:cNvGrpSpPr/>
          <p:nvPr/>
        </p:nvGrpSpPr>
        <p:grpSpPr>
          <a:xfrm>
            <a:off x="4023941" y="3980099"/>
            <a:ext cx="1478280" cy="312420"/>
            <a:chOff x="4023941" y="3980099"/>
            <a:chExt cx="1478280" cy="312420"/>
          </a:xfrm>
        </p:grpSpPr>
        <p:sp>
          <p:nvSpPr>
            <p:cNvPr id="40" name="object 40" descr=""/>
            <p:cNvSpPr/>
            <p:nvPr/>
          </p:nvSpPr>
          <p:spPr>
            <a:xfrm>
              <a:off x="4027751" y="3983909"/>
              <a:ext cx="1470660" cy="304800"/>
            </a:xfrm>
            <a:custGeom>
              <a:avLst/>
              <a:gdLst/>
              <a:ahLst/>
              <a:cxnLst/>
              <a:rect l="l" t="t" r="r" b="b"/>
              <a:pathLst>
                <a:path w="1470660" h="304800">
                  <a:moveTo>
                    <a:pt x="0" y="304469"/>
                  </a:moveTo>
                  <a:lnTo>
                    <a:pt x="1470643" y="304469"/>
                  </a:lnTo>
                  <a:lnTo>
                    <a:pt x="1470643" y="0"/>
                  </a:lnTo>
                  <a:lnTo>
                    <a:pt x="0" y="0"/>
                  </a:lnTo>
                  <a:lnTo>
                    <a:pt x="0" y="304469"/>
                  </a:lnTo>
                  <a:close/>
                </a:path>
              </a:pathLst>
            </a:custGeom>
            <a:ln w="75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4142166" y="4037345"/>
              <a:ext cx="53340" cy="53975"/>
            </a:xfrm>
            <a:custGeom>
              <a:avLst/>
              <a:gdLst/>
              <a:ahLst/>
              <a:cxnLst/>
              <a:rect l="l" t="t" r="r" b="b"/>
              <a:pathLst>
                <a:path w="53339" h="53975">
                  <a:moveTo>
                    <a:pt x="53263" y="0"/>
                  </a:moveTo>
                  <a:lnTo>
                    <a:pt x="0" y="0"/>
                  </a:lnTo>
                  <a:lnTo>
                    <a:pt x="0" y="53382"/>
                  </a:lnTo>
                  <a:lnTo>
                    <a:pt x="53263" y="53382"/>
                  </a:lnTo>
                  <a:lnTo>
                    <a:pt x="53263" y="0"/>
                  </a:lnTo>
                  <a:close/>
                </a:path>
              </a:pathLst>
            </a:custGeom>
            <a:solidFill>
              <a:srgbClr val="0066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4142166" y="4037345"/>
              <a:ext cx="53340" cy="53975"/>
            </a:xfrm>
            <a:custGeom>
              <a:avLst/>
              <a:gdLst/>
              <a:ahLst/>
              <a:cxnLst/>
              <a:rect l="l" t="t" r="r" b="b"/>
              <a:pathLst>
                <a:path w="53339" h="53975">
                  <a:moveTo>
                    <a:pt x="0" y="53382"/>
                  </a:moveTo>
                  <a:lnTo>
                    <a:pt x="53263" y="53382"/>
                  </a:lnTo>
                  <a:lnTo>
                    <a:pt x="53263" y="0"/>
                  </a:lnTo>
                  <a:lnTo>
                    <a:pt x="0" y="0"/>
                  </a:lnTo>
                  <a:lnTo>
                    <a:pt x="0" y="53382"/>
                  </a:lnTo>
                  <a:close/>
                </a:path>
              </a:pathLst>
            </a:custGeom>
            <a:ln w="7602">
              <a:solidFill>
                <a:srgbClr val="0066C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3" name="object 4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065804" y="4181850"/>
              <a:ext cx="213454" cy="68570"/>
            </a:xfrm>
            <a:prstGeom prst="rect">
              <a:avLst/>
            </a:prstGeom>
          </p:spPr>
        </p:pic>
      </p:grpSp>
      <p:sp>
        <p:nvSpPr>
          <p:cNvPr id="44" name="object 44" descr=""/>
          <p:cNvSpPr txBox="1"/>
          <p:nvPr/>
        </p:nvSpPr>
        <p:spPr>
          <a:xfrm>
            <a:off x="4302107" y="3951727"/>
            <a:ext cx="1181100" cy="330200"/>
          </a:xfrm>
          <a:prstGeom prst="rect">
            <a:avLst/>
          </a:prstGeom>
        </p:spPr>
        <p:txBody>
          <a:bodyPr wrap="square" lIns="0" tIns="5715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50"/>
              </a:spcBef>
            </a:pPr>
            <a:r>
              <a:rPr dirty="0" sz="700">
                <a:latin typeface="Arial MT"/>
                <a:cs typeface="Arial MT"/>
              </a:rPr>
              <a:t>Do</a:t>
            </a:r>
            <a:r>
              <a:rPr dirty="0" sz="700" spc="45">
                <a:latin typeface="Arial MT"/>
                <a:cs typeface="Arial MT"/>
              </a:rPr>
              <a:t> </a:t>
            </a:r>
            <a:r>
              <a:rPr dirty="0" sz="700" spc="-10">
                <a:latin typeface="Arial MT"/>
                <a:cs typeface="Arial MT"/>
              </a:rPr>
              <a:t>Nothing</a:t>
            </a:r>
            <a:endParaRPr sz="7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60"/>
              </a:spcBef>
            </a:pPr>
            <a:r>
              <a:rPr dirty="0" sz="700">
                <a:latin typeface="Arial MT"/>
                <a:cs typeface="Arial MT"/>
              </a:rPr>
              <a:t>Intervention</a:t>
            </a:r>
            <a:r>
              <a:rPr dirty="0" sz="700" spc="45">
                <a:latin typeface="Arial MT"/>
                <a:cs typeface="Arial MT"/>
              </a:rPr>
              <a:t> </a:t>
            </a:r>
            <a:r>
              <a:rPr dirty="0" sz="700">
                <a:latin typeface="Arial MT"/>
                <a:cs typeface="Arial MT"/>
              </a:rPr>
              <a:t>-</a:t>
            </a:r>
            <a:r>
              <a:rPr dirty="0" sz="700" spc="35">
                <a:latin typeface="Arial MT"/>
                <a:cs typeface="Arial MT"/>
              </a:rPr>
              <a:t> </a:t>
            </a:r>
            <a:r>
              <a:rPr dirty="0" sz="700">
                <a:latin typeface="Arial MT"/>
                <a:cs typeface="Arial MT"/>
              </a:rPr>
              <a:t>NPV</a:t>
            </a:r>
            <a:r>
              <a:rPr dirty="0" sz="700" spc="-50">
                <a:latin typeface="Arial MT"/>
                <a:cs typeface="Arial MT"/>
              </a:rPr>
              <a:t> </a:t>
            </a:r>
            <a:r>
              <a:rPr dirty="0" sz="700">
                <a:latin typeface="Arial MT"/>
                <a:cs typeface="Arial MT"/>
              </a:rPr>
              <a:t>June</a:t>
            </a:r>
            <a:r>
              <a:rPr dirty="0" sz="700" spc="50">
                <a:latin typeface="Arial MT"/>
                <a:cs typeface="Arial MT"/>
              </a:rPr>
              <a:t> </a:t>
            </a:r>
            <a:r>
              <a:rPr dirty="0" sz="700" spc="-20">
                <a:latin typeface="Arial MT"/>
                <a:cs typeface="Arial MT"/>
              </a:rPr>
              <a:t>30th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45" name="object 45" descr=""/>
          <p:cNvSpPr/>
          <p:nvPr/>
        </p:nvSpPr>
        <p:spPr>
          <a:xfrm>
            <a:off x="682569" y="2636732"/>
            <a:ext cx="5204460" cy="3554729"/>
          </a:xfrm>
          <a:custGeom>
            <a:avLst/>
            <a:gdLst/>
            <a:ahLst/>
            <a:cxnLst/>
            <a:rect l="l" t="t" r="r" b="b"/>
            <a:pathLst>
              <a:path w="5204460" h="3554729">
                <a:moveTo>
                  <a:pt x="0" y="3554647"/>
                </a:moveTo>
                <a:lnTo>
                  <a:pt x="5204330" y="3554647"/>
                </a:lnTo>
                <a:lnTo>
                  <a:pt x="5204330" y="0"/>
                </a:lnTo>
                <a:lnTo>
                  <a:pt x="0" y="0"/>
                </a:lnTo>
                <a:lnTo>
                  <a:pt x="0" y="3554647"/>
                </a:lnTo>
                <a:close/>
              </a:path>
            </a:pathLst>
          </a:custGeom>
          <a:ln w="76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46" name="object 46" descr=""/>
          <p:cNvGraphicFramePr>
            <a:graphicFrameLocks noGrp="1"/>
          </p:cNvGraphicFramePr>
          <p:nvPr/>
        </p:nvGraphicFramePr>
        <p:xfrm>
          <a:off x="6425715" y="2636827"/>
          <a:ext cx="2178050" cy="29686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94080"/>
                <a:gridCol w="1192530"/>
              </a:tblGrid>
              <a:tr h="257175">
                <a:tc gridSpan="2">
                  <a:txBody>
                    <a:bodyPr/>
                    <a:lstStyle/>
                    <a:p>
                      <a:pPr marL="90678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1250" b="1">
                          <a:latin typeface="Arial"/>
                          <a:cs typeface="Arial"/>
                        </a:rPr>
                        <a:t>NPV</a:t>
                      </a:r>
                      <a:r>
                        <a:rPr dirty="0" sz="1250" spc="2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50" spc="-10" b="1">
                          <a:latin typeface="Arial"/>
                          <a:cs typeface="Arial"/>
                        </a:rPr>
                        <a:t>[US$]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B="0" marT="9525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45745">
                <a:tc>
                  <a:txBody>
                    <a:bodyPr/>
                    <a:lstStyle/>
                    <a:p>
                      <a:pPr marL="11430">
                        <a:lnSpc>
                          <a:spcPts val="1475"/>
                        </a:lnSpc>
                      </a:pPr>
                      <a:r>
                        <a:rPr dirty="0" sz="1250" b="1">
                          <a:latin typeface="Arial"/>
                          <a:cs typeface="Arial"/>
                        </a:rPr>
                        <a:t>Do</a:t>
                      </a:r>
                      <a:r>
                        <a:rPr dirty="0" sz="1250" spc="2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50" spc="-10" b="1">
                          <a:latin typeface="Arial"/>
                          <a:cs typeface="Arial"/>
                        </a:rPr>
                        <a:t>Nothing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3815">
                        <a:lnSpc>
                          <a:spcPts val="1490"/>
                        </a:lnSpc>
                      </a:pPr>
                      <a:r>
                        <a:rPr dirty="0" sz="1250">
                          <a:latin typeface="Arial MT"/>
                          <a:cs typeface="Arial MT"/>
                        </a:rPr>
                        <a:t>$</a:t>
                      </a:r>
                      <a:r>
                        <a:rPr dirty="0" sz="1250" spc="35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50" spc="-10">
                          <a:latin typeface="Arial MT"/>
                          <a:cs typeface="Arial MT"/>
                        </a:rPr>
                        <a:t>1,145,507.80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5745">
                <a:tc>
                  <a:txBody>
                    <a:bodyPr/>
                    <a:lstStyle/>
                    <a:p>
                      <a:pPr marL="11430">
                        <a:lnSpc>
                          <a:spcPts val="1470"/>
                        </a:lnSpc>
                      </a:pPr>
                      <a:r>
                        <a:rPr dirty="0" sz="1250" b="1">
                          <a:latin typeface="Arial"/>
                          <a:cs typeface="Arial"/>
                        </a:rPr>
                        <a:t>Years</a:t>
                      </a:r>
                      <a:r>
                        <a:rPr dirty="0" sz="1250" spc="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50" spc="-50" b="1">
                          <a:latin typeface="Arial"/>
                          <a:cs typeface="Arial"/>
                        </a:rPr>
                        <a:t>1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5085">
                        <a:lnSpc>
                          <a:spcPts val="1485"/>
                        </a:lnSpc>
                        <a:tabLst>
                          <a:tab pos="358775" algn="l"/>
                        </a:tabLst>
                      </a:pPr>
                      <a:r>
                        <a:rPr dirty="0" sz="1250" spc="-50">
                          <a:latin typeface="Arial MT"/>
                          <a:cs typeface="Arial MT"/>
                        </a:rPr>
                        <a:t>$</a:t>
                      </a:r>
                      <a:r>
                        <a:rPr dirty="0" sz="1250">
                          <a:latin typeface="Arial MT"/>
                          <a:cs typeface="Arial MT"/>
                        </a:rPr>
                        <a:t>	</a:t>
                      </a:r>
                      <a:r>
                        <a:rPr dirty="0" sz="1250" spc="-10">
                          <a:latin typeface="Arial MT"/>
                          <a:cs typeface="Arial MT"/>
                        </a:rPr>
                        <a:t>932,723.49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6379">
                <a:tc>
                  <a:txBody>
                    <a:bodyPr/>
                    <a:lstStyle/>
                    <a:p>
                      <a:pPr marL="11430">
                        <a:lnSpc>
                          <a:spcPts val="1470"/>
                        </a:lnSpc>
                      </a:pPr>
                      <a:r>
                        <a:rPr dirty="0" sz="1250" b="1">
                          <a:latin typeface="Arial"/>
                          <a:cs typeface="Arial"/>
                        </a:rPr>
                        <a:t>Years</a:t>
                      </a:r>
                      <a:r>
                        <a:rPr dirty="0" sz="1250" spc="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50" spc="-50" b="1">
                          <a:latin typeface="Arial"/>
                          <a:cs typeface="Arial"/>
                        </a:rPr>
                        <a:t>2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3815">
                        <a:lnSpc>
                          <a:spcPts val="1485"/>
                        </a:lnSpc>
                        <a:tabLst>
                          <a:tab pos="356870" algn="l"/>
                        </a:tabLst>
                      </a:pPr>
                      <a:r>
                        <a:rPr dirty="0" sz="1250" spc="-50">
                          <a:latin typeface="Arial MT"/>
                          <a:cs typeface="Arial MT"/>
                        </a:rPr>
                        <a:t>$</a:t>
                      </a:r>
                      <a:r>
                        <a:rPr dirty="0" sz="1250">
                          <a:latin typeface="Arial MT"/>
                          <a:cs typeface="Arial MT"/>
                        </a:rPr>
                        <a:t>	</a:t>
                      </a:r>
                      <a:r>
                        <a:rPr dirty="0" sz="1250" spc="-10">
                          <a:latin typeface="Arial MT"/>
                          <a:cs typeface="Arial MT"/>
                        </a:rPr>
                        <a:t>974,231.94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11430">
                        <a:lnSpc>
                          <a:spcPts val="1470"/>
                        </a:lnSpc>
                      </a:pPr>
                      <a:r>
                        <a:rPr dirty="0" sz="1250" b="1">
                          <a:latin typeface="Arial"/>
                          <a:cs typeface="Arial"/>
                        </a:rPr>
                        <a:t>Years</a:t>
                      </a:r>
                      <a:r>
                        <a:rPr dirty="0" sz="1250" spc="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50" spc="-50" b="1">
                          <a:latin typeface="Arial"/>
                          <a:cs typeface="Arial"/>
                        </a:rPr>
                        <a:t>3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3815">
                        <a:lnSpc>
                          <a:spcPts val="1485"/>
                        </a:lnSpc>
                      </a:pPr>
                      <a:r>
                        <a:rPr dirty="0" sz="1250">
                          <a:latin typeface="Arial MT"/>
                          <a:cs typeface="Arial MT"/>
                        </a:rPr>
                        <a:t>$</a:t>
                      </a:r>
                      <a:r>
                        <a:rPr dirty="0" sz="1250" spc="35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50" spc="-10">
                          <a:latin typeface="Arial MT"/>
                          <a:cs typeface="Arial MT"/>
                        </a:rPr>
                        <a:t>1,010,493.07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5745">
                <a:tc>
                  <a:txBody>
                    <a:bodyPr/>
                    <a:lstStyle/>
                    <a:p>
                      <a:pPr marL="11430">
                        <a:lnSpc>
                          <a:spcPts val="1470"/>
                        </a:lnSpc>
                      </a:pPr>
                      <a:r>
                        <a:rPr dirty="0" sz="1250" b="1">
                          <a:latin typeface="Arial"/>
                          <a:cs typeface="Arial"/>
                        </a:rPr>
                        <a:t>Years</a:t>
                      </a:r>
                      <a:r>
                        <a:rPr dirty="0" sz="1250" spc="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50" spc="-50" b="1">
                          <a:latin typeface="Arial"/>
                          <a:cs typeface="Arial"/>
                        </a:rPr>
                        <a:t>4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3815">
                        <a:lnSpc>
                          <a:spcPts val="1485"/>
                        </a:lnSpc>
                      </a:pPr>
                      <a:r>
                        <a:rPr dirty="0" sz="1250">
                          <a:latin typeface="Arial MT"/>
                          <a:cs typeface="Arial MT"/>
                        </a:rPr>
                        <a:t>$</a:t>
                      </a:r>
                      <a:r>
                        <a:rPr dirty="0" sz="1250" spc="35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50" spc="-10">
                          <a:latin typeface="Arial MT"/>
                          <a:cs typeface="Arial MT"/>
                        </a:rPr>
                        <a:t>1,041,934.11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6379">
                <a:tc>
                  <a:txBody>
                    <a:bodyPr/>
                    <a:lstStyle/>
                    <a:p>
                      <a:pPr marL="11430">
                        <a:lnSpc>
                          <a:spcPts val="1475"/>
                        </a:lnSpc>
                      </a:pPr>
                      <a:r>
                        <a:rPr dirty="0" sz="1250" b="1">
                          <a:latin typeface="Arial"/>
                          <a:cs typeface="Arial"/>
                        </a:rPr>
                        <a:t>Years</a:t>
                      </a:r>
                      <a:r>
                        <a:rPr dirty="0" sz="1250" spc="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50" spc="-50" b="1">
                          <a:latin typeface="Arial"/>
                          <a:cs typeface="Arial"/>
                        </a:rPr>
                        <a:t>5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3815">
                        <a:lnSpc>
                          <a:spcPts val="1490"/>
                        </a:lnSpc>
                      </a:pPr>
                      <a:r>
                        <a:rPr dirty="0" sz="1250">
                          <a:latin typeface="Arial MT"/>
                          <a:cs typeface="Arial MT"/>
                        </a:rPr>
                        <a:t>$</a:t>
                      </a:r>
                      <a:r>
                        <a:rPr dirty="0" sz="1250" spc="35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50" spc="-10">
                          <a:latin typeface="Arial MT"/>
                          <a:cs typeface="Arial MT"/>
                        </a:rPr>
                        <a:t>1,069,108.40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5745">
                <a:tc>
                  <a:txBody>
                    <a:bodyPr/>
                    <a:lstStyle/>
                    <a:p>
                      <a:pPr marL="11430">
                        <a:lnSpc>
                          <a:spcPts val="1470"/>
                        </a:lnSpc>
                      </a:pPr>
                      <a:r>
                        <a:rPr dirty="0" sz="1250" b="1">
                          <a:latin typeface="Arial"/>
                          <a:cs typeface="Arial"/>
                        </a:rPr>
                        <a:t>Years</a:t>
                      </a:r>
                      <a:r>
                        <a:rPr dirty="0" sz="1250" spc="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50" spc="-50" b="1">
                          <a:latin typeface="Arial"/>
                          <a:cs typeface="Arial"/>
                        </a:rPr>
                        <a:t>6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3815">
                        <a:lnSpc>
                          <a:spcPts val="1485"/>
                        </a:lnSpc>
                      </a:pPr>
                      <a:r>
                        <a:rPr dirty="0" sz="1250">
                          <a:latin typeface="Arial MT"/>
                          <a:cs typeface="Arial MT"/>
                        </a:rPr>
                        <a:t>$</a:t>
                      </a:r>
                      <a:r>
                        <a:rPr dirty="0" sz="1250" spc="35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50" spc="-10">
                          <a:latin typeface="Arial MT"/>
                          <a:cs typeface="Arial MT"/>
                        </a:rPr>
                        <a:t>1,092,357.85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6379">
                <a:tc>
                  <a:txBody>
                    <a:bodyPr/>
                    <a:lstStyle/>
                    <a:p>
                      <a:pPr marL="11430">
                        <a:lnSpc>
                          <a:spcPts val="1470"/>
                        </a:lnSpc>
                      </a:pPr>
                      <a:r>
                        <a:rPr dirty="0" sz="1250" b="1">
                          <a:latin typeface="Arial"/>
                          <a:cs typeface="Arial"/>
                        </a:rPr>
                        <a:t>Years</a:t>
                      </a:r>
                      <a:r>
                        <a:rPr dirty="0" sz="1250" spc="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50" spc="-50" b="1">
                          <a:latin typeface="Arial"/>
                          <a:cs typeface="Arial"/>
                        </a:rPr>
                        <a:t>7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3815">
                        <a:lnSpc>
                          <a:spcPts val="1485"/>
                        </a:lnSpc>
                      </a:pPr>
                      <a:r>
                        <a:rPr dirty="0" sz="1250">
                          <a:latin typeface="Arial MT"/>
                          <a:cs typeface="Arial MT"/>
                        </a:rPr>
                        <a:t>$</a:t>
                      </a:r>
                      <a:r>
                        <a:rPr dirty="0" sz="1250" spc="35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50" spc="-10">
                          <a:latin typeface="Arial MT"/>
                          <a:cs typeface="Arial MT"/>
                        </a:rPr>
                        <a:t>1,112,422.06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5745">
                <a:tc>
                  <a:txBody>
                    <a:bodyPr/>
                    <a:lstStyle/>
                    <a:p>
                      <a:pPr marL="11430">
                        <a:lnSpc>
                          <a:spcPts val="1470"/>
                        </a:lnSpc>
                      </a:pPr>
                      <a:r>
                        <a:rPr dirty="0" sz="1250" b="1">
                          <a:latin typeface="Arial"/>
                          <a:cs typeface="Arial"/>
                        </a:rPr>
                        <a:t>Years</a:t>
                      </a:r>
                      <a:r>
                        <a:rPr dirty="0" sz="1250" spc="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50" spc="-50" b="1">
                          <a:latin typeface="Arial"/>
                          <a:cs typeface="Arial"/>
                        </a:rPr>
                        <a:t>8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3815">
                        <a:lnSpc>
                          <a:spcPts val="1485"/>
                        </a:lnSpc>
                      </a:pPr>
                      <a:r>
                        <a:rPr dirty="0" sz="1250">
                          <a:latin typeface="Arial MT"/>
                          <a:cs typeface="Arial MT"/>
                        </a:rPr>
                        <a:t>$</a:t>
                      </a:r>
                      <a:r>
                        <a:rPr dirty="0" sz="1250" spc="35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50" spc="-10">
                          <a:latin typeface="Arial MT"/>
                          <a:cs typeface="Arial MT"/>
                        </a:rPr>
                        <a:t>1,129,549.39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5745">
                <a:tc>
                  <a:txBody>
                    <a:bodyPr/>
                    <a:lstStyle/>
                    <a:p>
                      <a:pPr marL="11430">
                        <a:lnSpc>
                          <a:spcPts val="1470"/>
                        </a:lnSpc>
                      </a:pPr>
                      <a:r>
                        <a:rPr dirty="0" sz="1250" b="1">
                          <a:latin typeface="Arial"/>
                          <a:cs typeface="Arial"/>
                        </a:rPr>
                        <a:t>Years</a:t>
                      </a:r>
                      <a:r>
                        <a:rPr dirty="0" sz="1250" spc="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50" spc="-50" b="1">
                          <a:latin typeface="Arial"/>
                          <a:cs typeface="Arial"/>
                        </a:rPr>
                        <a:t>9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3815">
                        <a:lnSpc>
                          <a:spcPts val="1485"/>
                        </a:lnSpc>
                      </a:pPr>
                      <a:r>
                        <a:rPr dirty="0" sz="1250">
                          <a:latin typeface="Arial MT"/>
                          <a:cs typeface="Arial MT"/>
                        </a:rPr>
                        <a:t>$</a:t>
                      </a:r>
                      <a:r>
                        <a:rPr dirty="0" sz="1250" spc="35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50" spc="-10">
                          <a:latin typeface="Arial MT"/>
                          <a:cs typeface="Arial MT"/>
                        </a:rPr>
                        <a:t>1,144,090.59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0190">
                <a:tc>
                  <a:txBody>
                    <a:bodyPr/>
                    <a:lstStyle/>
                    <a:p>
                      <a:pPr marL="11430">
                        <a:lnSpc>
                          <a:spcPts val="1475"/>
                        </a:lnSpc>
                      </a:pPr>
                      <a:r>
                        <a:rPr dirty="0" sz="1250" b="1">
                          <a:latin typeface="Arial"/>
                          <a:cs typeface="Arial"/>
                        </a:rPr>
                        <a:t>Years</a:t>
                      </a:r>
                      <a:r>
                        <a:rPr dirty="0" sz="1250" spc="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50" spc="-25" b="1">
                          <a:latin typeface="Arial"/>
                          <a:cs typeface="Arial"/>
                        </a:rPr>
                        <a:t>10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3815">
                        <a:lnSpc>
                          <a:spcPts val="1490"/>
                        </a:lnSpc>
                      </a:pPr>
                      <a:r>
                        <a:rPr dirty="0" sz="1250">
                          <a:latin typeface="Arial MT"/>
                          <a:cs typeface="Arial MT"/>
                        </a:rPr>
                        <a:t>$</a:t>
                      </a:r>
                      <a:r>
                        <a:rPr dirty="0" sz="1250" spc="35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50" spc="-10">
                          <a:latin typeface="Arial MT"/>
                          <a:cs typeface="Arial MT"/>
                        </a:rPr>
                        <a:t>1,156,244.94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8" name="object 4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sp>
        <p:nvSpPr>
          <p:cNvPr id="47" name="object 4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40460" algn="l"/>
              </a:tabLst>
            </a:pPr>
            <a:r>
              <a:rPr dirty="0" spc="-10"/>
              <a:t>ANEXO:</a:t>
            </a:r>
            <a:r>
              <a:rPr dirty="0"/>
              <a:t>	CÁLCULO</a:t>
            </a:r>
            <a:r>
              <a:rPr dirty="0" spc="-100"/>
              <a:t> </a:t>
            </a:r>
            <a:r>
              <a:rPr dirty="0"/>
              <a:t>DEL</a:t>
            </a:r>
            <a:r>
              <a:rPr dirty="0" spc="-105"/>
              <a:t> </a:t>
            </a:r>
            <a:r>
              <a:rPr dirty="0" spc="-20"/>
              <a:t>VALOR</a:t>
            </a:r>
            <a:r>
              <a:rPr dirty="0" spc="-85"/>
              <a:t> </a:t>
            </a:r>
            <a:r>
              <a:rPr dirty="0"/>
              <a:t>PRESENTE</a:t>
            </a:r>
            <a:r>
              <a:rPr dirty="0" spc="-65"/>
              <a:t> </a:t>
            </a:r>
            <a:r>
              <a:rPr dirty="0" spc="-20"/>
              <a:t>NETO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78916" y="1634490"/>
            <a:ext cx="39211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48660" algn="l"/>
              </a:tabLst>
            </a:pPr>
            <a:r>
              <a:rPr dirty="0" sz="1800" b="1">
                <a:solidFill>
                  <a:srgbClr val="002B82"/>
                </a:solidFill>
                <a:latin typeface="Arial"/>
                <a:cs typeface="Arial"/>
              </a:rPr>
              <a:t>Cálculo</a:t>
            </a:r>
            <a:r>
              <a:rPr dirty="0" sz="1800" spc="-30" b="1">
                <a:solidFill>
                  <a:srgbClr val="002B8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2B82"/>
                </a:solidFill>
                <a:latin typeface="Arial"/>
                <a:cs typeface="Arial"/>
              </a:rPr>
              <a:t>de</a:t>
            </a:r>
            <a:r>
              <a:rPr dirty="0" sz="1800" spc="-5" b="1">
                <a:solidFill>
                  <a:srgbClr val="002B8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2B82"/>
                </a:solidFill>
                <a:latin typeface="Arial"/>
                <a:cs typeface="Arial"/>
              </a:rPr>
              <a:t>VPN</a:t>
            </a:r>
            <a:r>
              <a:rPr dirty="0" sz="1800" spc="-5" b="1">
                <a:solidFill>
                  <a:srgbClr val="002B82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2B82"/>
                </a:solidFill>
                <a:latin typeface="Arial"/>
                <a:cs typeface="Arial"/>
              </a:rPr>
              <a:t>Subestación</a:t>
            </a:r>
            <a:r>
              <a:rPr dirty="0" sz="1800" b="1">
                <a:solidFill>
                  <a:srgbClr val="002B82"/>
                </a:solidFill>
                <a:latin typeface="Arial"/>
                <a:cs typeface="Arial"/>
              </a:rPr>
              <a:t>	</a:t>
            </a:r>
            <a:r>
              <a:rPr dirty="0" sz="1800" spc="-20" b="1">
                <a:solidFill>
                  <a:srgbClr val="002B82"/>
                </a:solidFill>
                <a:latin typeface="Arial"/>
                <a:cs typeface="Arial"/>
              </a:rPr>
              <a:t>PUNO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8599487" y="5152961"/>
            <a:ext cx="549275" cy="495934"/>
            <a:chOff x="8599487" y="5152961"/>
            <a:chExt cx="549275" cy="495934"/>
          </a:xfrm>
        </p:grpSpPr>
        <p:sp>
          <p:nvSpPr>
            <p:cNvPr id="4" name="object 4" descr=""/>
            <p:cNvSpPr/>
            <p:nvPr/>
          </p:nvSpPr>
          <p:spPr>
            <a:xfrm>
              <a:off x="8604250" y="5157723"/>
              <a:ext cx="539750" cy="486409"/>
            </a:xfrm>
            <a:custGeom>
              <a:avLst/>
              <a:gdLst/>
              <a:ahLst/>
              <a:cxnLst/>
              <a:rect l="l" t="t" r="r" b="b"/>
              <a:pathLst>
                <a:path w="539750" h="486410">
                  <a:moveTo>
                    <a:pt x="135000" y="0"/>
                  </a:moveTo>
                  <a:lnTo>
                    <a:pt x="0" y="242950"/>
                  </a:lnTo>
                  <a:lnTo>
                    <a:pt x="135000" y="485838"/>
                  </a:lnTo>
                  <a:lnTo>
                    <a:pt x="135000" y="364363"/>
                  </a:lnTo>
                  <a:lnTo>
                    <a:pt x="539750" y="364363"/>
                  </a:lnTo>
                  <a:lnTo>
                    <a:pt x="539750" y="121538"/>
                  </a:lnTo>
                  <a:lnTo>
                    <a:pt x="135000" y="121538"/>
                  </a:lnTo>
                  <a:lnTo>
                    <a:pt x="135000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8604250" y="5157723"/>
              <a:ext cx="539750" cy="486409"/>
            </a:xfrm>
            <a:custGeom>
              <a:avLst/>
              <a:gdLst/>
              <a:ahLst/>
              <a:cxnLst/>
              <a:rect l="l" t="t" r="r" b="b"/>
              <a:pathLst>
                <a:path w="539750" h="486410">
                  <a:moveTo>
                    <a:pt x="0" y="242950"/>
                  </a:moveTo>
                  <a:lnTo>
                    <a:pt x="135000" y="0"/>
                  </a:lnTo>
                  <a:lnTo>
                    <a:pt x="135000" y="121538"/>
                  </a:lnTo>
                  <a:lnTo>
                    <a:pt x="539750" y="121538"/>
                  </a:lnTo>
                  <a:lnTo>
                    <a:pt x="539750" y="364363"/>
                  </a:lnTo>
                  <a:lnTo>
                    <a:pt x="135000" y="364363"/>
                  </a:lnTo>
                  <a:lnTo>
                    <a:pt x="135000" y="485838"/>
                  </a:lnTo>
                  <a:lnTo>
                    <a:pt x="0" y="24295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 descr=""/>
          <p:cNvGrpSpPr/>
          <p:nvPr/>
        </p:nvGrpSpPr>
        <p:grpSpPr>
          <a:xfrm>
            <a:off x="645422" y="2561484"/>
            <a:ext cx="5212080" cy="3562350"/>
            <a:chOff x="645422" y="2561484"/>
            <a:chExt cx="5212080" cy="3562350"/>
          </a:xfrm>
        </p:grpSpPr>
        <p:sp>
          <p:nvSpPr>
            <p:cNvPr id="7" name="object 7" descr=""/>
            <p:cNvSpPr/>
            <p:nvPr/>
          </p:nvSpPr>
          <p:spPr>
            <a:xfrm>
              <a:off x="649232" y="2565294"/>
              <a:ext cx="5204460" cy="3554729"/>
            </a:xfrm>
            <a:custGeom>
              <a:avLst/>
              <a:gdLst/>
              <a:ahLst/>
              <a:cxnLst/>
              <a:rect l="l" t="t" r="r" b="b"/>
              <a:pathLst>
                <a:path w="5204460" h="3554729">
                  <a:moveTo>
                    <a:pt x="0" y="3554647"/>
                  </a:moveTo>
                  <a:lnTo>
                    <a:pt x="5204330" y="3554647"/>
                  </a:lnTo>
                  <a:lnTo>
                    <a:pt x="5204330" y="0"/>
                  </a:lnTo>
                  <a:lnTo>
                    <a:pt x="0" y="0"/>
                  </a:lnTo>
                  <a:lnTo>
                    <a:pt x="0" y="3554647"/>
                  </a:lnTo>
                  <a:close/>
                </a:path>
              </a:pathLst>
            </a:custGeom>
            <a:ln w="76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536979" y="3006915"/>
              <a:ext cx="4027170" cy="2500630"/>
            </a:xfrm>
            <a:custGeom>
              <a:avLst/>
              <a:gdLst/>
              <a:ahLst/>
              <a:cxnLst/>
              <a:rect l="l" t="t" r="r" b="b"/>
              <a:pathLst>
                <a:path w="4027170" h="2500629">
                  <a:moveTo>
                    <a:pt x="4015600" y="0"/>
                  </a:moveTo>
                  <a:lnTo>
                    <a:pt x="3615728" y="0"/>
                  </a:lnTo>
                  <a:lnTo>
                    <a:pt x="3615728" y="7594"/>
                  </a:lnTo>
                  <a:lnTo>
                    <a:pt x="3615728" y="418630"/>
                  </a:lnTo>
                  <a:lnTo>
                    <a:pt x="3600462" y="418630"/>
                  </a:lnTo>
                  <a:lnTo>
                    <a:pt x="3600462" y="426224"/>
                  </a:lnTo>
                  <a:lnTo>
                    <a:pt x="3615728" y="426224"/>
                  </a:lnTo>
                  <a:lnTo>
                    <a:pt x="3615728" y="837260"/>
                  </a:lnTo>
                  <a:lnTo>
                    <a:pt x="3615728" y="2085505"/>
                  </a:lnTo>
                  <a:lnTo>
                    <a:pt x="3219450" y="2085505"/>
                  </a:lnTo>
                  <a:lnTo>
                    <a:pt x="3219450" y="1674469"/>
                  </a:lnTo>
                  <a:lnTo>
                    <a:pt x="3615728" y="1674469"/>
                  </a:lnTo>
                  <a:lnTo>
                    <a:pt x="3615728" y="1666875"/>
                  </a:lnTo>
                  <a:lnTo>
                    <a:pt x="3219450" y="1666875"/>
                  </a:lnTo>
                  <a:lnTo>
                    <a:pt x="3219450" y="1263396"/>
                  </a:lnTo>
                  <a:lnTo>
                    <a:pt x="3615728" y="1263396"/>
                  </a:lnTo>
                  <a:lnTo>
                    <a:pt x="3615728" y="1255801"/>
                  </a:lnTo>
                  <a:lnTo>
                    <a:pt x="3219450" y="1255801"/>
                  </a:lnTo>
                  <a:lnTo>
                    <a:pt x="3219450" y="844854"/>
                  </a:lnTo>
                  <a:lnTo>
                    <a:pt x="3615728" y="844854"/>
                  </a:lnTo>
                  <a:lnTo>
                    <a:pt x="3615728" y="837260"/>
                  </a:lnTo>
                  <a:lnTo>
                    <a:pt x="3219450" y="837260"/>
                  </a:lnTo>
                  <a:lnTo>
                    <a:pt x="3219450" y="441375"/>
                  </a:lnTo>
                  <a:lnTo>
                    <a:pt x="3211842" y="441375"/>
                  </a:lnTo>
                  <a:lnTo>
                    <a:pt x="3211842" y="2085505"/>
                  </a:lnTo>
                  <a:lnTo>
                    <a:pt x="2823121" y="2085505"/>
                  </a:lnTo>
                  <a:lnTo>
                    <a:pt x="2823121" y="1674469"/>
                  </a:lnTo>
                  <a:lnTo>
                    <a:pt x="3211842" y="1674469"/>
                  </a:lnTo>
                  <a:lnTo>
                    <a:pt x="3211842" y="1666875"/>
                  </a:lnTo>
                  <a:lnTo>
                    <a:pt x="2823121" y="1666875"/>
                  </a:lnTo>
                  <a:lnTo>
                    <a:pt x="2823121" y="1263396"/>
                  </a:lnTo>
                  <a:lnTo>
                    <a:pt x="3211842" y="1263396"/>
                  </a:lnTo>
                  <a:lnTo>
                    <a:pt x="3211842" y="1255801"/>
                  </a:lnTo>
                  <a:lnTo>
                    <a:pt x="2823121" y="1255801"/>
                  </a:lnTo>
                  <a:lnTo>
                    <a:pt x="2823121" y="844854"/>
                  </a:lnTo>
                  <a:lnTo>
                    <a:pt x="3211842" y="844854"/>
                  </a:lnTo>
                  <a:lnTo>
                    <a:pt x="3211842" y="837260"/>
                  </a:lnTo>
                  <a:lnTo>
                    <a:pt x="2823121" y="837260"/>
                  </a:lnTo>
                  <a:lnTo>
                    <a:pt x="2823121" y="441375"/>
                  </a:lnTo>
                  <a:lnTo>
                    <a:pt x="2815513" y="441375"/>
                  </a:lnTo>
                  <a:lnTo>
                    <a:pt x="2815513" y="2085505"/>
                  </a:lnTo>
                  <a:lnTo>
                    <a:pt x="2419400" y="2085505"/>
                  </a:lnTo>
                  <a:lnTo>
                    <a:pt x="2419400" y="1674469"/>
                  </a:lnTo>
                  <a:lnTo>
                    <a:pt x="2815513" y="1674469"/>
                  </a:lnTo>
                  <a:lnTo>
                    <a:pt x="2815513" y="1666875"/>
                  </a:lnTo>
                  <a:lnTo>
                    <a:pt x="2419400" y="1666875"/>
                  </a:lnTo>
                  <a:lnTo>
                    <a:pt x="2419400" y="1263396"/>
                  </a:lnTo>
                  <a:lnTo>
                    <a:pt x="2815513" y="1263396"/>
                  </a:lnTo>
                  <a:lnTo>
                    <a:pt x="2815513" y="1255801"/>
                  </a:lnTo>
                  <a:lnTo>
                    <a:pt x="2419400" y="1255801"/>
                  </a:lnTo>
                  <a:lnTo>
                    <a:pt x="2419400" y="844854"/>
                  </a:lnTo>
                  <a:lnTo>
                    <a:pt x="2815513" y="844854"/>
                  </a:lnTo>
                  <a:lnTo>
                    <a:pt x="2815513" y="837260"/>
                  </a:lnTo>
                  <a:lnTo>
                    <a:pt x="2419400" y="837260"/>
                  </a:lnTo>
                  <a:lnTo>
                    <a:pt x="2419400" y="441375"/>
                  </a:lnTo>
                  <a:lnTo>
                    <a:pt x="2411793" y="441375"/>
                  </a:lnTo>
                  <a:lnTo>
                    <a:pt x="2411793" y="2085505"/>
                  </a:lnTo>
                  <a:lnTo>
                    <a:pt x="2015515" y="2085505"/>
                  </a:lnTo>
                  <a:lnTo>
                    <a:pt x="2015515" y="1674469"/>
                  </a:lnTo>
                  <a:lnTo>
                    <a:pt x="2411793" y="1674469"/>
                  </a:lnTo>
                  <a:lnTo>
                    <a:pt x="2411793" y="1666875"/>
                  </a:lnTo>
                  <a:lnTo>
                    <a:pt x="2015515" y="1666875"/>
                  </a:lnTo>
                  <a:lnTo>
                    <a:pt x="2015515" y="1263396"/>
                  </a:lnTo>
                  <a:lnTo>
                    <a:pt x="2411793" y="1263396"/>
                  </a:lnTo>
                  <a:lnTo>
                    <a:pt x="2411793" y="1255801"/>
                  </a:lnTo>
                  <a:lnTo>
                    <a:pt x="2015515" y="1255801"/>
                  </a:lnTo>
                  <a:lnTo>
                    <a:pt x="2015515" y="844854"/>
                  </a:lnTo>
                  <a:lnTo>
                    <a:pt x="2411793" y="844854"/>
                  </a:lnTo>
                  <a:lnTo>
                    <a:pt x="2411793" y="837260"/>
                  </a:lnTo>
                  <a:lnTo>
                    <a:pt x="2015515" y="837260"/>
                  </a:lnTo>
                  <a:lnTo>
                    <a:pt x="2015515" y="426224"/>
                  </a:lnTo>
                  <a:lnTo>
                    <a:pt x="2122259" y="426224"/>
                  </a:lnTo>
                  <a:lnTo>
                    <a:pt x="2122259" y="418630"/>
                  </a:lnTo>
                  <a:lnTo>
                    <a:pt x="2015515" y="418630"/>
                  </a:lnTo>
                  <a:lnTo>
                    <a:pt x="2015515" y="7594"/>
                  </a:lnTo>
                  <a:lnTo>
                    <a:pt x="2411793" y="7594"/>
                  </a:lnTo>
                  <a:lnTo>
                    <a:pt x="2411793" y="136880"/>
                  </a:lnTo>
                  <a:lnTo>
                    <a:pt x="2419400" y="136880"/>
                  </a:lnTo>
                  <a:lnTo>
                    <a:pt x="2419400" y="7594"/>
                  </a:lnTo>
                  <a:lnTo>
                    <a:pt x="2815513" y="7594"/>
                  </a:lnTo>
                  <a:lnTo>
                    <a:pt x="2815513" y="136880"/>
                  </a:lnTo>
                  <a:lnTo>
                    <a:pt x="2823121" y="136880"/>
                  </a:lnTo>
                  <a:lnTo>
                    <a:pt x="2823121" y="7594"/>
                  </a:lnTo>
                  <a:lnTo>
                    <a:pt x="3211842" y="7594"/>
                  </a:lnTo>
                  <a:lnTo>
                    <a:pt x="3211842" y="136880"/>
                  </a:lnTo>
                  <a:lnTo>
                    <a:pt x="3219450" y="136880"/>
                  </a:lnTo>
                  <a:lnTo>
                    <a:pt x="3219450" y="7594"/>
                  </a:lnTo>
                  <a:lnTo>
                    <a:pt x="3615728" y="7594"/>
                  </a:lnTo>
                  <a:lnTo>
                    <a:pt x="3615728" y="0"/>
                  </a:lnTo>
                  <a:lnTo>
                    <a:pt x="2007908" y="0"/>
                  </a:lnTo>
                  <a:lnTo>
                    <a:pt x="2007908" y="7594"/>
                  </a:lnTo>
                  <a:lnTo>
                    <a:pt x="2007908" y="418630"/>
                  </a:lnTo>
                  <a:lnTo>
                    <a:pt x="2007908" y="2085505"/>
                  </a:lnTo>
                  <a:lnTo>
                    <a:pt x="1611630" y="2085505"/>
                  </a:lnTo>
                  <a:lnTo>
                    <a:pt x="1611630" y="1674469"/>
                  </a:lnTo>
                  <a:lnTo>
                    <a:pt x="2007908" y="1674469"/>
                  </a:lnTo>
                  <a:lnTo>
                    <a:pt x="2007908" y="1666875"/>
                  </a:lnTo>
                  <a:lnTo>
                    <a:pt x="1611630" y="1666875"/>
                  </a:lnTo>
                  <a:lnTo>
                    <a:pt x="1611630" y="1263396"/>
                  </a:lnTo>
                  <a:lnTo>
                    <a:pt x="2007908" y="1263396"/>
                  </a:lnTo>
                  <a:lnTo>
                    <a:pt x="2007908" y="1255801"/>
                  </a:lnTo>
                  <a:lnTo>
                    <a:pt x="1611630" y="1255801"/>
                  </a:lnTo>
                  <a:lnTo>
                    <a:pt x="1611630" y="844854"/>
                  </a:lnTo>
                  <a:lnTo>
                    <a:pt x="2007908" y="844854"/>
                  </a:lnTo>
                  <a:lnTo>
                    <a:pt x="2007908" y="837260"/>
                  </a:lnTo>
                  <a:lnTo>
                    <a:pt x="1611630" y="837260"/>
                  </a:lnTo>
                  <a:lnTo>
                    <a:pt x="1611630" y="426224"/>
                  </a:lnTo>
                  <a:lnTo>
                    <a:pt x="2007908" y="426224"/>
                  </a:lnTo>
                  <a:lnTo>
                    <a:pt x="2007908" y="418630"/>
                  </a:lnTo>
                  <a:lnTo>
                    <a:pt x="1611630" y="418630"/>
                  </a:lnTo>
                  <a:lnTo>
                    <a:pt x="1611630" y="7594"/>
                  </a:lnTo>
                  <a:lnTo>
                    <a:pt x="2007908" y="7594"/>
                  </a:lnTo>
                  <a:lnTo>
                    <a:pt x="2007908" y="0"/>
                  </a:lnTo>
                  <a:lnTo>
                    <a:pt x="1604022" y="0"/>
                  </a:lnTo>
                  <a:lnTo>
                    <a:pt x="1604022" y="7594"/>
                  </a:lnTo>
                  <a:lnTo>
                    <a:pt x="1604022" y="418630"/>
                  </a:lnTo>
                  <a:lnTo>
                    <a:pt x="1604022" y="2085505"/>
                  </a:lnTo>
                  <a:lnTo>
                    <a:pt x="1207655" y="2085505"/>
                  </a:lnTo>
                  <a:lnTo>
                    <a:pt x="1207655" y="1674469"/>
                  </a:lnTo>
                  <a:lnTo>
                    <a:pt x="1604022" y="1674469"/>
                  </a:lnTo>
                  <a:lnTo>
                    <a:pt x="1604022" y="1666875"/>
                  </a:lnTo>
                  <a:lnTo>
                    <a:pt x="1207655" y="1666875"/>
                  </a:lnTo>
                  <a:lnTo>
                    <a:pt x="1207655" y="1263396"/>
                  </a:lnTo>
                  <a:lnTo>
                    <a:pt x="1604022" y="1263396"/>
                  </a:lnTo>
                  <a:lnTo>
                    <a:pt x="1604022" y="1255801"/>
                  </a:lnTo>
                  <a:lnTo>
                    <a:pt x="1207655" y="1255801"/>
                  </a:lnTo>
                  <a:lnTo>
                    <a:pt x="1207655" y="844854"/>
                  </a:lnTo>
                  <a:lnTo>
                    <a:pt x="1604022" y="844854"/>
                  </a:lnTo>
                  <a:lnTo>
                    <a:pt x="1604022" y="837260"/>
                  </a:lnTo>
                  <a:lnTo>
                    <a:pt x="1207655" y="837260"/>
                  </a:lnTo>
                  <a:lnTo>
                    <a:pt x="1207655" y="426224"/>
                  </a:lnTo>
                  <a:lnTo>
                    <a:pt x="1604022" y="426224"/>
                  </a:lnTo>
                  <a:lnTo>
                    <a:pt x="1604022" y="418630"/>
                  </a:lnTo>
                  <a:lnTo>
                    <a:pt x="1207655" y="418630"/>
                  </a:lnTo>
                  <a:lnTo>
                    <a:pt x="1207655" y="7594"/>
                  </a:lnTo>
                  <a:lnTo>
                    <a:pt x="1604022" y="7594"/>
                  </a:lnTo>
                  <a:lnTo>
                    <a:pt x="1604022" y="0"/>
                  </a:lnTo>
                  <a:lnTo>
                    <a:pt x="1200048" y="0"/>
                  </a:lnTo>
                  <a:lnTo>
                    <a:pt x="1200048" y="7594"/>
                  </a:lnTo>
                  <a:lnTo>
                    <a:pt x="1200048" y="418630"/>
                  </a:lnTo>
                  <a:lnTo>
                    <a:pt x="1200048" y="2085505"/>
                  </a:lnTo>
                  <a:lnTo>
                    <a:pt x="811580" y="2085505"/>
                  </a:lnTo>
                  <a:lnTo>
                    <a:pt x="811580" y="1674469"/>
                  </a:lnTo>
                  <a:lnTo>
                    <a:pt x="1200048" y="1674469"/>
                  </a:lnTo>
                  <a:lnTo>
                    <a:pt x="1200048" y="1666875"/>
                  </a:lnTo>
                  <a:lnTo>
                    <a:pt x="811580" y="1666875"/>
                  </a:lnTo>
                  <a:lnTo>
                    <a:pt x="811580" y="1263396"/>
                  </a:lnTo>
                  <a:lnTo>
                    <a:pt x="1200048" y="1263396"/>
                  </a:lnTo>
                  <a:lnTo>
                    <a:pt x="1200048" y="1255801"/>
                  </a:lnTo>
                  <a:lnTo>
                    <a:pt x="811580" y="1255801"/>
                  </a:lnTo>
                  <a:lnTo>
                    <a:pt x="811580" y="844854"/>
                  </a:lnTo>
                  <a:lnTo>
                    <a:pt x="1200048" y="844854"/>
                  </a:lnTo>
                  <a:lnTo>
                    <a:pt x="1200048" y="837260"/>
                  </a:lnTo>
                  <a:lnTo>
                    <a:pt x="811580" y="837260"/>
                  </a:lnTo>
                  <a:lnTo>
                    <a:pt x="811580" y="426224"/>
                  </a:lnTo>
                  <a:lnTo>
                    <a:pt x="1200048" y="426224"/>
                  </a:lnTo>
                  <a:lnTo>
                    <a:pt x="1200048" y="418630"/>
                  </a:lnTo>
                  <a:lnTo>
                    <a:pt x="811580" y="418630"/>
                  </a:lnTo>
                  <a:lnTo>
                    <a:pt x="811580" y="7594"/>
                  </a:lnTo>
                  <a:lnTo>
                    <a:pt x="1200048" y="7594"/>
                  </a:lnTo>
                  <a:lnTo>
                    <a:pt x="1200048" y="0"/>
                  </a:lnTo>
                  <a:lnTo>
                    <a:pt x="803973" y="0"/>
                  </a:lnTo>
                  <a:lnTo>
                    <a:pt x="803973" y="7594"/>
                  </a:lnTo>
                  <a:lnTo>
                    <a:pt x="803973" y="418630"/>
                  </a:lnTo>
                  <a:lnTo>
                    <a:pt x="803973" y="1666875"/>
                  </a:lnTo>
                  <a:lnTo>
                    <a:pt x="407695" y="1666875"/>
                  </a:lnTo>
                  <a:lnTo>
                    <a:pt x="407695" y="1263396"/>
                  </a:lnTo>
                  <a:lnTo>
                    <a:pt x="803973" y="1263396"/>
                  </a:lnTo>
                  <a:lnTo>
                    <a:pt x="803973" y="1255801"/>
                  </a:lnTo>
                  <a:lnTo>
                    <a:pt x="407695" y="1255801"/>
                  </a:lnTo>
                  <a:lnTo>
                    <a:pt x="407695" y="844854"/>
                  </a:lnTo>
                  <a:lnTo>
                    <a:pt x="803973" y="844854"/>
                  </a:lnTo>
                  <a:lnTo>
                    <a:pt x="803973" y="837260"/>
                  </a:lnTo>
                  <a:lnTo>
                    <a:pt x="407695" y="837260"/>
                  </a:lnTo>
                  <a:lnTo>
                    <a:pt x="407695" y="426224"/>
                  </a:lnTo>
                  <a:lnTo>
                    <a:pt x="803973" y="426224"/>
                  </a:lnTo>
                  <a:lnTo>
                    <a:pt x="803973" y="418630"/>
                  </a:lnTo>
                  <a:lnTo>
                    <a:pt x="407695" y="418630"/>
                  </a:lnTo>
                  <a:lnTo>
                    <a:pt x="407695" y="7594"/>
                  </a:lnTo>
                  <a:lnTo>
                    <a:pt x="803973" y="7594"/>
                  </a:lnTo>
                  <a:lnTo>
                    <a:pt x="803973" y="0"/>
                  </a:lnTo>
                  <a:lnTo>
                    <a:pt x="0" y="0"/>
                  </a:lnTo>
                  <a:lnTo>
                    <a:pt x="0" y="7594"/>
                  </a:lnTo>
                  <a:lnTo>
                    <a:pt x="400088" y="7594"/>
                  </a:lnTo>
                  <a:lnTo>
                    <a:pt x="400088" y="418630"/>
                  </a:lnTo>
                  <a:lnTo>
                    <a:pt x="0" y="418630"/>
                  </a:lnTo>
                  <a:lnTo>
                    <a:pt x="0" y="426224"/>
                  </a:lnTo>
                  <a:lnTo>
                    <a:pt x="400088" y="426224"/>
                  </a:lnTo>
                  <a:lnTo>
                    <a:pt x="400088" y="837260"/>
                  </a:lnTo>
                  <a:lnTo>
                    <a:pt x="0" y="837260"/>
                  </a:lnTo>
                  <a:lnTo>
                    <a:pt x="0" y="844854"/>
                  </a:lnTo>
                  <a:lnTo>
                    <a:pt x="400088" y="844854"/>
                  </a:lnTo>
                  <a:lnTo>
                    <a:pt x="400088" y="1255801"/>
                  </a:lnTo>
                  <a:lnTo>
                    <a:pt x="0" y="1255801"/>
                  </a:lnTo>
                  <a:lnTo>
                    <a:pt x="0" y="1263396"/>
                  </a:lnTo>
                  <a:lnTo>
                    <a:pt x="400088" y="1263396"/>
                  </a:lnTo>
                  <a:lnTo>
                    <a:pt x="400088" y="1666875"/>
                  </a:lnTo>
                  <a:lnTo>
                    <a:pt x="0" y="1666875"/>
                  </a:lnTo>
                  <a:lnTo>
                    <a:pt x="0" y="1674469"/>
                  </a:lnTo>
                  <a:lnTo>
                    <a:pt x="400088" y="1674469"/>
                  </a:lnTo>
                  <a:lnTo>
                    <a:pt x="400088" y="1910346"/>
                  </a:lnTo>
                  <a:lnTo>
                    <a:pt x="407695" y="1910346"/>
                  </a:lnTo>
                  <a:lnTo>
                    <a:pt x="407695" y="1674469"/>
                  </a:lnTo>
                  <a:lnTo>
                    <a:pt x="803973" y="1674469"/>
                  </a:lnTo>
                  <a:lnTo>
                    <a:pt x="803973" y="2085505"/>
                  </a:lnTo>
                  <a:lnTo>
                    <a:pt x="407695" y="2085505"/>
                  </a:lnTo>
                  <a:lnTo>
                    <a:pt x="407695" y="2009305"/>
                  </a:lnTo>
                  <a:lnTo>
                    <a:pt x="400088" y="2009305"/>
                  </a:lnTo>
                  <a:lnTo>
                    <a:pt x="400088" y="2085505"/>
                  </a:lnTo>
                  <a:lnTo>
                    <a:pt x="0" y="2085505"/>
                  </a:lnTo>
                  <a:lnTo>
                    <a:pt x="0" y="2093099"/>
                  </a:lnTo>
                  <a:lnTo>
                    <a:pt x="400088" y="2093099"/>
                  </a:lnTo>
                  <a:lnTo>
                    <a:pt x="400088" y="2500299"/>
                  </a:lnTo>
                  <a:lnTo>
                    <a:pt x="407695" y="2500299"/>
                  </a:lnTo>
                  <a:lnTo>
                    <a:pt x="407695" y="2093099"/>
                  </a:lnTo>
                  <a:lnTo>
                    <a:pt x="803973" y="2093099"/>
                  </a:lnTo>
                  <a:lnTo>
                    <a:pt x="803973" y="2500299"/>
                  </a:lnTo>
                  <a:lnTo>
                    <a:pt x="811580" y="2500299"/>
                  </a:lnTo>
                  <a:lnTo>
                    <a:pt x="811580" y="2093099"/>
                  </a:lnTo>
                  <a:lnTo>
                    <a:pt x="1200048" y="2093099"/>
                  </a:lnTo>
                  <a:lnTo>
                    <a:pt x="1200048" y="2500299"/>
                  </a:lnTo>
                  <a:lnTo>
                    <a:pt x="1207655" y="2500299"/>
                  </a:lnTo>
                  <a:lnTo>
                    <a:pt x="1207655" y="2093099"/>
                  </a:lnTo>
                  <a:lnTo>
                    <a:pt x="1604022" y="2093099"/>
                  </a:lnTo>
                  <a:lnTo>
                    <a:pt x="1604022" y="2500299"/>
                  </a:lnTo>
                  <a:lnTo>
                    <a:pt x="1611630" y="2500299"/>
                  </a:lnTo>
                  <a:lnTo>
                    <a:pt x="1611630" y="2093099"/>
                  </a:lnTo>
                  <a:lnTo>
                    <a:pt x="2007908" y="2093099"/>
                  </a:lnTo>
                  <a:lnTo>
                    <a:pt x="2007908" y="2500299"/>
                  </a:lnTo>
                  <a:lnTo>
                    <a:pt x="2015515" y="2500299"/>
                  </a:lnTo>
                  <a:lnTo>
                    <a:pt x="2015515" y="2093099"/>
                  </a:lnTo>
                  <a:lnTo>
                    <a:pt x="2411793" y="2093099"/>
                  </a:lnTo>
                  <a:lnTo>
                    <a:pt x="2411793" y="2500299"/>
                  </a:lnTo>
                  <a:lnTo>
                    <a:pt x="2419400" y="2500299"/>
                  </a:lnTo>
                  <a:lnTo>
                    <a:pt x="2419400" y="2093099"/>
                  </a:lnTo>
                  <a:lnTo>
                    <a:pt x="2815513" y="2093099"/>
                  </a:lnTo>
                  <a:lnTo>
                    <a:pt x="2815513" y="2500299"/>
                  </a:lnTo>
                  <a:lnTo>
                    <a:pt x="2823121" y="2500299"/>
                  </a:lnTo>
                  <a:lnTo>
                    <a:pt x="2823121" y="2093099"/>
                  </a:lnTo>
                  <a:lnTo>
                    <a:pt x="3211842" y="2093099"/>
                  </a:lnTo>
                  <a:lnTo>
                    <a:pt x="3211842" y="2500299"/>
                  </a:lnTo>
                  <a:lnTo>
                    <a:pt x="3219450" y="2500299"/>
                  </a:lnTo>
                  <a:lnTo>
                    <a:pt x="3219450" y="2093099"/>
                  </a:lnTo>
                  <a:lnTo>
                    <a:pt x="3615728" y="2093099"/>
                  </a:lnTo>
                  <a:lnTo>
                    <a:pt x="3615728" y="2500299"/>
                  </a:lnTo>
                  <a:lnTo>
                    <a:pt x="3623335" y="2500299"/>
                  </a:lnTo>
                  <a:lnTo>
                    <a:pt x="3623335" y="2093099"/>
                  </a:lnTo>
                  <a:lnTo>
                    <a:pt x="4015600" y="2093099"/>
                  </a:lnTo>
                  <a:lnTo>
                    <a:pt x="4015600" y="2085505"/>
                  </a:lnTo>
                  <a:lnTo>
                    <a:pt x="3623335" y="2085505"/>
                  </a:lnTo>
                  <a:lnTo>
                    <a:pt x="3623335" y="1674469"/>
                  </a:lnTo>
                  <a:lnTo>
                    <a:pt x="4015600" y="1674469"/>
                  </a:lnTo>
                  <a:lnTo>
                    <a:pt x="4015600" y="1666875"/>
                  </a:lnTo>
                  <a:lnTo>
                    <a:pt x="3623335" y="1666875"/>
                  </a:lnTo>
                  <a:lnTo>
                    <a:pt x="3623335" y="1263396"/>
                  </a:lnTo>
                  <a:lnTo>
                    <a:pt x="4015600" y="1263396"/>
                  </a:lnTo>
                  <a:lnTo>
                    <a:pt x="4015600" y="1255801"/>
                  </a:lnTo>
                  <a:lnTo>
                    <a:pt x="3623335" y="1255801"/>
                  </a:lnTo>
                  <a:lnTo>
                    <a:pt x="3623335" y="844854"/>
                  </a:lnTo>
                  <a:lnTo>
                    <a:pt x="4015600" y="844854"/>
                  </a:lnTo>
                  <a:lnTo>
                    <a:pt x="4015600" y="837260"/>
                  </a:lnTo>
                  <a:lnTo>
                    <a:pt x="3623335" y="837260"/>
                  </a:lnTo>
                  <a:lnTo>
                    <a:pt x="3623335" y="426224"/>
                  </a:lnTo>
                  <a:lnTo>
                    <a:pt x="4015600" y="426224"/>
                  </a:lnTo>
                  <a:lnTo>
                    <a:pt x="4015600" y="418630"/>
                  </a:lnTo>
                  <a:lnTo>
                    <a:pt x="3623335" y="418630"/>
                  </a:lnTo>
                  <a:lnTo>
                    <a:pt x="3623335" y="7594"/>
                  </a:lnTo>
                  <a:lnTo>
                    <a:pt x="4015600" y="7594"/>
                  </a:lnTo>
                  <a:lnTo>
                    <a:pt x="4015600" y="0"/>
                  </a:lnTo>
                  <a:close/>
                </a:path>
                <a:path w="4027170" h="2500629">
                  <a:moveTo>
                    <a:pt x="4027055" y="3797"/>
                  </a:moveTo>
                  <a:lnTo>
                    <a:pt x="4019448" y="3797"/>
                  </a:lnTo>
                  <a:lnTo>
                    <a:pt x="4019448" y="2500299"/>
                  </a:lnTo>
                  <a:lnTo>
                    <a:pt x="4027055" y="2500299"/>
                  </a:lnTo>
                  <a:lnTo>
                    <a:pt x="4027055" y="379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506492" y="3010707"/>
              <a:ext cx="4053840" cy="2534920"/>
            </a:xfrm>
            <a:custGeom>
              <a:avLst/>
              <a:gdLst/>
              <a:ahLst/>
              <a:cxnLst/>
              <a:rect l="l" t="t" r="r" b="b"/>
              <a:pathLst>
                <a:path w="4053840" h="2534920">
                  <a:moveTo>
                    <a:pt x="30493" y="0"/>
                  </a:moveTo>
                  <a:lnTo>
                    <a:pt x="30493" y="2496502"/>
                  </a:lnTo>
                </a:path>
                <a:path w="4053840" h="2534920">
                  <a:moveTo>
                    <a:pt x="0" y="2504091"/>
                  </a:moveTo>
                  <a:lnTo>
                    <a:pt x="22848" y="2504091"/>
                  </a:lnTo>
                </a:path>
                <a:path w="4053840" h="2534920">
                  <a:moveTo>
                    <a:pt x="0" y="2085506"/>
                  </a:moveTo>
                  <a:lnTo>
                    <a:pt x="22848" y="2085506"/>
                  </a:lnTo>
                </a:path>
                <a:path w="4053840" h="2534920">
                  <a:moveTo>
                    <a:pt x="0" y="1666878"/>
                  </a:moveTo>
                  <a:lnTo>
                    <a:pt x="22848" y="1666878"/>
                  </a:lnTo>
                </a:path>
                <a:path w="4053840" h="2534920">
                  <a:moveTo>
                    <a:pt x="0" y="1255797"/>
                  </a:moveTo>
                  <a:lnTo>
                    <a:pt x="22848" y="1255797"/>
                  </a:lnTo>
                </a:path>
                <a:path w="4053840" h="2534920">
                  <a:moveTo>
                    <a:pt x="0" y="837255"/>
                  </a:moveTo>
                  <a:lnTo>
                    <a:pt x="22848" y="837255"/>
                  </a:lnTo>
                </a:path>
                <a:path w="4053840" h="2534920">
                  <a:moveTo>
                    <a:pt x="0" y="418627"/>
                  </a:moveTo>
                  <a:lnTo>
                    <a:pt x="22848" y="418627"/>
                  </a:lnTo>
                </a:path>
                <a:path w="4053840" h="2534920">
                  <a:moveTo>
                    <a:pt x="0" y="0"/>
                  </a:moveTo>
                  <a:lnTo>
                    <a:pt x="22848" y="0"/>
                  </a:lnTo>
                </a:path>
                <a:path w="4053840" h="2534920">
                  <a:moveTo>
                    <a:pt x="30493" y="2504091"/>
                  </a:moveTo>
                  <a:lnTo>
                    <a:pt x="4046094" y="2504091"/>
                  </a:lnTo>
                </a:path>
                <a:path w="4053840" h="2534920">
                  <a:moveTo>
                    <a:pt x="30493" y="2534480"/>
                  </a:moveTo>
                  <a:lnTo>
                    <a:pt x="30493" y="2511688"/>
                  </a:lnTo>
                </a:path>
                <a:path w="4053840" h="2534920">
                  <a:moveTo>
                    <a:pt x="434381" y="2534480"/>
                  </a:moveTo>
                  <a:lnTo>
                    <a:pt x="434381" y="2511688"/>
                  </a:lnTo>
                </a:path>
                <a:path w="4053840" h="2534920">
                  <a:moveTo>
                    <a:pt x="838269" y="2534480"/>
                  </a:moveTo>
                  <a:lnTo>
                    <a:pt x="838269" y="2511688"/>
                  </a:lnTo>
                </a:path>
                <a:path w="4053840" h="2534920">
                  <a:moveTo>
                    <a:pt x="1234340" y="2534480"/>
                  </a:moveTo>
                  <a:lnTo>
                    <a:pt x="1234340" y="2511688"/>
                  </a:lnTo>
                </a:path>
                <a:path w="4053840" h="2534920">
                  <a:moveTo>
                    <a:pt x="1638314" y="2534480"/>
                  </a:moveTo>
                  <a:lnTo>
                    <a:pt x="1638314" y="2511688"/>
                  </a:lnTo>
                </a:path>
                <a:path w="4053840" h="2534920">
                  <a:moveTo>
                    <a:pt x="2042202" y="2534480"/>
                  </a:moveTo>
                  <a:lnTo>
                    <a:pt x="2042202" y="2511688"/>
                  </a:lnTo>
                </a:path>
                <a:path w="4053840" h="2534920">
                  <a:moveTo>
                    <a:pt x="2446090" y="2534480"/>
                  </a:moveTo>
                  <a:lnTo>
                    <a:pt x="2446090" y="2511688"/>
                  </a:lnTo>
                </a:path>
                <a:path w="4053840" h="2534920">
                  <a:moveTo>
                    <a:pt x="2849806" y="2534480"/>
                  </a:moveTo>
                  <a:lnTo>
                    <a:pt x="2849806" y="2511688"/>
                  </a:lnTo>
                </a:path>
                <a:path w="4053840" h="2534920">
                  <a:moveTo>
                    <a:pt x="3246135" y="2534480"/>
                  </a:moveTo>
                  <a:lnTo>
                    <a:pt x="3246135" y="2511688"/>
                  </a:lnTo>
                </a:path>
                <a:path w="4053840" h="2534920">
                  <a:moveTo>
                    <a:pt x="3650023" y="2534480"/>
                  </a:moveTo>
                  <a:lnTo>
                    <a:pt x="3650023" y="2511688"/>
                  </a:lnTo>
                </a:path>
                <a:path w="4053840" h="2534920">
                  <a:moveTo>
                    <a:pt x="4053739" y="2534480"/>
                  </a:moveTo>
                  <a:lnTo>
                    <a:pt x="4053739" y="2511688"/>
                  </a:lnTo>
                </a:path>
              </a:pathLst>
            </a:custGeom>
            <a:ln w="76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937094" y="3235199"/>
              <a:ext cx="3619500" cy="868044"/>
            </a:xfrm>
            <a:custGeom>
              <a:avLst/>
              <a:gdLst/>
              <a:ahLst/>
              <a:cxnLst/>
              <a:rect l="l" t="t" r="r" b="b"/>
              <a:pathLst>
                <a:path w="3619500" h="868045">
                  <a:moveTo>
                    <a:pt x="0" y="0"/>
                  </a:moveTo>
                  <a:lnTo>
                    <a:pt x="403887" y="129309"/>
                  </a:lnTo>
                </a:path>
                <a:path w="3619500" h="868045">
                  <a:moveTo>
                    <a:pt x="403887" y="129309"/>
                  </a:moveTo>
                  <a:lnTo>
                    <a:pt x="799959" y="243442"/>
                  </a:lnTo>
                </a:path>
                <a:path w="3619500" h="868045">
                  <a:moveTo>
                    <a:pt x="799959" y="243442"/>
                  </a:moveTo>
                  <a:lnTo>
                    <a:pt x="1203847" y="357659"/>
                  </a:lnTo>
                </a:path>
                <a:path w="3619500" h="868045">
                  <a:moveTo>
                    <a:pt x="1203847" y="357659"/>
                  </a:moveTo>
                  <a:lnTo>
                    <a:pt x="1607820" y="456614"/>
                  </a:lnTo>
                </a:path>
                <a:path w="3619500" h="868045">
                  <a:moveTo>
                    <a:pt x="1607820" y="456614"/>
                  </a:moveTo>
                  <a:lnTo>
                    <a:pt x="2011708" y="555569"/>
                  </a:lnTo>
                </a:path>
                <a:path w="3619500" h="868045">
                  <a:moveTo>
                    <a:pt x="2011708" y="555569"/>
                  </a:moveTo>
                  <a:lnTo>
                    <a:pt x="2415424" y="639346"/>
                  </a:lnTo>
                </a:path>
                <a:path w="3619500" h="868045">
                  <a:moveTo>
                    <a:pt x="2415424" y="639346"/>
                  </a:moveTo>
                  <a:lnTo>
                    <a:pt x="2811668" y="723037"/>
                  </a:lnTo>
                </a:path>
                <a:path w="3619500" h="868045">
                  <a:moveTo>
                    <a:pt x="2811668" y="723037"/>
                  </a:moveTo>
                  <a:lnTo>
                    <a:pt x="3215641" y="799268"/>
                  </a:lnTo>
                </a:path>
                <a:path w="3619500" h="868045">
                  <a:moveTo>
                    <a:pt x="3215641" y="799268"/>
                  </a:moveTo>
                  <a:lnTo>
                    <a:pt x="3619272" y="867610"/>
                  </a:lnTo>
                </a:path>
              </a:pathLst>
            </a:custGeom>
            <a:ln w="22807">
              <a:solidFill>
                <a:srgbClr val="FF66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883752" y="4917255"/>
              <a:ext cx="99060" cy="99060"/>
            </a:xfrm>
            <a:custGeom>
              <a:avLst/>
              <a:gdLst/>
              <a:ahLst/>
              <a:cxnLst/>
              <a:rect l="l" t="t" r="r" b="b"/>
              <a:pathLst>
                <a:path w="99060" h="99060">
                  <a:moveTo>
                    <a:pt x="98919" y="0"/>
                  </a:moveTo>
                  <a:lnTo>
                    <a:pt x="0" y="0"/>
                  </a:lnTo>
                  <a:lnTo>
                    <a:pt x="0" y="98954"/>
                  </a:lnTo>
                  <a:lnTo>
                    <a:pt x="98919" y="98954"/>
                  </a:lnTo>
                  <a:lnTo>
                    <a:pt x="98919" y="0"/>
                  </a:lnTo>
                  <a:close/>
                </a:path>
              </a:pathLst>
            </a:custGeom>
            <a:solidFill>
              <a:srgbClr val="0066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883752" y="4917255"/>
              <a:ext cx="99060" cy="99060"/>
            </a:xfrm>
            <a:custGeom>
              <a:avLst/>
              <a:gdLst/>
              <a:ahLst/>
              <a:cxnLst/>
              <a:rect l="l" t="t" r="r" b="b"/>
              <a:pathLst>
                <a:path w="99060" h="99060">
                  <a:moveTo>
                    <a:pt x="0" y="98954"/>
                  </a:moveTo>
                  <a:lnTo>
                    <a:pt x="98919" y="98954"/>
                  </a:lnTo>
                  <a:lnTo>
                    <a:pt x="98919" y="0"/>
                  </a:lnTo>
                  <a:lnTo>
                    <a:pt x="0" y="0"/>
                  </a:lnTo>
                  <a:lnTo>
                    <a:pt x="0" y="98954"/>
                  </a:lnTo>
                  <a:close/>
                </a:path>
              </a:pathLst>
            </a:custGeom>
            <a:ln w="7602">
              <a:solidFill>
                <a:srgbClr val="0066C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76171" y="3174203"/>
              <a:ext cx="129318" cy="129366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79887" y="3303770"/>
              <a:ext cx="129576" cy="129366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76216" y="3417902"/>
              <a:ext cx="129490" cy="129366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80104" y="3532034"/>
              <a:ext cx="129318" cy="129366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83820" y="3630989"/>
              <a:ext cx="129576" cy="129366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87708" y="3729943"/>
              <a:ext cx="129576" cy="129366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91596" y="3813720"/>
              <a:ext cx="129576" cy="129366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687667" y="3897326"/>
              <a:ext cx="129576" cy="129537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91641" y="3973471"/>
              <a:ext cx="129576" cy="129366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495529" y="4042071"/>
              <a:ext cx="129576" cy="129280"/>
            </a:xfrm>
            <a:prstGeom prst="rect">
              <a:avLst/>
            </a:prstGeom>
          </p:spPr>
        </p:pic>
      </p:grpSp>
      <p:sp>
        <p:nvSpPr>
          <p:cNvPr id="23" name="object 23" descr=""/>
          <p:cNvSpPr txBox="1"/>
          <p:nvPr/>
        </p:nvSpPr>
        <p:spPr>
          <a:xfrm>
            <a:off x="2523771" y="2636300"/>
            <a:ext cx="1537970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900" spc="-25" b="1">
                <a:latin typeface="Arial"/>
                <a:cs typeface="Arial"/>
              </a:rPr>
              <a:t>Comparison</a:t>
            </a:r>
            <a:r>
              <a:rPr dirty="0" sz="900" spc="-3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of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NPV</a:t>
            </a:r>
            <a:r>
              <a:rPr dirty="0" sz="900" spc="-7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of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spc="-20" b="1">
                <a:latin typeface="Arial"/>
                <a:cs typeface="Arial"/>
              </a:rPr>
              <a:t>Costs</a:t>
            </a:r>
            <a:endParaRPr sz="900">
              <a:latin typeface="Arial"/>
              <a:cs typeface="Arial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1060755" y="5437324"/>
            <a:ext cx="405765" cy="135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700" spc="-10" b="1">
                <a:latin typeface="Arial"/>
                <a:cs typeface="Arial"/>
              </a:rPr>
              <a:t>0.00E+00</a:t>
            </a:r>
            <a:endParaRPr sz="700">
              <a:latin typeface="Arial"/>
              <a:cs typeface="Arial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1060755" y="5018730"/>
            <a:ext cx="405765" cy="135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700" spc="-10" b="1">
                <a:latin typeface="Arial"/>
                <a:cs typeface="Arial"/>
              </a:rPr>
              <a:t>2.00E+05</a:t>
            </a:r>
            <a:endParaRPr sz="700">
              <a:latin typeface="Arial"/>
              <a:cs typeface="Arial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1060755" y="4600102"/>
            <a:ext cx="405765" cy="135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700" spc="-10" b="1">
                <a:latin typeface="Arial"/>
                <a:cs typeface="Arial"/>
              </a:rPr>
              <a:t>4.00E+05</a:t>
            </a:r>
            <a:endParaRPr sz="700">
              <a:latin typeface="Arial"/>
              <a:cs typeface="Arial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1060755" y="4189021"/>
            <a:ext cx="405765" cy="135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700" spc="-10" b="1">
                <a:latin typeface="Arial"/>
                <a:cs typeface="Arial"/>
              </a:rPr>
              <a:t>6.00E+05</a:t>
            </a:r>
            <a:endParaRPr sz="700">
              <a:latin typeface="Arial"/>
              <a:cs typeface="Arial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1060755" y="3770479"/>
            <a:ext cx="405765" cy="135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700" spc="-10" b="1">
                <a:latin typeface="Arial"/>
                <a:cs typeface="Arial"/>
              </a:rPr>
              <a:t>8.00E+05</a:t>
            </a:r>
            <a:endParaRPr sz="700">
              <a:latin typeface="Arial"/>
              <a:cs typeface="Arial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1060755" y="3351851"/>
            <a:ext cx="405765" cy="135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700" spc="-10" b="1">
                <a:latin typeface="Arial"/>
                <a:cs typeface="Arial"/>
              </a:rPr>
              <a:t>1.00E+06</a:t>
            </a:r>
            <a:endParaRPr sz="700">
              <a:latin typeface="Arial"/>
              <a:cs typeface="Arial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1060755" y="2933224"/>
            <a:ext cx="405765" cy="135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700" spc="-10" b="1">
                <a:latin typeface="Arial"/>
                <a:cs typeface="Arial"/>
              </a:rPr>
              <a:t>1.20E+06</a:t>
            </a:r>
            <a:endParaRPr sz="700">
              <a:latin typeface="Arial"/>
              <a:cs typeface="Arial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1510357" y="5582068"/>
            <a:ext cx="64135" cy="135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700" spc="-50" b="1">
                <a:latin typeface="Arial"/>
                <a:cs typeface="Arial"/>
              </a:rPr>
              <a:t>0</a:t>
            </a:r>
            <a:endParaRPr sz="700">
              <a:latin typeface="Arial"/>
              <a:cs typeface="Arial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1914245" y="5582068"/>
            <a:ext cx="64135" cy="135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700" spc="-50" b="1">
                <a:latin typeface="Arial"/>
                <a:cs typeface="Arial"/>
              </a:rPr>
              <a:t>1</a:t>
            </a:r>
            <a:endParaRPr sz="700">
              <a:latin typeface="Arial"/>
              <a:cs typeface="Arial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2318133" y="5582068"/>
            <a:ext cx="64135" cy="135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700" spc="-50" b="1">
                <a:latin typeface="Arial"/>
                <a:cs typeface="Arial"/>
              </a:rPr>
              <a:t>2</a:t>
            </a:r>
            <a:endParaRPr sz="700">
              <a:latin typeface="Arial"/>
              <a:cs typeface="Arial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2714204" y="5582068"/>
            <a:ext cx="64135" cy="135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700" spc="-50" b="1">
                <a:latin typeface="Arial"/>
                <a:cs typeface="Arial"/>
              </a:rPr>
              <a:t>3</a:t>
            </a:r>
            <a:endParaRPr sz="700">
              <a:latin typeface="Arial"/>
              <a:cs typeface="Arial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3118178" y="5582068"/>
            <a:ext cx="64135" cy="135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700" spc="-50" b="1">
                <a:latin typeface="Arial"/>
                <a:cs typeface="Arial"/>
              </a:rPr>
              <a:t>4</a:t>
            </a:r>
            <a:endParaRPr sz="700">
              <a:latin typeface="Arial"/>
              <a:cs typeface="Arial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3925782" y="5582068"/>
            <a:ext cx="64135" cy="135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700" spc="-50" b="1">
                <a:latin typeface="Arial"/>
                <a:cs typeface="Arial"/>
              </a:rPr>
              <a:t>6</a:t>
            </a:r>
            <a:endParaRPr sz="700">
              <a:latin typeface="Arial"/>
              <a:cs typeface="Arial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4329670" y="5582068"/>
            <a:ext cx="64135" cy="135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700" spc="-50" b="1">
                <a:latin typeface="Arial"/>
                <a:cs typeface="Arial"/>
              </a:rPr>
              <a:t>7</a:t>
            </a:r>
            <a:endParaRPr sz="700">
              <a:latin typeface="Arial"/>
              <a:cs typeface="Arial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4725999" y="5582068"/>
            <a:ext cx="64135" cy="135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700" spc="-50" b="1">
                <a:latin typeface="Arial"/>
                <a:cs typeface="Arial"/>
              </a:rPr>
              <a:t>8</a:t>
            </a:r>
            <a:endParaRPr sz="700">
              <a:latin typeface="Arial"/>
              <a:cs typeface="Arial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5129629" y="5582068"/>
            <a:ext cx="64135" cy="135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700" spc="-50" b="1">
                <a:latin typeface="Arial"/>
                <a:cs typeface="Arial"/>
              </a:rPr>
              <a:t>9</a:t>
            </a:r>
            <a:endParaRPr sz="700">
              <a:latin typeface="Arial"/>
              <a:cs typeface="Arial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5503110" y="5582068"/>
            <a:ext cx="119380" cy="135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700" spc="-25" b="1">
                <a:latin typeface="Arial"/>
                <a:cs typeface="Arial"/>
              </a:rPr>
              <a:t>10</a:t>
            </a:r>
            <a:endParaRPr sz="700">
              <a:latin typeface="Arial"/>
              <a:cs typeface="Arial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3422941" y="5524385"/>
            <a:ext cx="261620" cy="360045"/>
          </a:xfrm>
          <a:prstGeom prst="rect">
            <a:avLst/>
          </a:prstGeom>
        </p:spPr>
        <p:txBody>
          <a:bodyPr wrap="square" lIns="0" tIns="72390" rIns="0" bIns="0" rtlCol="0" vert="horz">
            <a:spAutoFit/>
          </a:bodyPr>
          <a:lstStyle/>
          <a:p>
            <a:pPr algn="ctr" marR="4445">
              <a:lnSpc>
                <a:spcPct val="100000"/>
              </a:lnSpc>
              <a:spcBef>
                <a:spcPts val="570"/>
              </a:spcBef>
            </a:pPr>
            <a:r>
              <a:rPr dirty="0" sz="700" spc="-50" b="1">
                <a:latin typeface="Arial"/>
                <a:cs typeface="Arial"/>
              </a:rPr>
              <a:t>5</a:t>
            </a:r>
            <a:endParaRPr sz="700">
              <a:latin typeface="Arial"/>
              <a:cs typeface="Arial"/>
            </a:endParaRPr>
          </a:p>
          <a:p>
            <a:pPr algn="ctr" marR="5080">
              <a:lnSpc>
                <a:spcPct val="100000"/>
              </a:lnSpc>
              <a:spcBef>
                <a:spcPts val="480"/>
              </a:spcBef>
            </a:pPr>
            <a:r>
              <a:rPr dirty="0" sz="700" spc="-10" b="1">
                <a:latin typeface="Arial"/>
                <a:cs typeface="Arial"/>
              </a:rPr>
              <a:t>Years</a:t>
            </a:r>
            <a:endParaRPr sz="700">
              <a:latin typeface="Arial"/>
              <a:cs typeface="Arial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896716" y="3949543"/>
            <a:ext cx="128270" cy="600075"/>
          </a:xfrm>
          <a:prstGeom prst="rect">
            <a:avLst/>
          </a:prstGeom>
        </p:spPr>
        <p:txBody>
          <a:bodyPr wrap="square" lIns="0" tIns="6350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700" b="1">
                <a:latin typeface="Arial"/>
                <a:cs typeface="Arial"/>
              </a:rPr>
              <a:t>NPV of</a:t>
            </a:r>
            <a:r>
              <a:rPr dirty="0" sz="700" spc="5" b="1">
                <a:latin typeface="Arial"/>
                <a:cs typeface="Arial"/>
              </a:rPr>
              <a:t> </a:t>
            </a:r>
            <a:r>
              <a:rPr dirty="0" sz="700" spc="-10" b="1">
                <a:latin typeface="Arial"/>
                <a:cs typeface="Arial"/>
              </a:rPr>
              <a:t>Costs</a:t>
            </a:r>
            <a:endParaRPr sz="700">
              <a:latin typeface="Arial"/>
              <a:cs typeface="Arial"/>
            </a:endParaRPr>
          </a:p>
        </p:txBody>
      </p:sp>
      <p:grpSp>
        <p:nvGrpSpPr>
          <p:cNvPr id="43" name="object 43" descr=""/>
          <p:cNvGrpSpPr/>
          <p:nvPr/>
        </p:nvGrpSpPr>
        <p:grpSpPr>
          <a:xfrm>
            <a:off x="3655434" y="3140006"/>
            <a:ext cx="1478280" cy="312420"/>
            <a:chOff x="3655434" y="3140006"/>
            <a:chExt cx="1478280" cy="312420"/>
          </a:xfrm>
        </p:grpSpPr>
        <p:sp>
          <p:nvSpPr>
            <p:cNvPr id="44" name="object 44" descr=""/>
            <p:cNvSpPr/>
            <p:nvPr/>
          </p:nvSpPr>
          <p:spPr>
            <a:xfrm>
              <a:off x="3659244" y="3143816"/>
              <a:ext cx="1470660" cy="304800"/>
            </a:xfrm>
            <a:custGeom>
              <a:avLst/>
              <a:gdLst/>
              <a:ahLst/>
              <a:cxnLst/>
              <a:rect l="l" t="t" r="r" b="b"/>
              <a:pathLst>
                <a:path w="1470660" h="304800">
                  <a:moveTo>
                    <a:pt x="0" y="304469"/>
                  </a:moveTo>
                  <a:lnTo>
                    <a:pt x="1470471" y="304469"/>
                  </a:lnTo>
                  <a:lnTo>
                    <a:pt x="1470471" y="0"/>
                  </a:lnTo>
                  <a:lnTo>
                    <a:pt x="0" y="0"/>
                  </a:lnTo>
                  <a:lnTo>
                    <a:pt x="0" y="304469"/>
                  </a:lnTo>
                  <a:close/>
                </a:path>
              </a:pathLst>
            </a:custGeom>
            <a:ln w="75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3773315" y="3197205"/>
              <a:ext cx="53975" cy="53340"/>
            </a:xfrm>
            <a:custGeom>
              <a:avLst/>
              <a:gdLst/>
              <a:ahLst/>
              <a:cxnLst/>
              <a:rect l="l" t="t" r="r" b="b"/>
              <a:pathLst>
                <a:path w="53975" h="53339">
                  <a:moveTo>
                    <a:pt x="53474" y="0"/>
                  </a:moveTo>
                  <a:lnTo>
                    <a:pt x="0" y="0"/>
                  </a:lnTo>
                  <a:lnTo>
                    <a:pt x="0" y="53171"/>
                  </a:lnTo>
                  <a:lnTo>
                    <a:pt x="53474" y="53171"/>
                  </a:lnTo>
                  <a:lnTo>
                    <a:pt x="53474" y="0"/>
                  </a:lnTo>
                  <a:close/>
                </a:path>
              </a:pathLst>
            </a:custGeom>
            <a:solidFill>
              <a:srgbClr val="0066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3773315" y="3197205"/>
              <a:ext cx="53975" cy="53340"/>
            </a:xfrm>
            <a:custGeom>
              <a:avLst/>
              <a:gdLst/>
              <a:ahLst/>
              <a:cxnLst/>
              <a:rect l="l" t="t" r="r" b="b"/>
              <a:pathLst>
                <a:path w="53975" h="53339">
                  <a:moveTo>
                    <a:pt x="0" y="53171"/>
                  </a:moveTo>
                  <a:lnTo>
                    <a:pt x="53474" y="53171"/>
                  </a:lnTo>
                  <a:lnTo>
                    <a:pt x="53474" y="0"/>
                  </a:lnTo>
                  <a:lnTo>
                    <a:pt x="0" y="0"/>
                  </a:lnTo>
                  <a:lnTo>
                    <a:pt x="0" y="53171"/>
                  </a:lnTo>
                  <a:close/>
                </a:path>
              </a:pathLst>
            </a:custGeom>
            <a:ln w="7602">
              <a:solidFill>
                <a:srgbClr val="0066C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7" name="object 47" descr=""/>
          <p:cNvSpPr txBox="1"/>
          <p:nvPr/>
        </p:nvSpPr>
        <p:spPr>
          <a:xfrm>
            <a:off x="3933341" y="3153942"/>
            <a:ext cx="481330" cy="135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700">
                <a:latin typeface="Arial MT"/>
                <a:cs typeface="Arial MT"/>
              </a:rPr>
              <a:t>Do</a:t>
            </a:r>
            <a:r>
              <a:rPr dirty="0" sz="700" spc="45">
                <a:latin typeface="Arial MT"/>
                <a:cs typeface="Arial MT"/>
              </a:rPr>
              <a:t> </a:t>
            </a:r>
            <a:r>
              <a:rPr dirty="0" sz="700" spc="-10">
                <a:latin typeface="Arial MT"/>
                <a:cs typeface="Arial MT"/>
              </a:rPr>
              <a:t>Nothing</a:t>
            </a:r>
            <a:endParaRPr sz="700">
              <a:latin typeface="Arial MT"/>
              <a:cs typeface="Arial MT"/>
            </a:endParaRPr>
          </a:p>
        </p:txBody>
      </p:sp>
      <p:pic>
        <p:nvPicPr>
          <p:cNvPr id="48" name="object 48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697296" y="3341757"/>
            <a:ext cx="213196" cy="68570"/>
          </a:xfrm>
          <a:prstGeom prst="rect">
            <a:avLst/>
          </a:prstGeom>
        </p:spPr>
      </p:pic>
      <p:sp>
        <p:nvSpPr>
          <p:cNvPr id="49" name="object 49" descr=""/>
          <p:cNvSpPr txBox="1"/>
          <p:nvPr/>
        </p:nvSpPr>
        <p:spPr>
          <a:xfrm>
            <a:off x="3933341" y="3306233"/>
            <a:ext cx="1181100" cy="135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700">
                <a:latin typeface="Arial MT"/>
                <a:cs typeface="Arial MT"/>
              </a:rPr>
              <a:t>Intervention</a:t>
            </a:r>
            <a:r>
              <a:rPr dirty="0" sz="700" spc="45">
                <a:latin typeface="Arial MT"/>
                <a:cs typeface="Arial MT"/>
              </a:rPr>
              <a:t> </a:t>
            </a:r>
            <a:r>
              <a:rPr dirty="0" sz="700">
                <a:latin typeface="Arial MT"/>
                <a:cs typeface="Arial MT"/>
              </a:rPr>
              <a:t>-</a:t>
            </a:r>
            <a:r>
              <a:rPr dirty="0" sz="700" spc="35">
                <a:latin typeface="Arial MT"/>
                <a:cs typeface="Arial MT"/>
              </a:rPr>
              <a:t> </a:t>
            </a:r>
            <a:r>
              <a:rPr dirty="0" sz="700">
                <a:latin typeface="Arial MT"/>
                <a:cs typeface="Arial MT"/>
              </a:rPr>
              <a:t>NPV</a:t>
            </a:r>
            <a:r>
              <a:rPr dirty="0" sz="700" spc="-50">
                <a:latin typeface="Arial MT"/>
                <a:cs typeface="Arial MT"/>
              </a:rPr>
              <a:t> </a:t>
            </a:r>
            <a:r>
              <a:rPr dirty="0" sz="700">
                <a:latin typeface="Arial MT"/>
                <a:cs typeface="Arial MT"/>
              </a:rPr>
              <a:t>June</a:t>
            </a:r>
            <a:r>
              <a:rPr dirty="0" sz="700" spc="50">
                <a:latin typeface="Arial MT"/>
                <a:cs typeface="Arial MT"/>
              </a:rPr>
              <a:t> </a:t>
            </a:r>
            <a:r>
              <a:rPr dirty="0" sz="700" spc="-20">
                <a:latin typeface="Arial MT"/>
                <a:cs typeface="Arial MT"/>
              </a:rPr>
              <a:t>30th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50" name="object 50" descr=""/>
          <p:cNvSpPr/>
          <p:nvPr/>
        </p:nvSpPr>
        <p:spPr>
          <a:xfrm>
            <a:off x="649232" y="2565294"/>
            <a:ext cx="5204460" cy="3554729"/>
          </a:xfrm>
          <a:custGeom>
            <a:avLst/>
            <a:gdLst/>
            <a:ahLst/>
            <a:cxnLst/>
            <a:rect l="l" t="t" r="r" b="b"/>
            <a:pathLst>
              <a:path w="5204460" h="3554729">
                <a:moveTo>
                  <a:pt x="0" y="3554647"/>
                </a:moveTo>
                <a:lnTo>
                  <a:pt x="5204330" y="3554647"/>
                </a:lnTo>
                <a:lnTo>
                  <a:pt x="5204330" y="0"/>
                </a:lnTo>
                <a:lnTo>
                  <a:pt x="0" y="0"/>
                </a:lnTo>
                <a:lnTo>
                  <a:pt x="0" y="3554647"/>
                </a:lnTo>
                <a:close/>
              </a:path>
            </a:pathLst>
          </a:custGeom>
          <a:ln w="76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51" name="object 51" descr=""/>
          <p:cNvGraphicFramePr>
            <a:graphicFrameLocks noGrp="1"/>
          </p:cNvGraphicFramePr>
          <p:nvPr/>
        </p:nvGraphicFramePr>
        <p:xfrm>
          <a:off x="6415435" y="2565422"/>
          <a:ext cx="2183130" cy="32143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7735"/>
                <a:gridCol w="1162685"/>
              </a:tblGrid>
              <a:tr h="278765">
                <a:tc gridSpan="2">
                  <a:txBody>
                    <a:bodyPr/>
                    <a:lstStyle/>
                    <a:p>
                      <a:pPr marL="93980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1350" b="1">
                          <a:latin typeface="Times New Roman"/>
                          <a:cs typeface="Times New Roman"/>
                        </a:rPr>
                        <a:t>NPV</a:t>
                      </a:r>
                      <a:r>
                        <a:rPr dirty="0" sz="1350" spc="3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20" b="1">
                          <a:latin typeface="Times New Roman"/>
                          <a:cs typeface="Times New Roman"/>
                        </a:rPr>
                        <a:t>[US$]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270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66700">
                <a:tc>
                  <a:txBody>
                    <a:bodyPr/>
                    <a:lstStyle/>
                    <a:p>
                      <a:pPr marL="12065">
                        <a:lnSpc>
                          <a:spcPts val="1610"/>
                        </a:lnSpc>
                      </a:pPr>
                      <a:r>
                        <a:rPr dirty="0" sz="1350" b="1">
                          <a:latin typeface="Times New Roman"/>
                          <a:cs typeface="Times New Roman"/>
                        </a:rPr>
                        <a:t>Do</a:t>
                      </a:r>
                      <a:r>
                        <a:rPr dirty="0" sz="1350" spc="3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10" b="1">
                          <a:latin typeface="Times New Roman"/>
                          <a:cs typeface="Times New Roman"/>
                        </a:rPr>
                        <a:t>Nothing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1910">
                        <a:lnSpc>
                          <a:spcPts val="1575"/>
                        </a:lnSpc>
                        <a:tabLst>
                          <a:tab pos="347345" algn="l"/>
                        </a:tabLst>
                      </a:pPr>
                      <a:r>
                        <a:rPr dirty="0" sz="1350" spc="-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35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350" spc="-10">
                          <a:latin typeface="Times New Roman"/>
                          <a:cs typeface="Times New Roman"/>
                        </a:rPr>
                        <a:t>259,552.94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6065">
                <a:tc>
                  <a:txBody>
                    <a:bodyPr/>
                    <a:lstStyle/>
                    <a:p>
                      <a:pPr marL="12065">
                        <a:lnSpc>
                          <a:spcPts val="1610"/>
                        </a:lnSpc>
                      </a:pPr>
                      <a:r>
                        <a:rPr dirty="0" sz="13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350" spc="4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50" b="1">
                          <a:latin typeface="Times New Roman"/>
                          <a:cs typeface="Times New Roman"/>
                        </a:rPr>
                        <a:t>1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1910">
                        <a:lnSpc>
                          <a:spcPts val="1575"/>
                        </a:lnSpc>
                      </a:pPr>
                      <a:r>
                        <a:rPr dirty="0" sz="13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350" spc="3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10">
                          <a:latin typeface="Times New Roman"/>
                          <a:cs typeface="Times New Roman"/>
                        </a:rPr>
                        <a:t>1,090,812.89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12065">
                        <a:lnSpc>
                          <a:spcPts val="1610"/>
                        </a:lnSpc>
                      </a:pPr>
                      <a:r>
                        <a:rPr dirty="0" sz="13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350" spc="4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50" b="1">
                          <a:latin typeface="Times New Roman"/>
                          <a:cs typeface="Times New Roman"/>
                        </a:rPr>
                        <a:t>2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1910">
                        <a:lnSpc>
                          <a:spcPts val="1575"/>
                        </a:lnSpc>
                      </a:pPr>
                      <a:r>
                        <a:rPr dirty="0" sz="13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350" spc="3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10">
                          <a:latin typeface="Times New Roman"/>
                          <a:cs typeface="Times New Roman"/>
                        </a:rPr>
                        <a:t>1,029,213.88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7970">
                <a:tc>
                  <a:txBody>
                    <a:bodyPr/>
                    <a:lstStyle/>
                    <a:p>
                      <a:pPr marL="12065">
                        <a:lnSpc>
                          <a:spcPts val="1610"/>
                        </a:lnSpc>
                      </a:pPr>
                      <a:r>
                        <a:rPr dirty="0" sz="13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350" spc="4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50" b="1">
                          <a:latin typeface="Times New Roman"/>
                          <a:cs typeface="Times New Roman"/>
                        </a:rPr>
                        <a:t>3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1910">
                        <a:lnSpc>
                          <a:spcPts val="1575"/>
                        </a:lnSpc>
                        <a:tabLst>
                          <a:tab pos="347345" algn="l"/>
                        </a:tabLst>
                      </a:pPr>
                      <a:r>
                        <a:rPr dirty="0" sz="1350" spc="-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35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350" spc="-10">
                          <a:latin typeface="Times New Roman"/>
                          <a:cs typeface="Times New Roman"/>
                        </a:rPr>
                        <a:t>972,279.51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6065">
                <a:tc>
                  <a:txBody>
                    <a:bodyPr/>
                    <a:lstStyle/>
                    <a:p>
                      <a:pPr marL="12065">
                        <a:lnSpc>
                          <a:spcPts val="1605"/>
                        </a:lnSpc>
                      </a:pPr>
                      <a:r>
                        <a:rPr dirty="0" sz="13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350" spc="4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50" b="1">
                          <a:latin typeface="Times New Roman"/>
                          <a:cs typeface="Times New Roman"/>
                        </a:rPr>
                        <a:t>4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3180">
                        <a:lnSpc>
                          <a:spcPts val="1575"/>
                        </a:lnSpc>
                        <a:tabLst>
                          <a:tab pos="349250" algn="l"/>
                        </a:tabLst>
                      </a:pPr>
                      <a:r>
                        <a:rPr dirty="0" sz="1350" spc="-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35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350" spc="-10">
                          <a:latin typeface="Times New Roman"/>
                          <a:cs typeface="Times New Roman"/>
                        </a:rPr>
                        <a:t>919,500.34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12065">
                        <a:lnSpc>
                          <a:spcPts val="1610"/>
                        </a:lnSpc>
                      </a:pPr>
                      <a:r>
                        <a:rPr dirty="0" sz="13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350" spc="4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50" b="1">
                          <a:latin typeface="Times New Roman"/>
                          <a:cs typeface="Times New Roman"/>
                        </a:rPr>
                        <a:t>5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1910">
                        <a:lnSpc>
                          <a:spcPts val="1580"/>
                        </a:lnSpc>
                        <a:tabLst>
                          <a:tab pos="347345" algn="l"/>
                        </a:tabLst>
                      </a:pPr>
                      <a:r>
                        <a:rPr dirty="0" sz="1350" spc="-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35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350" spc="-10">
                          <a:latin typeface="Times New Roman"/>
                          <a:cs typeface="Times New Roman"/>
                        </a:rPr>
                        <a:t>870,665.26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6065">
                <a:tc>
                  <a:txBody>
                    <a:bodyPr/>
                    <a:lstStyle/>
                    <a:p>
                      <a:pPr marL="12065">
                        <a:lnSpc>
                          <a:spcPts val="1610"/>
                        </a:lnSpc>
                      </a:pPr>
                      <a:r>
                        <a:rPr dirty="0" sz="13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350" spc="4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50" b="1">
                          <a:latin typeface="Times New Roman"/>
                          <a:cs typeface="Times New Roman"/>
                        </a:rPr>
                        <a:t>6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1910">
                        <a:lnSpc>
                          <a:spcPts val="1575"/>
                        </a:lnSpc>
                        <a:tabLst>
                          <a:tab pos="347345" algn="l"/>
                        </a:tabLst>
                      </a:pPr>
                      <a:r>
                        <a:rPr dirty="0" sz="1350" spc="-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35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350" spc="-10">
                          <a:latin typeface="Times New Roman"/>
                          <a:cs typeface="Times New Roman"/>
                        </a:rPr>
                        <a:t>825,237.01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12065">
                        <a:lnSpc>
                          <a:spcPts val="1610"/>
                        </a:lnSpc>
                      </a:pPr>
                      <a:r>
                        <a:rPr dirty="0" sz="13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350" spc="4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50" b="1">
                          <a:latin typeface="Times New Roman"/>
                          <a:cs typeface="Times New Roman"/>
                        </a:rPr>
                        <a:t>7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1910">
                        <a:lnSpc>
                          <a:spcPts val="1575"/>
                        </a:lnSpc>
                        <a:tabLst>
                          <a:tab pos="347345" algn="l"/>
                        </a:tabLst>
                      </a:pPr>
                      <a:r>
                        <a:rPr dirty="0" sz="1350" spc="-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35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350" spc="-10">
                          <a:latin typeface="Times New Roman"/>
                          <a:cs typeface="Times New Roman"/>
                        </a:rPr>
                        <a:t>783,402.48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6065">
                <a:tc>
                  <a:txBody>
                    <a:bodyPr/>
                    <a:lstStyle/>
                    <a:p>
                      <a:pPr marL="12065">
                        <a:lnSpc>
                          <a:spcPts val="1610"/>
                        </a:lnSpc>
                      </a:pPr>
                      <a:r>
                        <a:rPr dirty="0" sz="13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350" spc="4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50" b="1">
                          <a:latin typeface="Times New Roman"/>
                          <a:cs typeface="Times New Roman"/>
                        </a:rPr>
                        <a:t>8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1910">
                        <a:lnSpc>
                          <a:spcPts val="1575"/>
                        </a:lnSpc>
                        <a:tabLst>
                          <a:tab pos="347345" algn="l"/>
                        </a:tabLst>
                      </a:pPr>
                      <a:r>
                        <a:rPr dirty="0" sz="1350" spc="-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35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350" spc="-10">
                          <a:latin typeface="Times New Roman"/>
                          <a:cs typeface="Times New Roman"/>
                        </a:rPr>
                        <a:t>744,763.49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6065">
                <a:tc>
                  <a:txBody>
                    <a:bodyPr/>
                    <a:lstStyle/>
                    <a:p>
                      <a:pPr marL="12065">
                        <a:lnSpc>
                          <a:spcPts val="1610"/>
                        </a:lnSpc>
                      </a:pPr>
                      <a:r>
                        <a:rPr dirty="0" sz="13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350" spc="4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50" b="1">
                          <a:latin typeface="Times New Roman"/>
                          <a:cs typeface="Times New Roman"/>
                        </a:rPr>
                        <a:t>9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1910">
                        <a:lnSpc>
                          <a:spcPts val="1575"/>
                        </a:lnSpc>
                        <a:tabLst>
                          <a:tab pos="347345" algn="l"/>
                        </a:tabLst>
                      </a:pPr>
                      <a:r>
                        <a:rPr dirty="0" sz="1350" spc="-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35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350" spc="-10">
                          <a:latin typeface="Times New Roman"/>
                          <a:cs typeface="Times New Roman"/>
                        </a:rPr>
                        <a:t>709,074.48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0510">
                <a:tc>
                  <a:txBody>
                    <a:bodyPr/>
                    <a:lstStyle/>
                    <a:p>
                      <a:pPr marL="12065">
                        <a:lnSpc>
                          <a:spcPts val="1610"/>
                        </a:lnSpc>
                      </a:pPr>
                      <a:r>
                        <a:rPr dirty="0" sz="1350" b="1">
                          <a:latin typeface="Times New Roman"/>
                          <a:cs typeface="Times New Roman"/>
                        </a:rPr>
                        <a:t>Years</a:t>
                      </a:r>
                      <a:r>
                        <a:rPr dirty="0" sz="1350" spc="4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-25" b="1">
                          <a:latin typeface="Times New Roman"/>
                          <a:cs typeface="Times New Roman"/>
                        </a:rPr>
                        <a:t>10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1910">
                        <a:lnSpc>
                          <a:spcPts val="1580"/>
                        </a:lnSpc>
                        <a:tabLst>
                          <a:tab pos="347345" algn="l"/>
                        </a:tabLst>
                      </a:pPr>
                      <a:r>
                        <a:rPr dirty="0" sz="1350" spc="-5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35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350" spc="-10">
                          <a:latin typeface="Times New Roman"/>
                          <a:cs typeface="Times New Roman"/>
                        </a:rPr>
                        <a:t>676,020.43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3" name="object 5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sp>
        <p:nvSpPr>
          <p:cNvPr id="52" name="object 5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40460" algn="l"/>
              </a:tabLst>
            </a:pPr>
            <a:r>
              <a:rPr dirty="0" spc="-10"/>
              <a:t>ANEXO:</a:t>
            </a:r>
            <a:r>
              <a:rPr dirty="0"/>
              <a:t>	CÁLCULO</a:t>
            </a:r>
            <a:r>
              <a:rPr dirty="0" spc="-100"/>
              <a:t> </a:t>
            </a:r>
            <a:r>
              <a:rPr dirty="0"/>
              <a:t>DEL</a:t>
            </a:r>
            <a:r>
              <a:rPr dirty="0" spc="-105"/>
              <a:t> </a:t>
            </a:r>
            <a:r>
              <a:rPr dirty="0" spc="-20"/>
              <a:t>VALOR</a:t>
            </a:r>
            <a:r>
              <a:rPr dirty="0" spc="-85"/>
              <a:t> </a:t>
            </a:r>
            <a:r>
              <a:rPr dirty="0"/>
              <a:t>PRESENTE</a:t>
            </a:r>
            <a:r>
              <a:rPr dirty="0" spc="-65"/>
              <a:t> </a:t>
            </a:r>
            <a:r>
              <a:rPr dirty="0" spc="-20"/>
              <a:t>NETO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94917" y="1440637"/>
            <a:ext cx="5854700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02B82"/>
                </a:solidFill>
                <a:latin typeface="Arial"/>
                <a:cs typeface="Arial"/>
              </a:rPr>
              <a:t>Comparación</a:t>
            </a:r>
            <a:r>
              <a:rPr dirty="0" sz="1800" spc="-40" b="1">
                <a:solidFill>
                  <a:srgbClr val="002B8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2B82"/>
                </a:solidFill>
                <a:latin typeface="Arial"/>
                <a:cs typeface="Arial"/>
              </a:rPr>
              <a:t>de</a:t>
            </a:r>
            <a:r>
              <a:rPr dirty="0" sz="1800" spc="-20" b="1">
                <a:solidFill>
                  <a:srgbClr val="002B8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2B82"/>
                </a:solidFill>
                <a:latin typeface="Arial"/>
                <a:cs typeface="Arial"/>
              </a:rPr>
              <a:t>Resultados</a:t>
            </a:r>
            <a:r>
              <a:rPr dirty="0" sz="1800" spc="-20" b="1">
                <a:solidFill>
                  <a:srgbClr val="002B8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2B82"/>
                </a:solidFill>
                <a:latin typeface="Arial"/>
                <a:cs typeface="Arial"/>
              </a:rPr>
              <a:t>Estudio</a:t>
            </a:r>
            <a:r>
              <a:rPr dirty="0" sz="1800" spc="-40" b="1">
                <a:solidFill>
                  <a:srgbClr val="002B8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2B82"/>
                </a:solidFill>
                <a:latin typeface="Arial"/>
                <a:cs typeface="Arial"/>
              </a:rPr>
              <a:t>de</a:t>
            </a:r>
            <a:r>
              <a:rPr dirty="0" sz="1800" spc="-15" b="1">
                <a:solidFill>
                  <a:srgbClr val="002B82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2B82"/>
                </a:solidFill>
                <a:latin typeface="Arial"/>
                <a:cs typeface="Arial"/>
              </a:rPr>
              <a:t>Confiabilidad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b="1">
                <a:solidFill>
                  <a:srgbClr val="002B82"/>
                </a:solidFill>
                <a:latin typeface="Arial"/>
                <a:cs typeface="Arial"/>
              </a:rPr>
              <a:t>y</a:t>
            </a:r>
            <a:r>
              <a:rPr dirty="0" sz="1800" spc="-20" b="1">
                <a:solidFill>
                  <a:srgbClr val="002B8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2B82"/>
                </a:solidFill>
                <a:latin typeface="Arial"/>
                <a:cs typeface="Arial"/>
              </a:rPr>
              <a:t>Compra de </a:t>
            </a:r>
            <a:r>
              <a:rPr dirty="0" sz="1800" spc="-10" b="1">
                <a:solidFill>
                  <a:srgbClr val="002B82"/>
                </a:solidFill>
                <a:latin typeface="Arial"/>
                <a:cs typeface="Arial"/>
              </a:rPr>
              <a:t>Transformadores</a:t>
            </a:r>
            <a:r>
              <a:rPr dirty="0" sz="1800" spc="5" b="1">
                <a:solidFill>
                  <a:srgbClr val="002B8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2B82"/>
                </a:solidFill>
                <a:latin typeface="Arial"/>
                <a:cs typeface="Arial"/>
              </a:rPr>
              <a:t>de</a:t>
            </a:r>
            <a:r>
              <a:rPr dirty="0" sz="1800" spc="-10" b="1">
                <a:solidFill>
                  <a:srgbClr val="002B82"/>
                </a:solidFill>
                <a:latin typeface="Arial"/>
                <a:cs typeface="Arial"/>
              </a:rPr>
              <a:t> Reserva</a:t>
            </a:r>
            <a:endParaRPr sz="1800">
              <a:latin typeface="Arial"/>
              <a:cs typeface="Arial"/>
            </a:endParaRP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1325625" y="2486025"/>
          <a:ext cx="6569075" cy="34353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3220"/>
                <a:gridCol w="1769745"/>
                <a:gridCol w="2928619"/>
                <a:gridCol w="1417320"/>
              </a:tblGrid>
              <a:tr h="594995">
                <a:tc gridSpan="2">
                  <a:txBody>
                    <a:bodyPr/>
                    <a:lstStyle/>
                    <a:p>
                      <a:pPr marL="224790" marR="121285" indent="-97790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dirty="0" sz="1200" b="1">
                          <a:latin typeface="Arial"/>
                          <a:cs typeface="Arial"/>
                        </a:rPr>
                        <a:t>TRANSFORMADORES</a:t>
                      </a:r>
                      <a:r>
                        <a:rPr dirty="0" sz="1200" spc="-8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5" b="1">
                          <a:latin typeface="Arial"/>
                          <a:cs typeface="Arial"/>
                        </a:rPr>
                        <a:t>DE RESERVA</a:t>
                      </a:r>
                      <a:r>
                        <a:rPr dirty="0" sz="1200" spc="-6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1200" spc="3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 b="1">
                          <a:latin typeface="Arial"/>
                          <a:cs typeface="Arial"/>
                        </a:rPr>
                        <a:t>COMPRA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07314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758190" marR="146050" indent="-603885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dirty="0" sz="1200" spc="-10" b="1">
                          <a:latin typeface="Arial"/>
                          <a:cs typeface="Arial"/>
                        </a:rPr>
                        <a:t>CARACTERÍSTICAS</a:t>
                      </a:r>
                      <a:r>
                        <a:rPr dirty="0" sz="1200" spc="1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TÉCNICAS</a:t>
                      </a:r>
                      <a:r>
                        <a:rPr dirty="0" sz="1200" spc="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5" b="1">
                          <a:latin typeface="Arial"/>
                          <a:cs typeface="Arial"/>
                        </a:rPr>
                        <a:t>DEL </a:t>
                      </a:r>
                      <a:r>
                        <a:rPr dirty="0" sz="1200" spc="-10" b="1">
                          <a:latin typeface="Arial"/>
                          <a:cs typeface="Arial"/>
                        </a:rPr>
                        <a:t>TRANSFORMADOR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07314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02235" indent="130810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dirty="0" sz="1200" b="1">
                          <a:latin typeface="Arial"/>
                          <a:cs typeface="Arial"/>
                        </a:rPr>
                        <a:t>ESTUDIO</a:t>
                      </a:r>
                      <a:r>
                        <a:rPr dirty="0" sz="1200" spc="-3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5" b="1">
                          <a:latin typeface="Arial"/>
                          <a:cs typeface="Arial"/>
                        </a:rPr>
                        <a:t>DE </a:t>
                      </a:r>
                      <a:r>
                        <a:rPr dirty="0" sz="1200" spc="-10" b="1">
                          <a:latin typeface="Arial"/>
                          <a:cs typeface="Arial"/>
                        </a:rPr>
                        <a:t>CONFIABILIDAD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07314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dirty="0" sz="1400" spc="-50" b="1">
                          <a:solidFill>
                            <a:srgbClr val="333399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7239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dirty="0" sz="1400" spc="-10">
                          <a:latin typeface="Arial MT"/>
                          <a:cs typeface="Arial MT"/>
                        </a:rPr>
                        <a:t>Tocache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B="0" marT="7239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dirty="0" sz="1400" spc="-10">
                          <a:latin typeface="Arial MT"/>
                          <a:cs typeface="Arial MT"/>
                        </a:rPr>
                        <a:t>132/22.9/10kV,</a:t>
                      </a:r>
                      <a:r>
                        <a:rPr dirty="0" sz="1400" spc="-6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400">
                          <a:latin typeface="Arial MT"/>
                          <a:cs typeface="Arial MT"/>
                        </a:rPr>
                        <a:t>7/7/2</a:t>
                      </a:r>
                      <a:r>
                        <a:rPr dirty="0" sz="1400" spc="-4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400" spc="-25">
                          <a:latin typeface="Arial MT"/>
                          <a:cs typeface="Arial MT"/>
                        </a:rPr>
                        <a:t>MVA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B="0" marT="7239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dirty="0" sz="1400" spc="-25">
                          <a:latin typeface="Arial MT"/>
                          <a:cs typeface="Arial MT"/>
                        </a:rPr>
                        <a:t>SI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B="0" marT="7239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dirty="0" sz="1400" spc="-50" b="1">
                          <a:solidFill>
                            <a:srgbClr val="333399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7239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dirty="0" sz="1400" spc="-10">
                          <a:latin typeface="Arial MT"/>
                          <a:cs typeface="Arial MT"/>
                        </a:rPr>
                        <a:t>Aucayacu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B="0" marT="7239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dirty="0" sz="1400" spc="-10">
                          <a:latin typeface="Arial MT"/>
                          <a:cs typeface="Arial MT"/>
                        </a:rPr>
                        <a:t>132/60/22.9kV,</a:t>
                      </a:r>
                      <a:r>
                        <a:rPr dirty="0" sz="1400" spc="-6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400">
                          <a:latin typeface="Arial MT"/>
                          <a:cs typeface="Arial MT"/>
                        </a:rPr>
                        <a:t>20/13/10</a:t>
                      </a:r>
                      <a:r>
                        <a:rPr dirty="0" sz="1400" spc="-7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400" spc="-25">
                          <a:latin typeface="Arial MT"/>
                          <a:cs typeface="Arial MT"/>
                        </a:rPr>
                        <a:t>MVA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B="0" marT="7239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dirty="0" sz="1400" spc="-25">
                          <a:latin typeface="Arial MT"/>
                          <a:cs typeface="Arial MT"/>
                        </a:rPr>
                        <a:t>SI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B="0" marT="7239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71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dirty="0" sz="1400" spc="-50" b="1">
                          <a:solidFill>
                            <a:srgbClr val="333399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7239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dirty="0" sz="1400" spc="-10">
                          <a:latin typeface="Arial MT"/>
                          <a:cs typeface="Arial MT"/>
                        </a:rPr>
                        <a:t>Tingo</a:t>
                      </a:r>
                      <a:r>
                        <a:rPr dirty="0" sz="1400" spc="-6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400" spc="-10">
                          <a:latin typeface="Arial MT"/>
                          <a:cs typeface="Arial MT"/>
                        </a:rPr>
                        <a:t>María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B="0" marT="7239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dirty="0" sz="1400" spc="-20">
                          <a:latin typeface="Arial MT"/>
                          <a:cs typeface="Arial MT"/>
                        </a:rPr>
                        <a:t>138/10.5kV,</a:t>
                      </a:r>
                      <a:r>
                        <a:rPr dirty="0" sz="14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400">
                          <a:latin typeface="Arial MT"/>
                          <a:cs typeface="Arial MT"/>
                        </a:rPr>
                        <a:t>16,7</a:t>
                      </a:r>
                      <a:r>
                        <a:rPr dirty="0" sz="1400" spc="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400" spc="-25">
                          <a:latin typeface="Arial MT"/>
                          <a:cs typeface="Arial MT"/>
                        </a:rPr>
                        <a:t>MVA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B="0" marT="7239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dirty="0" sz="1400" spc="-25">
                          <a:latin typeface="Arial MT"/>
                          <a:cs typeface="Arial MT"/>
                        </a:rPr>
                        <a:t>SI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B="0" marT="7239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dirty="0" sz="1400" spc="-50" b="1">
                          <a:solidFill>
                            <a:srgbClr val="333399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7302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dirty="0" sz="1400" spc="-10">
                          <a:latin typeface="Arial MT"/>
                          <a:cs typeface="Arial MT"/>
                        </a:rPr>
                        <a:t>Huancavelica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B="0" marT="7302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dirty="0" sz="1400" spc="-10">
                          <a:latin typeface="Arial MT"/>
                          <a:cs typeface="Arial MT"/>
                        </a:rPr>
                        <a:t>225/62.3/10.3kV,</a:t>
                      </a:r>
                      <a:r>
                        <a:rPr dirty="0" sz="1400" spc="-6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400">
                          <a:latin typeface="Arial MT"/>
                          <a:cs typeface="Arial MT"/>
                        </a:rPr>
                        <a:t>30/30/10</a:t>
                      </a:r>
                      <a:r>
                        <a:rPr dirty="0" sz="1400" spc="-6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400" spc="-25">
                          <a:latin typeface="Arial MT"/>
                          <a:cs typeface="Arial MT"/>
                        </a:rPr>
                        <a:t>MVA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B="0" marT="7302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dirty="0" sz="1400" spc="-25">
                          <a:latin typeface="Arial MT"/>
                          <a:cs typeface="Arial MT"/>
                        </a:rPr>
                        <a:t>SI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B="0" marT="7302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dirty="0" sz="1400" spc="-50">
                          <a:latin typeface="Arial MT"/>
                          <a:cs typeface="Arial MT"/>
                        </a:rPr>
                        <a:t>5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B="0" marT="7302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dirty="0" sz="1400" spc="-10">
                          <a:latin typeface="Arial MT"/>
                          <a:cs typeface="Arial MT"/>
                        </a:rPr>
                        <a:t>Combapata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B="0" marT="7302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dirty="0" sz="1400" spc="-20">
                          <a:latin typeface="Arial MT"/>
                          <a:cs typeface="Arial MT"/>
                        </a:rPr>
                        <a:t>138/66/24kV, </a:t>
                      </a:r>
                      <a:r>
                        <a:rPr dirty="0" sz="1400">
                          <a:latin typeface="Arial MT"/>
                          <a:cs typeface="Arial MT"/>
                        </a:rPr>
                        <a:t>15/7/8</a:t>
                      </a:r>
                      <a:r>
                        <a:rPr dirty="0" sz="1400" spc="-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400" spc="-25">
                          <a:latin typeface="Arial MT"/>
                          <a:cs typeface="Arial MT"/>
                        </a:rPr>
                        <a:t>MVA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B="0" marT="7302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dirty="0" sz="1400" spc="-25">
                          <a:latin typeface="Arial MT"/>
                          <a:cs typeface="Arial MT"/>
                        </a:rPr>
                        <a:t>SI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B="0" marT="7302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dirty="0" sz="1400" spc="-50" b="1">
                          <a:solidFill>
                            <a:srgbClr val="333399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425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68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dirty="0" sz="1400">
                          <a:latin typeface="Arial MT"/>
                          <a:cs typeface="Arial MT"/>
                        </a:rPr>
                        <a:t>Paramonga</a:t>
                      </a:r>
                      <a:r>
                        <a:rPr dirty="0" sz="1400" spc="-9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400" spc="-20">
                          <a:latin typeface="Arial MT"/>
                          <a:cs typeface="Arial MT"/>
                        </a:rPr>
                        <a:t>Nueva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B="0" marT="425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dirty="0" sz="1400" spc="-10">
                          <a:latin typeface="Arial MT"/>
                          <a:cs typeface="Arial MT"/>
                        </a:rPr>
                        <a:t>220/132/66kV,</a:t>
                      </a:r>
                      <a:r>
                        <a:rPr dirty="0" sz="1400" spc="-7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400">
                          <a:latin typeface="Arial MT"/>
                          <a:cs typeface="Arial MT"/>
                        </a:rPr>
                        <a:t>65/50/15</a:t>
                      </a:r>
                      <a:r>
                        <a:rPr dirty="0" sz="1400" spc="-7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400" spc="-25">
                          <a:latin typeface="Arial MT"/>
                          <a:cs typeface="Arial MT"/>
                        </a:rPr>
                        <a:t>MVA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B="0" marT="425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dirty="0" sz="1400" spc="-25">
                          <a:latin typeface="Arial MT"/>
                          <a:cs typeface="Arial MT"/>
                        </a:rPr>
                        <a:t>NO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B="0" marT="425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68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dirty="0" sz="1400" spc="-50" b="1">
                          <a:solidFill>
                            <a:srgbClr val="333399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425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dirty="0" sz="1400" spc="-10">
                          <a:latin typeface="Arial MT"/>
                          <a:cs typeface="Arial MT"/>
                        </a:rPr>
                        <a:t>Tintaya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B="0" marT="425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dirty="0" sz="1400" spc="-20">
                          <a:latin typeface="Arial MT"/>
                          <a:cs typeface="Arial MT"/>
                        </a:rPr>
                        <a:t>132/10.5kV,</a:t>
                      </a:r>
                      <a:r>
                        <a:rPr dirty="0" sz="14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400">
                          <a:latin typeface="Arial MT"/>
                          <a:cs typeface="Arial MT"/>
                        </a:rPr>
                        <a:t>25</a:t>
                      </a:r>
                      <a:r>
                        <a:rPr dirty="0" sz="1400" spc="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400" spc="-25">
                          <a:latin typeface="Arial MT"/>
                          <a:cs typeface="Arial MT"/>
                        </a:rPr>
                        <a:t>MVA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B="0" marT="425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dirty="0" sz="1400" spc="-25">
                          <a:latin typeface="Arial MT"/>
                          <a:cs typeface="Arial MT"/>
                        </a:rPr>
                        <a:t>SI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B="0" marT="425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dirty="0" sz="1400" spc="-50" b="1">
                          <a:solidFill>
                            <a:srgbClr val="333399"/>
                          </a:solidFill>
                          <a:latin typeface="Arial"/>
                          <a:cs typeface="Arial"/>
                        </a:rPr>
                        <a:t>8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425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dirty="0" sz="1400" spc="-20">
                          <a:latin typeface="Arial MT"/>
                          <a:cs typeface="Arial MT"/>
                        </a:rPr>
                        <a:t>Puno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B="0" marT="425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dirty="0" sz="1400" spc="-10">
                          <a:latin typeface="Arial MT"/>
                          <a:cs typeface="Arial MT"/>
                        </a:rPr>
                        <a:t>132/60/22.9kV,</a:t>
                      </a:r>
                      <a:r>
                        <a:rPr dirty="0" sz="1400" spc="-6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400">
                          <a:latin typeface="Arial MT"/>
                          <a:cs typeface="Arial MT"/>
                        </a:rPr>
                        <a:t>30/30/9</a:t>
                      </a:r>
                      <a:r>
                        <a:rPr dirty="0" sz="1400" spc="-6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400" spc="-25">
                          <a:latin typeface="Arial MT"/>
                          <a:cs typeface="Arial MT"/>
                        </a:rPr>
                        <a:t>MVA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B="0" marT="425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dirty="0" sz="1400" spc="-25">
                          <a:latin typeface="Arial MT"/>
                          <a:cs typeface="Arial MT"/>
                        </a:rPr>
                        <a:t>NO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B="0" marT="425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4" name="object 4" descr=""/>
          <p:cNvGrpSpPr/>
          <p:nvPr/>
        </p:nvGrpSpPr>
        <p:grpSpPr>
          <a:xfrm>
            <a:off x="8599487" y="5152961"/>
            <a:ext cx="549275" cy="495934"/>
            <a:chOff x="8599487" y="5152961"/>
            <a:chExt cx="549275" cy="495934"/>
          </a:xfrm>
        </p:grpSpPr>
        <p:sp>
          <p:nvSpPr>
            <p:cNvPr id="5" name="object 5" descr=""/>
            <p:cNvSpPr/>
            <p:nvPr/>
          </p:nvSpPr>
          <p:spPr>
            <a:xfrm>
              <a:off x="8604250" y="5157723"/>
              <a:ext cx="539750" cy="486409"/>
            </a:xfrm>
            <a:custGeom>
              <a:avLst/>
              <a:gdLst/>
              <a:ahLst/>
              <a:cxnLst/>
              <a:rect l="l" t="t" r="r" b="b"/>
              <a:pathLst>
                <a:path w="539750" h="486410">
                  <a:moveTo>
                    <a:pt x="135000" y="0"/>
                  </a:moveTo>
                  <a:lnTo>
                    <a:pt x="0" y="242950"/>
                  </a:lnTo>
                  <a:lnTo>
                    <a:pt x="135000" y="485838"/>
                  </a:lnTo>
                  <a:lnTo>
                    <a:pt x="135000" y="364363"/>
                  </a:lnTo>
                  <a:lnTo>
                    <a:pt x="539750" y="364363"/>
                  </a:lnTo>
                  <a:lnTo>
                    <a:pt x="539750" y="121538"/>
                  </a:lnTo>
                  <a:lnTo>
                    <a:pt x="135000" y="121538"/>
                  </a:lnTo>
                  <a:lnTo>
                    <a:pt x="135000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8604250" y="5157723"/>
              <a:ext cx="539750" cy="486409"/>
            </a:xfrm>
            <a:custGeom>
              <a:avLst/>
              <a:gdLst/>
              <a:ahLst/>
              <a:cxnLst/>
              <a:rect l="l" t="t" r="r" b="b"/>
              <a:pathLst>
                <a:path w="539750" h="486410">
                  <a:moveTo>
                    <a:pt x="0" y="242950"/>
                  </a:moveTo>
                  <a:lnTo>
                    <a:pt x="135000" y="0"/>
                  </a:lnTo>
                  <a:lnTo>
                    <a:pt x="135000" y="121538"/>
                  </a:lnTo>
                  <a:lnTo>
                    <a:pt x="539750" y="121538"/>
                  </a:lnTo>
                  <a:lnTo>
                    <a:pt x="539750" y="364363"/>
                  </a:lnTo>
                  <a:lnTo>
                    <a:pt x="135000" y="364363"/>
                  </a:lnTo>
                  <a:lnTo>
                    <a:pt x="135000" y="485838"/>
                  </a:lnTo>
                  <a:lnTo>
                    <a:pt x="0" y="24295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00"/>
              </a:lnSpc>
            </a:pPr>
            <a:r>
              <a:rPr dirty="0"/>
              <a:t>©Todos</a:t>
            </a:r>
            <a:r>
              <a:rPr dirty="0" spc="-4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derechos</a:t>
            </a:r>
            <a:r>
              <a:rPr dirty="0" spc="-45"/>
              <a:t> </a:t>
            </a:r>
            <a:r>
              <a:rPr dirty="0"/>
              <a:t>reservados</a:t>
            </a:r>
            <a:r>
              <a:rPr dirty="0" spc="-2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Red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Energía</a:t>
            </a:r>
            <a:r>
              <a:rPr dirty="0" spc="-40"/>
              <a:t> </a:t>
            </a:r>
            <a:r>
              <a:rPr dirty="0"/>
              <a:t>del</a:t>
            </a:r>
            <a:r>
              <a:rPr dirty="0" spc="-20"/>
              <a:t> Perú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2814320" y="6656723"/>
            <a:ext cx="3214370" cy="167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>
                <a:solidFill>
                  <a:srgbClr val="FFFFFF"/>
                </a:solidFill>
                <a:latin typeface="Arial MT"/>
                <a:cs typeface="Arial MT"/>
              </a:rPr>
              <a:t>©Todos</a:t>
            </a:r>
            <a:r>
              <a:rPr dirty="0" sz="900" spc="-3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900">
                <a:solidFill>
                  <a:srgbClr val="FFFFFF"/>
                </a:solidFill>
                <a:latin typeface="Arial MT"/>
                <a:cs typeface="Arial MT"/>
              </a:rPr>
              <a:t>los</a:t>
            </a:r>
            <a:r>
              <a:rPr dirty="0" sz="900" spc="-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900">
                <a:solidFill>
                  <a:srgbClr val="FFFFFF"/>
                </a:solidFill>
                <a:latin typeface="Arial MT"/>
                <a:cs typeface="Arial MT"/>
              </a:rPr>
              <a:t>derechos</a:t>
            </a:r>
            <a:r>
              <a:rPr dirty="0" sz="900" spc="-3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900">
                <a:solidFill>
                  <a:srgbClr val="FFFFFF"/>
                </a:solidFill>
                <a:latin typeface="Arial MT"/>
                <a:cs typeface="Arial MT"/>
              </a:rPr>
              <a:t>reservados</a:t>
            </a:r>
            <a:r>
              <a:rPr dirty="0" sz="900" spc="-2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900">
                <a:solidFill>
                  <a:srgbClr val="FFFFFF"/>
                </a:solidFill>
                <a:latin typeface="Arial MT"/>
                <a:cs typeface="Arial MT"/>
              </a:rPr>
              <a:t>por</a:t>
            </a:r>
            <a:r>
              <a:rPr dirty="0" sz="900" spc="-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900">
                <a:solidFill>
                  <a:srgbClr val="FFFFFF"/>
                </a:solidFill>
                <a:latin typeface="Arial MT"/>
                <a:cs typeface="Arial MT"/>
              </a:rPr>
              <a:t>Red</a:t>
            </a:r>
            <a:r>
              <a:rPr dirty="0" sz="900" spc="-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90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dirty="0" sz="900" spc="-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900">
                <a:solidFill>
                  <a:srgbClr val="FFFFFF"/>
                </a:solidFill>
                <a:latin typeface="Arial MT"/>
                <a:cs typeface="Arial MT"/>
              </a:rPr>
              <a:t>Energía</a:t>
            </a:r>
            <a:r>
              <a:rPr dirty="0" sz="900" spc="-3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900">
                <a:solidFill>
                  <a:srgbClr val="FFFFFF"/>
                </a:solidFill>
                <a:latin typeface="Arial MT"/>
                <a:cs typeface="Arial MT"/>
              </a:rPr>
              <a:t>del</a:t>
            </a:r>
            <a:r>
              <a:rPr dirty="0" sz="900" spc="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000" spc="-20">
                <a:solidFill>
                  <a:srgbClr val="FFFFFF"/>
                </a:solidFill>
                <a:latin typeface="Arial MT"/>
                <a:cs typeface="Arial MT"/>
              </a:rPr>
              <a:t>Perú</a:t>
            </a:r>
            <a:endParaRPr sz="1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Daniel Madrid</dc:creator>
  <dc:title>Diapositiva 1</dc:title>
  <dcterms:created xsi:type="dcterms:W3CDTF">2025-05-10T14:24:55Z</dcterms:created>
  <dcterms:modified xsi:type="dcterms:W3CDTF">2025-05-10T14:24:55Z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2012-03-22T00:00:00Z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2025-05-10T00:00:00Z</vt:filetime>
  </property>
  <property fmtid="{D5CDD505-2E9C-101B-9397-08002B2CF9AE}" pid="5" name="Producer">
    <vt:lpwstr>Microsoft® Office PowerPoint® 2007</vt:lpwstr>
  </property>
</Properties>
</file>